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600" r:id="rId2"/>
    <p:sldId id="583" r:id="rId3"/>
    <p:sldId id="614" r:id="rId4"/>
    <p:sldId id="615" r:id="rId5"/>
    <p:sldId id="616" r:id="rId6"/>
    <p:sldId id="617" r:id="rId7"/>
    <p:sldId id="618" r:id="rId8"/>
    <p:sldId id="619" r:id="rId9"/>
    <p:sldId id="586" r:id="rId10"/>
    <p:sldId id="584" r:id="rId11"/>
    <p:sldId id="587" r:id="rId12"/>
    <p:sldId id="620" r:id="rId13"/>
    <p:sldId id="623" r:id="rId14"/>
    <p:sldId id="621" r:id="rId15"/>
    <p:sldId id="624" r:id="rId16"/>
    <p:sldId id="625" r:id="rId17"/>
    <p:sldId id="622" r:id="rId18"/>
    <p:sldId id="626" r:id="rId19"/>
    <p:sldId id="627" r:id="rId20"/>
    <p:sldId id="588" r:id="rId21"/>
    <p:sldId id="630" r:id="rId22"/>
    <p:sldId id="629" r:id="rId23"/>
    <p:sldId id="628" r:id="rId2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92D3"/>
    <a:srgbClr val="FC8004"/>
    <a:srgbClr val="F680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1" autoAdjust="0"/>
    <p:restoredTop sz="93284" autoAdjust="0"/>
  </p:normalViewPr>
  <p:slideViewPr>
    <p:cSldViewPr>
      <p:cViewPr varScale="1">
        <p:scale>
          <a:sx n="76" d="100"/>
          <a:sy n="76" d="100"/>
        </p:scale>
        <p:origin x="102" y="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1F44AD-51CB-4D01-AE65-8D7F71F32BEA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7F65D5-27BE-4578-BFCA-3D98EC5A7AAE}">
      <dgm:prSet phldrT="[Текст]"/>
      <dgm:spPr/>
      <dgm:t>
        <a:bodyPr/>
        <a:lstStyle/>
        <a:p>
          <a:r>
            <a:rPr lang="ru-RU" b="1" dirty="0" smtClean="0"/>
            <a:t>АП</a:t>
          </a:r>
          <a:endParaRPr lang="ru-RU" b="1" dirty="0"/>
        </a:p>
      </dgm:t>
    </dgm:pt>
    <dgm:pt modelId="{B378D32F-B25A-4060-9F7A-DA48C30EB776}" type="parTrans" cxnId="{CBF65C7E-86D4-4133-8263-B8FB2EA34B69}">
      <dgm:prSet/>
      <dgm:spPr/>
      <dgm:t>
        <a:bodyPr/>
        <a:lstStyle/>
        <a:p>
          <a:endParaRPr lang="ru-RU"/>
        </a:p>
      </dgm:t>
    </dgm:pt>
    <dgm:pt modelId="{86FB83F4-7FB2-4E95-8F79-D8D09D64CF71}" type="sibTrans" cxnId="{CBF65C7E-86D4-4133-8263-B8FB2EA34B69}">
      <dgm:prSet/>
      <dgm:spPr/>
      <dgm:t>
        <a:bodyPr/>
        <a:lstStyle/>
        <a:p>
          <a:endParaRPr lang="ru-RU"/>
        </a:p>
      </dgm:t>
    </dgm:pt>
    <dgm:pt modelId="{173DB0DD-FE28-42FD-A27A-D687F81C5FF4}">
      <dgm:prSet phldrT="[Текст]"/>
      <dgm:spPr/>
      <dgm:t>
        <a:bodyPr/>
        <a:lstStyle/>
        <a:p>
          <a:r>
            <a:rPr lang="ru-RU" b="1" dirty="0" smtClean="0"/>
            <a:t>Выполнить как?</a:t>
          </a:r>
          <a:endParaRPr lang="ru-RU" b="1" dirty="0"/>
        </a:p>
      </dgm:t>
    </dgm:pt>
    <dgm:pt modelId="{B5007B5E-FD57-47CC-8AF6-8C4A37297640}" type="parTrans" cxnId="{19FDE330-7788-4016-84E9-7E25DF74AE6A}">
      <dgm:prSet/>
      <dgm:spPr/>
      <dgm:t>
        <a:bodyPr/>
        <a:lstStyle/>
        <a:p>
          <a:endParaRPr lang="ru-RU"/>
        </a:p>
      </dgm:t>
    </dgm:pt>
    <dgm:pt modelId="{F350068F-14BC-4D5F-9F77-9532B9E1C5B9}" type="sibTrans" cxnId="{19FDE330-7788-4016-84E9-7E25DF74AE6A}">
      <dgm:prSet/>
      <dgm:spPr/>
      <dgm:t>
        <a:bodyPr/>
        <a:lstStyle/>
        <a:p>
          <a:endParaRPr lang="ru-RU"/>
        </a:p>
      </dgm:t>
    </dgm:pt>
    <dgm:pt modelId="{6533C917-8633-45CD-86DF-8836BC17FF87}">
      <dgm:prSet phldrT="[Текст]"/>
      <dgm:spPr/>
      <dgm:t>
        <a:bodyPr/>
        <a:lstStyle/>
        <a:p>
          <a:r>
            <a:rPr lang="ru-RU" b="1" dirty="0" smtClean="0"/>
            <a:t>Изменить как?</a:t>
          </a:r>
          <a:endParaRPr lang="ru-RU" b="1" dirty="0"/>
        </a:p>
      </dgm:t>
    </dgm:pt>
    <dgm:pt modelId="{4B80E333-42C8-4438-AC6B-36444123069E}" type="parTrans" cxnId="{C8DD18DA-EAE5-40D2-9703-D47C87E60C33}">
      <dgm:prSet/>
      <dgm:spPr/>
      <dgm:t>
        <a:bodyPr/>
        <a:lstStyle/>
        <a:p>
          <a:endParaRPr lang="ru-RU"/>
        </a:p>
      </dgm:t>
    </dgm:pt>
    <dgm:pt modelId="{51253DCB-338E-4C61-B6BB-6DC54EACA7BA}" type="sibTrans" cxnId="{C8DD18DA-EAE5-40D2-9703-D47C87E60C33}">
      <dgm:prSet/>
      <dgm:spPr/>
      <dgm:t>
        <a:bodyPr/>
        <a:lstStyle/>
        <a:p>
          <a:endParaRPr lang="ru-RU"/>
        </a:p>
      </dgm:t>
    </dgm:pt>
    <dgm:pt modelId="{8D954B30-49FB-4053-B1DD-FD309848E099}">
      <dgm:prSet phldrT="[Текст]"/>
      <dgm:spPr/>
      <dgm:t>
        <a:bodyPr/>
        <a:lstStyle/>
        <a:p>
          <a:r>
            <a:rPr lang="ru-RU" b="1" dirty="0" smtClean="0"/>
            <a:t>ТП</a:t>
          </a:r>
          <a:endParaRPr lang="ru-RU" b="1" dirty="0"/>
        </a:p>
      </dgm:t>
    </dgm:pt>
    <dgm:pt modelId="{D8D8BC6B-FDA7-4C1C-BEFE-B8347A9A60B9}" type="parTrans" cxnId="{F0CD0AB4-0F93-472A-B08C-CE42F5619535}">
      <dgm:prSet/>
      <dgm:spPr/>
      <dgm:t>
        <a:bodyPr/>
        <a:lstStyle/>
        <a:p>
          <a:endParaRPr lang="ru-RU"/>
        </a:p>
      </dgm:t>
    </dgm:pt>
    <dgm:pt modelId="{FA1FD140-AB73-49BD-8389-B089290CDC3E}" type="sibTrans" cxnId="{F0CD0AB4-0F93-472A-B08C-CE42F5619535}">
      <dgm:prSet/>
      <dgm:spPr/>
      <dgm:t>
        <a:bodyPr/>
        <a:lstStyle/>
        <a:p>
          <a:endParaRPr lang="ru-RU"/>
        </a:p>
      </dgm:t>
    </dgm:pt>
    <dgm:pt modelId="{E0FFD681-FFBA-4D6E-82A3-9E3F0FE422B8}">
      <dgm:prSet phldrT="[Текст]"/>
      <dgm:spPr/>
      <dgm:t>
        <a:bodyPr/>
        <a:lstStyle/>
        <a:p>
          <a:r>
            <a:rPr lang="ru-RU" b="1" dirty="0" smtClean="0"/>
            <a:t>Если…, то хорошо</a:t>
          </a:r>
          <a:r>
            <a:rPr lang="ru-RU" b="1" dirty="0" smtClean="0"/>
            <a:t>…,</a:t>
          </a:r>
          <a:endParaRPr lang="ru-RU" b="1" dirty="0"/>
        </a:p>
      </dgm:t>
    </dgm:pt>
    <dgm:pt modelId="{C5247D28-72B3-4A9D-AED3-6C3AC2BDFB88}" type="parTrans" cxnId="{2F3B95B7-1A02-46FF-B7DE-59F3DF29EBA1}">
      <dgm:prSet/>
      <dgm:spPr/>
      <dgm:t>
        <a:bodyPr/>
        <a:lstStyle/>
        <a:p>
          <a:endParaRPr lang="ru-RU"/>
        </a:p>
      </dgm:t>
    </dgm:pt>
    <dgm:pt modelId="{A424C832-E6A2-4FA2-89E6-4A4A73219D57}" type="sibTrans" cxnId="{2F3B95B7-1A02-46FF-B7DE-59F3DF29EBA1}">
      <dgm:prSet/>
      <dgm:spPr/>
      <dgm:t>
        <a:bodyPr/>
        <a:lstStyle/>
        <a:p>
          <a:endParaRPr lang="ru-RU"/>
        </a:p>
      </dgm:t>
    </dgm:pt>
    <dgm:pt modelId="{FA04ACCE-71F3-41F4-8C3C-AFE2A521C5AB}">
      <dgm:prSet/>
      <dgm:spPr/>
      <dgm:t>
        <a:bodyPr/>
        <a:lstStyle/>
        <a:p>
          <a:r>
            <a:rPr lang="ru-RU" dirty="0" smtClean="0"/>
            <a:t>ФП</a:t>
          </a:r>
          <a:endParaRPr lang="ru-RU" dirty="0"/>
        </a:p>
      </dgm:t>
    </dgm:pt>
    <dgm:pt modelId="{026BD553-BF43-41D6-87E7-1D39F577DA23}" type="parTrans" cxnId="{B0BBB173-69E3-429B-B23D-A6A4756FCC20}">
      <dgm:prSet/>
      <dgm:spPr/>
      <dgm:t>
        <a:bodyPr/>
        <a:lstStyle/>
        <a:p>
          <a:endParaRPr lang="ru-RU"/>
        </a:p>
      </dgm:t>
    </dgm:pt>
    <dgm:pt modelId="{577E2141-F821-41E4-8618-541F7C999135}" type="sibTrans" cxnId="{B0BBB173-69E3-429B-B23D-A6A4756FCC20}">
      <dgm:prSet/>
      <dgm:spPr/>
      <dgm:t>
        <a:bodyPr/>
        <a:lstStyle/>
        <a:p>
          <a:endParaRPr lang="ru-RU"/>
        </a:p>
      </dgm:t>
    </dgm:pt>
    <dgm:pt modelId="{BD259503-A69E-4C5D-B939-8D1AF128A1E1}">
      <dgm:prSet/>
      <dgm:spPr/>
      <dgm:t>
        <a:bodyPr/>
        <a:lstStyle/>
        <a:p>
          <a:r>
            <a:rPr lang="ru-RU" b="1" dirty="0" smtClean="0"/>
            <a:t>Должна быть …</a:t>
          </a:r>
          <a:endParaRPr lang="ru-RU" b="1" dirty="0"/>
        </a:p>
      </dgm:t>
    </dgm:pt>
    <dgm:pt modelId="{5E5A8545-87E3-4244-9DC0-D078226EA0C5}" type="parTrans" cxnId="{AAD31411-1155-4F93-B86D-758FA6FC408E}">
      <dgm:prSet/>
      <dgm:spPr/>
      <dgm:t>
        <a:bodyPr/>
        <a:lstStyle/>
        <a:p>
          <a:endParaRPr lang="ru-RU"/>
        </a:p>
      </dgm:t>
    </dgm:pt>
    <dgm:pt modelId="{87E52DB7-8594-423B-8F0E-93F59EA83240}" type="sibTrans" cxnId="{AAD31411-1155-4F93-B86D-758FA6FC408E}">
      <dgm:prSet/>
      <dgm:spPr/>
      <dgm:t>
        <a:bodyPr/>
        <a:lstStyle/>
        <a:p>
          <a:endParaRPr lang="ru-RU"/>
        </a:p>
      </dgm:t>
    </dgm:pt>
    <dgm:pt modelId="{56D55213-81FE-49FC-89B3-844146796399}">
      <dgm:prSet/>
      <dgm:spPr/>
      <dgm:t>
        <a:bodyPr/>
        <a:lstStyle/>
        <a:p>
          <a:r>
            <a:rPr lang="ru-RU" b="1" dirty="0" smtClean="0"/>
            <a:t>Не должна быть…</a:t>
          </a:r>
          <a:endParaRPr lang="ru-RU" b="1" dirty="0"/>
        </a:p>
      </dgm:t>
    </dgm:pt>
    <dgm:pt modelId="{2081E60E-95DB-422C-A98B-B0F528261B7A}" type="parTrans" cxnId="{79D900D5-414B-49C9-87B5-49EC3A797AD8}">
      <dgm:prSet/>
      <dgm:spPr/>
      <dgm:t>
        <a:bodyPr/>
        <a:lstStyle/>
        <a:p>
          <a:endParaRPr lang="ru-RU"/>
        </a:p>
      </dgm:t>
    </dgm:pt>
    <dgm:pt modelId="{50FE8F9C-70A8-4E6D-8A8A-63DA7ADFC8E1}" type="sibTrans" cxnId="{79D900D5-414B-49C9-87B5-49EC3A797AD8}">
      <dgm:prSet/>
      <dgm:spPr/>
      <dgm:t>
        <a:bodyPr/>
        <a:lstStyle/>
        <a:p>
          <a:endParaRPr lang="ru-RU"/>
        </a:p>
      </dgm:t>
    </dgm:pt>
    <dgm:pt modelId="{A122A9D8-5428-404A-9441-944182DF76DB}">
      <dgm:prSet phldrT="[Текст]"/>
      <dgm:spPr/>
      <dgm:t>
        <a:bodyPr/>
        <a:lstStyle/>
        <a:p>
          <a:r>
            <a:rPr lang="ru-RU" b="1" dirty="0" smtClean="0"/>
            <a:t>Если…, </a:t>
          </a:r>
          <a:r>
            <a:rPr lang="ru-RU" b="1" dirty="0" smtClean="0"/>
            <a:t>то плохо…</a:t>
          </a:r>
          <a:endParaRPr lang="ru-RU" b="1" dirty="0"/>
        </a:p>
      </dgm:t>
    </dgm:pt>
    <dgm:pt modelId="{7A02B966-069B-478C-87EC-7F9E8285D180}" type="parTrans" cxnId="{E6762415-C4F8-415A-B654-A83ADF325F68}">
      <dgm:prSet/>
      <dgm:spPr/>
    </dgm:pt>
    <dgm:pt modelId="{59D639FD-C6A0-4081-831E-9D0F60658D55}" type="sibTrans" cxnId="{E6762415-C4F8-415A-B654-A83ADF325F68}">
      <dgm:prSet/>
      <dgm:spPr/>
    </dgm:pt>
    <dgm:pt modelId="{0969EE7C-DE9A-4222-BC7F-76A0384B085A}" type="pres">
      <dgm:prSet presAssocID="{FB1F44AD-51CB-4D01-AE65-8D7F71F32BE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3B71644-02BF-4E3F-A440-210532E872EF}" type="pres">
      <dgm:prSet presAssocID="{4D7F65D5-27BE-4578-BFCA-3D98EC5A7AAE}" presName="linNode" presStyleCnt="0"/>
      <dgm:spPr/>
    </dgm:pt>
    <dgm:pt modelId="{15EB040E-B6B7-404D-B49E-FCBB1A8C22AD}" type="pres">
      <dgm:prSet presAssocID="{4D7F65D5-27BE-4578-BFCA-3D98EC5A7AAE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5BFE13-FB16-4065-943B-24308952D156}" type="pres">
      <dgm:prSet presAssocID="{4D7F65D5-27BE-4578-BFCA-3D98EC5A7AAE}" presName="childShp" presStyleLbl="bgAccFollowNode1" presStyleIdx="0" presStyleCnt="3" custLinFactNeighborX="1375" custLinFactNeighborY="6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7AAF43-7E04-4864-A604-ED6BD6A9833B}" type="pres">
      <dgm:prSet presAssocID="{86FB83F4-7FB2-4E95-8F79-D8D09D64CF71}" presName="spacing" presStyleCnt="0"/>
      <dgm:spPr/>
    </dgm:pt>
    <dgm:pt modelId="{97CCBFAF-5E37-4792-9707-12994E226CD7}" type="pres">
      <dgm:prSet presAssocID="{8D954B30-49FB-4053-B1DD-FD309848E099}" presName="linNode" presStyleCnt="0"/>
      <dgm:spPr/>
    </dgm:pt>
    <dgm:pt modelId="{90312488-2925-4EE8-B7FB-E520F1E0EB0A}" type="pres">
      <dgm:prSet presAssocID="{8D954B30-49FB-4053-B1DD-FD309848E099}" presName="parentShp" presStyleLbl="node1" presStyleIdx="1" presStyleCnt="3" custScaleX="1252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8D4D5-52D0-44BB-A26A-393DD6E10DB0}" type="pres">
      <dgm:prSet presAssocID="{8D954B30-49FB-4053-B1DD-FD309848E099}" presName="childShp" presStyleLbl="bgAccFollowNode1" presStyleIdx="1" presStyleCnt="3" custScaleX="1289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7D483F-5BE7-4A7F-88B7-C40643E743E6}" type="pres">
      <dgm:prSet presAssocID="{FA1FD140-AB73-49BD-8389-B089290CDC3E}" presName="spacing" presStyleCnt="0"/>
      <dgm:spPr/>
    </dgm:pt>
    <dgm:pt modelId="{CFED1D2B-8C25-4B4F-BFD6-C734F2C50DF6}" type="pres">
      <dgm:prSet presAssocID="{FA04ACCE-71F3-41F4-8C3C-AFE2A521C5AB}" presName="linNode" presStyleCnt="0"/>
      <dgm:spPr/>
    </dgm:pt>
    <dgm:pt modelId="{966F97BF-CD33-4185-A749-7C737EFB1359}" type="pres">
      <dgm:prSet presAssocID="{FA04ACCE-71F3-41F4-8C3C-AFE2A521C5AB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2E16B-97AE-44C3-BD1C-084DC59852FB}" type="pres">
      <dgm:prSet presAssocID="{FA04ACCE-71F3-41F4-8C3C-AFE2A521C5AB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762415-C4F8-415A-B654-A83ADF325F68}" srcId="{8D954B30-49FB-4053-B1DD-FD309848E099}" destId="{A122A9D8-5428-404A-9441-944182DF76DB}" srcOrd="1" destOrd="0" parTransId="{7A02B966-069B-478C-87EC-7F9E8285D180}" sibTransId="{59D639FD-C6A0-4081-831E-9D0F60658D55}"/>
    <dgm:cxn modelId="{71C002E4-DD83-485D-B0F2-6070043DC672}" type="presOf" srcId="{A122A9D8-5428-404A-9441-944182DF76DB}" destId="{93B8D4D5-52D0-44BB-A26A-393DD6E10DB0}" srcOrd="0" destOrd="1" presId="urn:microsoft.com/office/officeart/2005/8/layout/vList6"/>
    <dgm:cxn modelId="{2F3B95B7-1A02-46FF-B7DE-59F3DF29EBA1}" srcId="{8D954B30-49FB-4053-B1DD-FD309848E099}" destId="{E0FFD681-FFBA-4D6E-82A3-9E3F0FE422B8}" srcOrd="0" destOrd="0" parTransId="{C5247D28-72B3-4A9D-AED3-6C3AC2BDFB88}" sibTransId="{A424C832-E6A2-4FA2-89E6-4A4A73219D57}"/>
    <dgm:cxn modelId="{B0BBB173-69E3-429B-B23D-A6A4756FCC20}" srcId="{FB1F44AD-51CB-4D01-AE65-8D7F71F32BEA}" destId="{FA04ACCE-71F3-41F4-8C3C-AFE2A521C5AB}" srcOrd="2" destOrd="0" parTransId="{026BD553-BF43-41D6-87E7-1D39F577DA23}" sibTransId="{577E2141-F821-41E4-8618-541F7C999135}"/>
    <dgm:cxn modelId="{F0CD0AB4-0F93-472A-B08C-CE42F5619535}" srcId="{FB1F44AD-51CB-4D01-AE65-8D7F71F32BEA}" destId="{8D954B30-49FB-4053-B1DD-FD309848E099}" srcOrd="1" destOrd="0" parTransId="{D8D8BC6B-FDA7-4C1C-BEFE-B8347A9A60B9}" sibTransId="{FA1FD140-AB73-49BD-8389-B089290CDC3E}"/>
    <dgm:cxn modelId="{D3B12721-B4A9-4BD6-A502-30F50222B32C}" type="presOf" srcId="{FB1F44AD-51CB-4D01-AE65-8D7F71F32BEA}" destId="{0969EE7C-DE9A-4222-BC7F-76A0384B085A}" srcOrd="0" destOrd="0" presId="urn:microsoft.com/office/officeart/2005/8/layout/vList6"/>
    <dgm:cxn modelId="{A51B6384-70AD-49DE-B46D-AB45BC10B849}" type="presOf" srcId="{FA04ACCE-71F3-41F4-8C3C-AFE2A521C5AB}" destId="{966F97BF-CD33-4185-A749-7C737EFB1359}" srcOrd="0" destOrd="0" presId="urn:microsoft.com/office/officeart/2005/8/layout/vList6"/>
    <dgm:cxn modelId="{C8DD18DA-EAE5-40D2-9703-D47C87E60C33}" srcId="{4D7F65D5-27BE-4578-BFCA-3D98EC5A7AAE}" destId="{6533C917-8633-45CD-86DF-8836BC17FF87}" srcOrd="1" destOrd="0" parTransId="{4B80E333-42C8-4438-AC6B-36444123069E}" sibTransId="{51253DCB-338E-4C61-B6BB-6DC54EACA7BA}"/>
    <dgm:cxn modelId="{24056FF8-E188-4856-8625-37C68E1D0438}" type="presOf" srcId="{4D7F65D5-27BE-4578-BFCA-3D98EC5A7AAE}" destId="{15EB040E-B6B7-404D-B49E-FCBB1A8C22AD}" srcOrd="0" destOrd="0" presId="urn:microsoft.com/office/officeart/2005/8/layout/vList6"/>
    <dgm:cxn modelId="{19FDE330-7788-4016-84E9-7E25DF74AE6A}" srcId="{4D7F65D5-27BE-4578-BFCA-3D98EC5A7AAE}" destId="{173DB0DD-FE28-42FD-A27A-D687F81C5FF4}" srcOrd="0" destOrd="0" parTransId="{B5007B5E-FD57-47CC-8AF6-8C4A37297640}" sibTransId="{F350068F-14BC-4D5F-9F77-9532B9E1C5B9}"/>
    <dgm:cxn modelId="{04D307FE-0D8E-4F9D-B306-4A756B664996}" type="presOf" srcId="{E0FFD681-FFBA-4D6E-82A3-9E3F0FE422B8}" destId="{93B8D4D5-52D0-44BB-A26A-393DD6E10DB0}" srcOrd="0" destOrd="0" presId="urn:microsoft.com/office/officeart/2005/8/layout/vList6"/>
    <dgm:cxn modelId="{AAD31411-1155-4F93-B86D-758FA6FC408E}" srcId="{FA04ACCE-71F3-41F4-8C3C-AFE2A521C5AB}" destId="{BD259503-A69E-4C5D-B939-8D1AF128A1E1}" srcOrd="0" destOrd="0" parTransId="{5E5A8545-87E3-4244-9DC0-D078226EA0C5}" sibTransId="{87E52DB7-8594-423B-8F0E-93F59EA83240}"/>
    <dgm:cxn modelId="{B6D977F9-1B90-4FA6-AAF3-624D44B99A3D}" type="presOf" srcId="{8D954B30-49FB-4053-B1DD-FD309848E099}" destId="{90312488-2925-4EE8-B7FB-E520F1E0EB0A}" srcOrd="0" destOrd="0" presId="urn:microsoft.com/office/officeart/2005/8/layout/vList6"/>
    <dgm:cxn modelId="{E1E4749D-AD98-4656-839C-1F3D88ADCDB4}" type="presOf" srcId="{6533C917-8633-45CD-86DF-8836BC17FF87}" destId="{C75BFE13-FB16-4065-943B-24308952D156}" srcOrd="0" destOrd="1" presId="urn:microsoft.com/office/officeart/2005/8/layout/vList6"/>
    <dgm:cxn modelId="{51F20796-365B-4030-9CF0-4B80AB26D9D3}" type="presOf" srcId="{BD259503-A69E-4C5D-B939-8D1AF128A1E1}" destId="{B4C2E16B-97AE-44C3-BD1C-084DC59852FB}" srcOrd="0" destOrd="0" presId="urn:microsoft.com/office/officeart/2005/8/layout/vList6"/>
    <dgm:cxn modelId="{79D900D5-414B-49C9-87B5-49EC3A797AD8}" srcId="{FA04ACCE-71F3-41F4-8C3C-AFE2A521C5AB}" destId="{56D55213-81FE-49FC-89B3-844146796399}" srcOrd="1" destOrd="0" parTransId="{2081E60E-95DB-422C-A98B-B0F528261B7A}" sibTransId="{50FE8F9C-70A8-4E6D-8A8A-63DA7ADFC8E1}"/>
    <dgm:cxn modelId="{5E2CB5C0-A29B-4673-837C-68CBBDF5F14A}" type="presOf" srcId="{173DB0DD-FE28-42FD-A27A-D687F81C5FF4}" destId="{C75BFE13-FB16-4065-943B-24308952D156}" srcOrd="0" destOrd="0" presId="urn:microsoft.com/office/officeart/2005/8/layout/vList6"/>
    <dgm:cxn modelId="{CBF65C7E-86D4-4133-8263-B8FB2EA34B69}" srcId="{FB1F44AD-51CB-4D01-AE65-8D7F71F32BEA}" destId="{4D7F65D5-27BE-4578-BFCA-3D98EC5A7AAE}" srcOrd="0" destOrd="0" parTransId="{B378D32F-B25A-4060-9F7A-DA48C30EB776}" sibTransId="{86FB83F4-7FB2-4E95-8F79-D8D09D64CF71}"/>
    <dgm:cxn modelId="{9490C8E4-0DD6-40AD-9FB6-0779D1145358}" type="presOf" srcId="{56D55213-81FE-49FC-89B3-844146796399}" destId="{B4C2E16B-97AE-44C3-BD1C-084DC59852FB}" srcOrd="0" destOrd="1" presId="urn:microsoft.com/office/officeart/2005/8/layout/vList6"/>
    <dgm:cxn modelId="{CB6356DD-25E6-4A95-B76B-67DF96CA6DEB}" type="presParOf" srcId="{0969EE7C-DE9A-4222-BC7F-76A0384B085A}" destId="{53B71644-02BF-4E3F-A440-210532E872EF}" srcOrd="0" destOrd="0" presId="urn:microsoft.com/office/officeart/2005/8/layout/vList6"/>
    <dgm:cxn modelId="{79085C8B-A59A-4B8F-A989-972EF5D6C89E}" type="presParOf" srcId="{53B71644-02BF-4E3F-A440-210532E872EF}" destId="{15EB040E-B6B7-404D-B49E-FCBB1A8C22AD}" srcOrd="0" destOrd="0" presId="urn:microsoft.com/office/officeart/2005/8/layout/vList6"/>
    <dgm:cxn modelId="{E4BA0BBB-72A9-4B9A-B3C4-13D5C3B12560}" type="presParOf" srcId="{53B71644-02BF-4E3F-A440-210532E872EF}" destId="{C75BFE13-FB16-4065-943B-24308952D156}" srcOrd="1" destOrd="0" presId="urn:microsoft.com/office/officeart/2005/8/layout/vList6"/>
    <dgm:cxn modelId="{39EF3004-7DD3-4671-95B1-E14C0C89B30B}" type="presParOf" srcId="{0969EE7C-DE9A-4222-BC7F-76A0384B085A}" destId="{257AAF43-7E04-4864-A604-ED6BD6A9833B}" srcOrd="1" destOrd="0" presId="urn:microsoft.com/office/officeart/2005/8/layout/vList6"/>
    <dgm:cxn modelId="{AE8D36B6-3B39-4EB0-BDA6-FBBAF12D68E7}" type="presParOf" srcId="{0969EE7C-DE9A-4222-BC7F-76A0384B085A}" destId="{97CCBFAF-5E37-4792-9707-12994E226CD7}" srcOrd="2" destOrd="0" presId="urn:microsoft.com/office/officeart/2005/8/layout/vList6"/>
    <dgm:cxn modelId="{4E9CF863-BD51-451D-977B-38B6D4E3D912}" type="presParOf" srcId="{97CCBFAF-5E37-4792-9707-12994E226CD7}" destId="{90312488-2925-4EE8-B7FB-E520F1E0EB0A}" srcOrd="0" destOrd="0" presId="urn:microsoft.com/office/officeart/2005/8/layout/vList6"/>
    <dgm:cxn modelId="{13B66E40-F923-48E7-A18C-ACFB1B88CF94}" type="presParOf" srcId="{97CCBFAF-5E37-4792-9707-12994E226CD7}" destId="{93B8D4D5-52D0-44BB-A26A-393DD6E10DB0}" srcOrd="1" destOrd="0" presId="urn:microsoft.com/office/officeart/2005/8/layout/vList6"/>
    <dgm:cxn modelId="{2F36BEFB-1B4F-483F-B7E3-6A6B40861858}" type="presParOf" srcId="{0969EE7C-DE9A-4222-BC7F-76A0384B085A}" destId="{4C7D483F-5BE7-4A7F-88B7-C40643E743E6}" srcOrd="3" destOrd="0" presId="urn:microsoft.com/office/officeart/2005/8/layout/vList6"/>
    <dgm:cxn modelId="{47DC30FE-F2E9-4298-8B8F-090BAE590E7F}" type="presParOf" srcId="{0969EE7C-DE9A-4222-BC7F-76A0384B085A}" destId="{CFED1D2B-8C25-4B4F-BFD6-C734F2C50DF6}" srcOrd="4" destOrd="0" presId="urn:microsoft.com/office/officeart/2005/8/layout/vList6"/>
    <dgm:cxn modelId="{6913C9CB-DD8D-4A1E-9046-3C0E8D05D96D}" type="presParOf" srcId="{CFED1D2B-8C25-4B4F-BFD6-C734F2C50DF6}" destId="{966F97BF-CD33-4185-A749-7C737EFB1359}" srcOrd="0" destOrd="0" presId="urn:microsoft.com/office/officeart/2005/8/layout/vList6"/>
    <dgm:cxn modelId="{EFE65645-9822-4EA6-8F26-79A67A7F801A}" type="presParOf" srcId="{CFED1D2B-8C25-4B4F-BFD6-C734F2C50DF6}" destId="{B4C2E16B-97AE-44C3-BD1C-084DC59852F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5BFE13-FB16-4065-943B-24308952D156}">
      <dsp:nvSpPr>
        <dsp:cNvPr id="0" name=""/>
        <dsp:cNvSpPr/>
      </dsp:nvSpPr>
      <dsp:spPr>
        <a:xfrm>
          <a:off x="2678697" y="76403"/>
          <a:ext cx="4018046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Выполнить как?</a:t>
          </a:r>
          <a:endParaRPr lang="ru-RU" sz="2900" b="1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Изменить как?</a:t>
          </a:r>
          <a:endParaRPr lang="ru-RU" sz="2900" b="1" kern="1200" dirty="0"/>
        </a:p>
      </dsp:txBody>
      <dsp:txXfrm>
        <a:off x="2678697" y="235153"/>
        <a:ext cx="3541796" cy="952499"/>
      </dsp:txXfrm>
    </dsp:sp>
    <dsp:sp modelId="{15EB040E-B6B7-404D-B49E-FCBB1A8C22AD}">
      <dsp:nvSpPr>
        <dsp:cNvPr id="0" name=""/>
        <dsp:cNvSpPr/>
      </dsp:nvSpPr>
      <dsp:spPr>
        <a:xfrm>
          <a:off x="0" y="0"/>
          <a:ext cx="2678697" cy="1269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b="1" kern="1200" dirty="0" smtClean="0"/>
            <a:t>АП</a:t>
          </a:r>
          <a:endParaRPr lang="ru-RU" sz="6400" b="1" kern="1200" dirty="0"/>
        </a:p>
      </dsp:txBody>
      <dsp:txXfrm>
        <a:off x="61996" y="61996"/>
        <a:ext cx="2554705" cy="1146007"/>
      </dsp:txXfrm>
    </dsp:sp>
    <dsp:sp modelId="{93B8D4D5-52D0-44BB-A26A-393DD6E10DB0}">
      <dsp:nvSpPr>
        <dsp:cNvPr id="0" name=""/>
        <dsp:cNvSpPr/>
      </dsp:nvSpPr>
      <dsp:spPr>
        <a:xfrm>
          <a:off x="2633124" y="1397000"/>
          <a:ext cx="406185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Если…, то хорошо</a:t>
          </a:r>
          <a:r>
            <a:rPr lang="ru-RU" sz="2900" b="1" kern="1200" dirty="0" smtClean="0"/>
            <a:t>…,</a:t>
          </a:r>
          <a:endParaRPr lang="ru-RU" sz="2900" b="1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Если…, </a:t>
          </a:r>
          <a:r>
            <a:rPr lang="ru-RU" sz="2900" b="1" kern="1200" dirty="0" smtClean="0"/>
            <a:t>то плохо…</a:t>
          </a:r>
          <a:endParaRPr lang="ru-RU" sz="2900" b="1" kern="1200" dirty="0"/>
        </a:p>
      </dsp:txBody>
      <dsp:txXfrm>
        <a:off x="2633124" y="1555750"/>
        <a:ext cx="3585600" cy="952499"/>
      </dsp:txXfrm>
    </dsp:sp>
    <dsp:sp modelId="{90312488-2925-4EE8-B7FB-E520F1E0EB0A}">
      <dsp:nvSpPr>
        <dsp:cNvPr id="0" name=""/>
        <dsp:cNvSpPr/>
      </dsp:nvSpPr>
      <dsp:spPr>
        <a:xfrm>
          <a:off x="1769" y="1397000"/>
          <a:ext cx="2631354" cy="1269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b="1" kern="1200" dirty="0" smtClean="0"/>
            <a:t>ТП</a:t>
          </a:r>
          <a:endParaRPr lang="ru-RU" sz="6400" b="1" kern="1200" dirty="0"/>
        </a:p>
      </dsp:txBody>
      <dsp:txXfrm>
        <a:off x="63765" y="1458996"/>
        <a:ext cx="2507362" cy="1146007"/>
      </dsp:txXfrm>
    </dsp:sp>
    <dsp:sp modelId="{B4C2E16B-97AE-44C3-BD1C-084DC59852FB}">
      <dsp:nvSpPr>
        <dsp:cNvPr id="0" name=""/>
        <dsp:cNvSpPr/>
      </dsp:nvSpPr>
      <dsp:spPr>
        <a:xfrm>
          <a:off x="2678697" y="2793999"/>
          <a:ext cx="4018046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Должна быть …</a:t>
          </a:r>
          <a:endParaRPr lang="ru-RU" sz="2900" b="1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kern="1200" dirty="0" smtClean="0"/>
            <a:t>Не должна быть…</a:t>
          </a:r>
          <a:endParaRPr lang="ru-RU" sz="2900" b="1" kern="1200" dirty="0"/>
        </a:p>
      </dsp:txBody>
      <dsp:txXfrm>
        <a:off x="2678697" y="2952749"/>
        <a:ext cx="3541796" cy="952499"/>
      </dsp:txXfrm>
    </dsp:sp>
    <dsp:sp modelId="{966F97BF-CD33-4185-A749-7C737EFB1359}">
      <dsp:nvSpPr>
        <dsp:cNvPr id="0" name=""/>
        <dsp:cNvSpPr/>
      </dsp:nvSpPr>
      <dsp:spPr>
        <a:xfrm>
          <a:off x="0" y="2793999"/>
          <a:ext cx="2678697" cy="1269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121920" rIns="243840" bIns="12192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400" kern="1200" dirty="0" smtClean="0"/>
            <a:t>ФП</a:t>
          </a:r>
          <a:endParaRPr lang="ru-RU" sz="6400" kern="1200" dirty="0"/>
        </a:p>
      </dsp:txBody>
      <dsp:txXfrm>
        <a:off x="61996" y="2855995"/>
        <a:ext cx="2554705" cy="1146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009C34-F385-4A03-8E9F-DC24CF23CC1D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1E4C58A-460B-44BB-AAC2-D9B7346EF9C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32134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1E4C58A-460B-44BB-AAC2-D9B7346EF9C0}" type="slidenum">
              <a:rPr lang="ru-RU" altLang="ru-RU" smtClean="0"/>
              <a:pPr>
                <a:defRPr/>
              </a:pPr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8433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1E4C58A-460B-44BB-AAC2-D9B7346EF9C0}" type="slidenum">
              <a:rPr lang="ru-RU" altLang="ru-RU" smtClean="0"/>
              <a:pPr>
                <a:defRPr/>
              </a:pPr>
              <a:t>18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575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5466-EDB0-4A6D-9B36-AF10A98006F2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C5FCA-83A1-40C8-A8F7-476519B0D5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501423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31C9C-EA07-4784-BE0A-B508CF5F6088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B70F8-360A-4AED-A26E-19DD460755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7909452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1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AE6EB-9A13-4E0E-8899-67839888536E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9D60B-B7ED-4ADC-AFEA-BB6A7AA3C1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5924473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7C835-9654-43C8-8AFE-100A7CF7BDD2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64F47-B3E6-4A0F-AECB-0F2F91C961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916785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B83F8-98B8-42A3-BA45-938526D34DCE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A5E5B-64F2-4C26-BD11-1ADA4A0FF5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3380640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96001-D7D2-4521-BDBB-632E24236EB9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96926-4B4D-40F9-9174-525E704EFF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8189482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F6CE4-347A-4C42-9907-858E7E1864CB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BF81-5307-40C0-8E2E-E3B19504AEC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5785895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46334-28CC-4983-AB4C-9E8161125B02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B4CE8-3F86-42F5-9EDC-887B9CD973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0269680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99962-487F-4AE9-8E68-156B9BF67900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EDA8B-75F6-47E5-83FA-8B489B6BB1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796100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66D42-9E25-42F9-9457-4D5874D9E942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A7E03-EA87-4C9B-B146-824D565E37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956497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54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54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D8DE7-9CFC-4158-A0E5-6D233529FAA6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D85F-49BB-47BB-8D40-266A4B2990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63260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CB1661-7C32-41D1-AC13-39EF77F0CF8F}" type="datetimeFigureOut">
              <a:rPr lang="ru-RU"/>
              <a:pPr>
                <a:defRPr/>
              </a:pPr>
              <a:t>03.04.2022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A470023-C041-4FE2-BF70-D55B398371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24128" y="5877272"/>
            <a:ext cx="3052936" cy="576064"/>
          </a:xfrm>
        </p:spPr>
        <p:txBody>
          <a:bodyPr/>
          <a:lstStyle/>
          <a:p>
            <a:pPr>
              <a:defRPr/>
            </a:pPr>
            <a:r>
              <a:rPr lang="ru-RU" b="1" dirty="0" smtClean="0"/>
              <a:t>Шевелева Е.В.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1700808"/>
            <a:ext cx="7992888" cy="2592288"/>
          </a:xfrm>
          <a:prstGeom prst="roundRect">
            <a:avLst/>
          </a:prstGeom>
          <a:gradFill>
            <a:gsLst>
              <a:gs pos="0">
                <a:srgbClr val="00B0F0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 w="63500"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i="1" dirty="0" smtClean="0">
                <a:solidFill>
                  <a:schemeClr val="bg1"/>
                </a:solidFill>
              </a:rPr>
              <a:t>Понятие противоречия. Виды противоречий.</a:t>
            </a:r>
            <a:endParaRPr lang="ru-RU" sz="5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747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Интеллектуальная разминка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№1</a:t>
            </a:r>
          </a:p>
          <a:p>
            <a:pPr marL="0" indent="0" algn="ctr">
              <a:buNone/>
            </a:pP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 моего брата, но я не его брат.</a:t>
            </a: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667000" y="3861049"/>
            <a:ext cx="3810000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25058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548680"/>
            <a:ext cx="8517632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№2</a:t>
            </a:r>
          </a:p>
          <a:p>
            <a:pPr marL="0" lvl="0" indent="0" algn="ctr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кубометров земли содержится в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яме с размерами: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глубина 2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м,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ширина 4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м,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длина 5м?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2464048" y="3573016"/>
            <a:ext cx="4556224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95946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№3</a:t>
            </a:r>
          </a:p>
          <a:p>
            <a:pPr marL="0" indent="0" algn="ctr">
              <a:buNone/>
            </a:pP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кусочков сахара можно положить в пустой мешок?</a:t>
            </a: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8017" t="21035" r="9247" b="20831"/>
          <a:stretch/>
        </p:blipFill>
        <p:spPr bwMode="auto">
          <a:xfrm>
            <a:off x="1903115" y="2780928"/>
            <a:ext cx="5337770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44251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№4</a:t>
            </a:r>
          </a:p>
          <a:p>
            <a:pPr marL="0" indent="0" algn="ctr">
              <a:buNone/>
            </a:pP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китайские мужчины едят больше риса чем японские мужчины?</a:t>
            </a: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452469" y="3698666"/>
            <a:ext cx="2816860" cy="187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2411760" y="4653136"/>
            <a:ext cx="2816860" cy="187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83568" y="3329334"/>
            <a:ext cx="2729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Китайский мужчина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3"/>
          <a:stretch>
            <a:fillRect/>
          </a:stretch>
        </p:blipFill>
        <p:spPr>
          <a:xfrm>
            <a:off x="5940152" y="4653136"/>
            <a:ext cx="2746648" cy="187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6084168" y="4149080"/>
            <a:ext cx="2729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Японский мужчина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40514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№5</a:t>
            </a:r>
          </a:p>
          <a:p>
            <a:pPr marL="0" indent="0" algn="ctr">
              <a:buNone/>
            </a:pPr>
            <a:r>
              <a:rPr lang="ru-RU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назовете человека у которого на руке не все пальцы?</a:t>
            </a: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b="5495"/>
          <a:stretch/>
        </p:blipFill>
        <p:spPr bwMode="auto">
          <a:xfrm>
            <a:off x="2411760" y="3212976"/>
            <a:ext cx="3938771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8887819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260848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№6</a:t>
            </a:r>
          </a:p>
          <a:p>
            <a:pPr marL="0" indent="0" algn="ctr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Вычислите, 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какой скоростью должна бежать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собака с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привязанной к хвосту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сковородкой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собака не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слышала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грохота?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31960"/>
          <a:stretch/>
        </p:blipFill>
        <p:spPr bwMode="auto">
          <a:xfrm>
            <a:off x="683568" y="4365104"/>
            <a:ext cx="3142615" cy="2225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6407274" y="4364038"/>
            <a:ext cx="2279526" cy="2226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42351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Отгадай пословицу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1304206" y="1433310"/>
            <a:ext cx="2787574" cy="2070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5076056" y="1426183"/>
            <a:ext cx="3418698" cy="2070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25210" y="2289409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БЕЗ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268249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НЕ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421" y="4354314"/>
            <a:ext cx="2827299" cy="2028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57200" y="5004993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ОТ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4067944" y="5004993"/>
            <a:ext cx="1224136" cy="72826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/>
          <p:nvPr/>
        </p:nvPicPr>
        <p:blipFill>
          <a:blip r:embed="rId5"/>
          <a:stretch>
            <a:fillRect/>
          </a:stretch>
        </p:blipFill>
        <p:spPr>
          <a:xfrm>
            <a:off x="5309325" y="4354314"/>
            <a:ext cx="3406775" cy="1955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530672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3425957" cy="2569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1619672" y="23963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МУДРЕЦ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75559"/>
            <a:ext cx="1803524" cy="2575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72" y="3706640"/>
            <a:ext cx="1828800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99" r="24899" b="8038"/>
          <a:stretch/>
        </p:blipFill>
        <p:spPr>
          <a:xfrm>
            <a:off x="6174411" y="3789040"/>
            <a:ext cx="1547705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Овальная выноска 17"/>
          <p:cNvSpPr/>
          <p:nvPr/>
        </p:nvSpPr>
        <p:spPr>
          <a:xfrm>
            <a:off x="1763688" y="2996952"/>
            <a:ext cx="2520280" cy="1152128"/>
          </a:xfrm>
          <a:prstGeom prst="wedgeEllipseCallout">
            <a:avLst>
              <a:gd name="adj1" fmla="val -36958"/>
              <a:gd name="adj2" fmla="val 85648"/>
            </a:avLst>
          </a:prstGeom>
          <a:solidFill>
            <a:schemeClr val="tx2">
              <a:lumMod val="20000"/>
              <a:lumOff val="80000"/>
            </a:schemeClr>
          </a:solid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4487800" y="2536888"/>
            <a:ext cx="2448272" cy="1306536"/>
          </a:xfrm>
          <a:prstGeom prst="wedgeRoundRectCallout">
            <a:avLst>
              <a:gd name="adj1" fmla="val 41415"/>
              <a:gd name="adj2" fmla="val 95550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979712" y="335699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Трава зеленая</a:t>
            </a:r>
            <a:endParaRPr lang="ru-RU" sz="2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644009" y="285099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Трава желтая</a:t>
            </a:r>
            <a:endParaRPr lang="ru-RU" sz="2000" b="1" dirty="0"/>
          </a:p>
        </p:txBody>
      </p:sp>
      <p:sp>
        <p:nvSpPr>
          <p:cNvPr id="22" name="Выноска-облако 21"/>
          <p:cNvSpPr/>
          <p:nvPr/>
        </p:nvSpPr>
        <p:spPr>
          <a:xfrm>
            <a:off x="2987824" y="123676"/>
            <a:ext cx="2952328" cy="1296144"/>
          </a:xfrm>
          <a:prstGeom prst="cloudCallout">
            <a:avLst>
              <a:gd name="adj1" fmla="val -51375"/>
              <a:gd name="adj2" fmla="val 110512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689435" y="511526"/>
            <a:ext cx="167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ТЫ ПРАВ!!!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571" y="-113699"/>
            <a:ext cx="2112648" cy="211264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172" y="5634708"/>
            <a:ext cx="825021" cy="113565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329" y="5634708"/>
            <a:ext cx="987574" cy="1316765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765" y="2160240"/>
            <a:ext cx="1059582" cy="14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9557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Противоречие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1037" y="1230815"/>
            <a:ext cx="8229600" cy="2414209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/>
              <a:t>Противоречием называется проявление несоответствия между разными требованиями, предъявляемыми человеком к системе, и ограничениями, налагаемыми на нее законами природы, социальными, экономическими и другими законами, а также уровнем развития науки и техники, конкретными условиями применения и т.д.</a:t>
            </a:r>
          </a:p>
          <a:p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461" y="3645024"/>
            <a:ext cx="4363505" cy="2901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10552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Виды противоречий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402378787"/>
              </p:ext>
            </p:extLst>
          </p:nvPr>
        </p:nvGraphicFramePr>
        <p:xfrm>
          <a:off x="1691680" y="1844824"/>
          <a:ext cx="66967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9082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87815"/>
            <a:ext cx="871296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Административное противоречие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21196" y="1484784"/>
            <a:ext cx="8229600" cy="2414209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Административное противоречие (АП) – когда указаны только недостатки или только цель, которую неизвестно как достичь. Несоответствие в ситуации желаемого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действительного. Оно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формулируется в виде: «Надо выполнить то-то, а как – неизвестно», «Какой-то параметр системы плохой, нужно его улучшить или нужно устранить такой-то недостаток, но  не  известно, как», «Имеется брак в  производстве изделий, а  причина его не  известна» и т. д. Это самое поверхностное противоречие.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708824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№1: Автобус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218884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 должен перевозить много пассажиров. Как это сделать?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типичное административное противоречие.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452" y="3550596"/>
            <a:ext cx="3921095" cy="2483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6538471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противоречие </a:t>
            </a:r>
            <a:r>
              <a:rPr lang="ru-RU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(противоречие требований)</a:t>
            </a:r>
            <a:endParaRPr lang="ru-RU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5" cy="2414209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противоречие (ТП) – это противоречие между определенными частями, качествами или параметрами системы.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противоречие – это ситуация, когда при попытке улучшить одну характеристику или показатель качества технического объекта ухудшается другая его характеристика или показатель. То есть выбранное средство достижения цели с одной стороны приносит пользу, но с другой стороны есть недостаток.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можно изобразить в виде схемы.</a:t>
            </a:r>
          </a:p>
          <a:p>
            <a:endParaRPr lang="ru-RU" sz="2400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8" t="42824" r="30732" b="21098"/>
          <a:stretch/>
        </p:blipFill>
        <p:spPr bwMode="auto">
          <a:xfrm>
            <a:off x="2871557" y="5013176"/>
            <a:ext cx="3400883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64427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ТП состоит из двух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частей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773" y="1052736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ТП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… (дается описание первого состояния инструмента)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… (объясняется, что при этом хорошо и для кого)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… (объясняется, что при этом плохо и для кого)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ТП – 2: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… (дается описание противоположной ситуации или противоположного состояния этого же инструмента)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… (объясняется, что при этом хорошо)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… (объясняется, что при этом плохо)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87052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1430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1. Автобус (продолжение)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861" y="1196752"/>
            <a:ext cx="8229600" cy="4525963"/>
          </a:xfrm>
        </p:spPr>
        <p:txBody>
          <a:bodyPr/>
          <a:lstStyle/>
          <a:p>
            <a:pPr algn="just"/>
            <a:r>
              <a:rPr lang="ru-RU" sz="2800" b="1" dirty="0" smtClean="0"/>
              <a:t>Чтобы </a:t>
            </a:r>
            <a:r>
              <a:rPr lang="ru-RU" sz="2800" b="1" dirty="0"/>
              <a:t>перевозить много пассажиров автобус должен быть вместительным, т.е. больших размеров. Однако большой автобус плохо маневрирует.</a:t>
            </a:r>
            <a:endParaRPr lang="ru-RU" sz="2800" dirty="0"/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ТП – 1: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автобус будет большим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в него сможет войти много пассажиров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автобус будет мало маневренным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ТП – 2: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автобус не будет большим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он будет хорошо маневрировать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вмещать при этом мало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пассажиров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826259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противоречие </a:t>
            </a:r>
            <a:r>
              <a:rPr lang="ru-RU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(противоречие свойств) </a:t>
            </a:r>
            <a:endParaRPr lang="ru-RU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1037" y="1230815"/>
            <a:ext cx="8229600" cy="2414209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противоречие (ФП) – это предъявление противоположных свойств (например, физических) к определенной части технической системы.</a:t>
            </a:r>
          </a:p>
          <a:p>
            <a:pPr marL="0" indent="0" algn="ctr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 необходимо для определения причин, породивших техническое противоречие, т.е. является дальнейшим его углублением.</a:t>
            </a:r>
          </a:p>
          <a:p>
            <a:pPr marL="0" indent="0" algn="ctr">
              <a:buNone/>
            </a:pPr>
            <a:endParaRPr lang="ru-RU" sz="2400" b="1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55079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9728"/>
            <a:ext cx="4032448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Тренируемся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8165" y="1268760"/>
            <a:ext cx="5523995" cy="4525963"/>
          </a:xfrm>
        </p:spPr>
        <p:txBody>
          <a:bodyPr/>
          <a:lstStyle/>
          <a:p>
            <a:pPr algn="just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должна быть горячей, чтобы?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Сковорода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должна быть горячей, т.е. должна быть холодной. Чтобы?  </a:t>
            </a:r>
          </a:p>
          <a:p>
            <a:pPr algn="just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Нож,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чтобы резать должен быть каким? </a:t>
            </a: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чтобы не порезать руку должен быть каким?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Кошелек </a:t>
            </a:r>
          </a:p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Стул </a:t>
            </a:r>
          </a:p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Окно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382" y="274638"/>
            <a:ext cx="2029106" cy="1504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916832"/>
            <a:ext cx="2062048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586" y="3717032"/>
            <a:ext cx="2119835" cy="1224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752" y="4857677"/>
            <a:ext cx="1157921" cy="1874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771373"/>
            <a:ext cx="1981911" cy="1938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4855989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1. Автобус (продолжение)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2080" y="1196753"/>
            <a:ext cx="8229600" cy="1872208"/>
          </a:xfrm>
        </p:spPr>
        <p:txBody>
          <a:bodyPr/>
          <a:lstStyle/>
          <a:p>
            <a:r>
              <a:rPr lang="ru-RU" dirty="0" smtClean="0"/>
              <a:t>ФП</a:t>
            </a:r>
            <a:r>
              <a:rPr lang="ru-RU" dirty="0"/>
              <a:t>: </a:t>
            </a:r>
            <a:endParaRPr lang="ru-RU" dirty="0" smtClean="0"/>
          </a:p>
          <a:p>
            <a:r>
              <a:rPr lang="ru-RU" dirty="0" smtClean="0"/>
              <a:t>автобус </a:t>
            </a:r>
            <a:r>
              <a:rPr lang="ru-RU" dirty="0"/>
              <a:t>должен быть большим, </a:t>
            </a:r>
            <a:r>
              <a:rPr lang="ru-RU" dirty="0" smtClean="0"/>
              <a:t>чтобы…</a:t>
            </a:r>
          </a:p>
          <a:p>
            <a:r>
              <a:rPr lang="ru-RU" dirty="0" smtClean="0"/>
              <a:t>не должен быть </a:t>
            </a:r>
            <a:r>
              <a:rPr lang="ru-RU" dirty="0"/>
              <a:t>большим, </a:t>
            </a:r>
            <a:r>
              <a:rPr lang="ru-RU" dirty="0" smtClean="0"/>
              <a:t>…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4372" t="50257" r="24639" b="7557"/>
          <a:stretch/>
        </p:blipFill>
        <p:spPr bwMode="auto">
          <a:xfrm>
            <a:off x="1187624" y="3284984"/>
            <a:ext cx="6408712" cy="2344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4642482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>
          <a:xfrm>
            <a:off x="533649" y="260648"/>
            <a:ext cx="7859712" cy="1152525"/>
          </a:xfrm>
        </p:spPr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Каким может быть автобус?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765937"/>
            <a:ext cx="4214117" cy="1906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975903"/>
            <a:ext cx="4052619" cy="2186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2924944"/>
            <a:ext cx="3133898" cy="3704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3" y="4509119"/>
            <a:ext cx="4052619" cy="2248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076056" y="45400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РАЗДВИГАЮЩИМСЯ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21387" y="367207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«ГАРМОШКОЙ»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624" y="602128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МНОГОЭТАЖНЫМ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63777" y="206923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ГИБКИМ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3326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Закрепляем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268760"/>
            <a:ext cx="8712968" cy="4970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аквариум к мирным рыбкам надо подсадить очень хищных, прожорливых рыбок, которых принесли в маленькой баночке, в которой им тесно. Другого аквариума нет. Как это сделать?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АП: </a:t>
            </a:r>
            <a:endParaRPr lang="ru-RU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ТП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1: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 …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ТП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…</a:t>
            </a:r>
            <a:endParaRPr lang="ru-RU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 …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…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ФП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328" y="2348880"/>
            <a:ext cx="414415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826450"/>
            <a:ext cx="2724150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Выгнутая вниз стрелка 7"/>
          <p:cNvSpPr/>
          <p:nvPr/>
        </p:nvSpPr>
        <p:spPr>
          <a:xfrm>
            <a:off x="4716016" y="4941168"/>
            <a:ext cx="2520280" cy="1147266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649" y="4826450"/>
            <a:ext cx="1288860" cy="1288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8833612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384" y="1508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Закрепляем сами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" name="Скругленный прямоугольник 2"/>
          <p:cNvSpPr/>
          <p:nvPr/>
        </p:nvSpPr>
        <p:spPr>
          <a:xfrm>
            <a:off x="323528" y="1276376"/>
            <a:ext cx="3312368" cy="1795338"/>
          </a:xfrm>
          <a:prstGeom prst="round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03548" y="1428217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ОЧКИ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5" name="Скругленный прямоугольник 4"/>
          <p:cNvSpPr/>
          <p:nvPr/>
        </p:nvSpPr>
        <p:spPr>
          <a:xfrm>
            <a:off x="5487616" y="1270052"/>
            <a:ext cx="3312368" cy="1795338"/>
          </a:xfrm>
          <a:prstGeom prst="round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 useBgFill="1">
        <p:nvSpPr>
          <p:cNvPr id="6" name="Скругленный прямоугольник 5"/>
          <p:cNvSpPr/>
          <p:nvPr/>
        </p:nvSpPr>
        <p:spPr>
          <a:xfrm>
            <a:off x="2910074" y="4763814"/>
            <a:ext cx="3312368" cy="1795338"/>
          </a:xfrm>
          <a:prstGeom prst="round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 useBgFill="1">
        <p:nvSpPr>
          <p:cNvPr id="7" name="Скругленный прямоугольник 6"/>
          <p:cNvSpPr/>
          <p:nvPr/>
        </p:nvSpPr>
        <p:spPr>
          <a:xfrm>
            <a:off x="1253890" y="3253519"/>
            <a:ext cx="3312368" cy="1795338"/>
          </a:xfrm>
          <a:prstGeom prst="round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4932040" y="3286935"/>
            <a:ext cx="3312368" cy="1795338"/>
          </a:xfrm>
          <a:prstGeom prst="roundRect">
            <a:avLst/>
          </a:prstGeom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811652" y="1515383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№2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ПЛАСТЫРЬ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64088" y="3471414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№4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СУДНО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77926" y="3486766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№3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ДОСПЕХИ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64155" y="5213672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№5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ИГОЛКА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45" y="2528489"/>
            <a:ext cx="1693951" cy="958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73" y="4563984"/>
            <a:ext cx="1294646" cy="1554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990" y="4099788"/>
            <a:ext cx="1417444" cy="1417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258" y="1619384"/>
            <a:ext cx="1240038" cy="1240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519" y="5591855"/>
            <a:ext cx="1502008" cy="1000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3268084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СВЕТОФОР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86" y="1772816"/>
            <a:ext cx="6457028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127947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5491</TotalTime>
  <Words>660</Words>
  <Application>Microsoft Office PowerPoint</Application>
  <PresentationFormat>Экран (4:3)</PresentationFormat>
  <Paragraphs>110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Презентация PowerPoint</vt:lpstr>
      <vt:lpstr>Интеллектуальная разминка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Отгадай пословицу</vt:lpstr>
      <vt:lpstr>Презентация PowerPoint</vt:lpstr>
      <vt:lpstr>Противоречие </vt:lpstr>
      <vt:lpstr>Виды противоречий</vt:lpstr>
      <vt:lpstr>Административное противоречие </vt:lpstr>
      <vt:lpstr>Задача №1: Автобус</vt:lpstr>
      <vt:lpstr>Техническое противоречие (противоречие требований)</vt:lpstr>
      <vt:lpstr>ТП состоит из двух частей </vt:lpstr>
      <vt:lpstr>Задача 1. Автобус (продолжение)</vt:lpstr>
      <vt:lpstr>Физическое противоречие (противоречие свойств) </vt:lpstr>
      <vt:lpstr>Тренируемся</vt:lpstr>
      <vt:lpstr>Задача 1. Автобус (продолжение) </vt:lpstr>
      <vt:lpstr>Каким может быть автобус?</vt:lpstr>
      <vt:lpstr>Закрепляем вместе </vt:lpstr>
      <vt:lpstr>Закрепляем сами </vt:lpstr>
      <vt:lpstr>СВЕТОФОР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Федеральный государственный образовательный стандарт начального общего образования</dc:title>
  <dc:creator>gavrish</dc:creator>
  <cp:lastModifiedBy>Пользователь</cp:lastModifiedBy>
  <cp:revision>371</cp:revision>
  <dcterms:created xsi:type="dcterms:W3CDTF">2010-09-30T00:08:32Z</dcterms:created>
  <dcterms:modified xsi:type="dcterms:W3CDTF">2022-04-03T09:19:23Z</dcterms:modified>
</cp:coreProperties>
</file>