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33"/>
  </p:notesMasterIdLst>
  <p:sldIdLst>
    <p:sldId id="256" r:id="rId2"/>
    <p:sldId id="257" r:id="rId3"/>
    <p:sldId id="301" r:id="rId4"/>
    <p:sldId id="302" r:id="rId5"/>
    <p:sldId id="303" r:id="rId6"/>
    <p:sldId id="258" r:id="rId7"/>
    <p:sldId id="259" r:id="rId8"/>
    <p:sldId id="260" r:id="rId9"/>
    <p:sldId id="271" r:id="rId10"/>
    <p:sldId id="274" r:id="rId11"/>
    <p:sldId id="273" r:id="rId12"/>
    <p:sldId id="261" r:id="rId13"/>
    <p:sldId id="270" r:id="rId14"/>
    <p:sldId id="278" r:id="rId15"/>
    <p:sldId id="277" r:id="rId16"/>
    <p:sldId id="286" r:id="rId17"/>
    <p:sldId id="285" r:id="rId18"/>
    <p:sldId id="287" r:id="rId19"/>
    <p:sldId id="288" r:id="rId20"/>
    <p:sldId id="269" r:id="rId21"/>
    <p:sldId id="283" r:id="rId22"/>
    <p:sldId id="290" r:id="rId23"/>
    <p:sldId id="291" r:id="rId24"/>
    <p:sldId id="289" r:id="rId25"/>
    <p:sldId id="297" r:id="rId26"/>
    <p:sldId id="298" r:id="rId27"/>
    <p:sldId id="300" r:id="rId28"/>
    <p:sldId id="296" r:id="rId29"/>
    <p:sldId id="299" r:id="rId30"/>
    <p:sldId id="304" r:id="rId31"/>
    <p:sldId id="305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2934" y="-10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7A062A-5BAE-449E-BDC6-8B9F53C4790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6C1260-B576-42B6-A8F6-A65B93D999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583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6C1260-B576-42B6-A8F6-A65B93D99967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1986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6C1260-B576-42B6-A8F6-A65B93D99967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198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A17D-53CE-4517-BBDB-DDB924C6DBB1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95D42E-3375-47CC-A5E9-7BD3E03A65E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A17D-53CE-4517-BBDB-DDB924C6DBB1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5D42E-3375-47CC-A5E9-7BD3E03A65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A17D-53CE-4517-BBDB-DDB924C6DBB1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5D42E-3375-47CC-A5E9-7BD3E03A65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A17D-53CE-4517-BBDB-DDB924C6DBB1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5D42E-3375-47CC-A5E9-7BD3E03A65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A17D-53CE-4517-BBDB-DDB924C6DBB1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5D42E-3375-47CC-A5E9-7BD3E03A65E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A17D-53CE-4517-BBDB-DDB924C6DBB1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5D42E-3375-47CC-A5E9-7BD3E03A65E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A17D-53CE-4517-BBDB-DDB924C6DBB1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5D42E-3375-47CC-A5E9-7BD3E03A65E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A17D-53CE-4517-BBDB-DDB924C6DBB1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5D42E-3375-47CC-A5E9-7BD3E03A65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A17D-53CE-4517-BBDB-DDB924C6DBB1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5D42E-3375-47CC-A5E9-7BD3E03A65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A17D-53CE-4517-BBDB-DDB924C6DBB1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5D42E-3375-47CC-A5E9-7BD3E03A65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A17D-53CE-4517-BBDB-DDB924C6DBB1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5D42E-3375-47CC-A5E9-7BD3E03A65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37CCA17D-53CE-4517-BBDB-DDB924C6DBB1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7695D42E-3375-47CC-A5E9-7BD3E03A65E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Relationship Id="rId9" Type="http://schemas.openxmlformats.org/officeDocument/2006/relationships/image" Target="../media/image5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95536" y="548680"/>
            <a:ext cx="8352928" cy="648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/>
                <a:ea typeface="Calibri"/>
                <a:cs typeface="Times New Roman"/>
              </a:rPr>
              <a:t>Кубок ТРИЗ-Саммита – 2021/2022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/>
                <a:ea typeface="Calibri"/>
                <a:cs typeface="Times New Roman"/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/>
                <a:ea typeface="Calibri"/>
                <a:cs typeface="Times New Roman"/>
              </a:rPr>
              <a:t> 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«Исследования»</a:t>
            </a:r>
          </a:p>
          <a:p>
            <a:pPr algn="r">
              <a:lnSpc>
                <a:spcPct val="150000"/>
              </a:lnSpc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Категория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11-14 лет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ru-RU" sz="2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Архитектура русских монастырей</a:t>
            </a:r>
          </a:p>
          <a:p>
            <a:pPr algn="r">
              <a:lnSpc>
                <a:spcPct val="150000"/>
              </a:lnSpc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ученица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класса</a:t>
            </a:r>
          </a:p>
          <a:p>
            <a:pPr algn="r">
              <a:lnSpc>
                <a:spcPct val="150000"/>
              </a:lnSpc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бюджетного </a:t>
            </a:r>
          </a:p>
          <a:p>
            <a:pPr algn="r">
              <a:lnSpc>
                <a:spcPct val="150000"/>
              </a:lnSpc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общеобразовательного учреждения </a:t>
            </a:r>
          </a:p>
          <a:p>
            <a:pPr algn="r">
              <a:lnSpc>
                <a:spcPct val="150000"/>
              </a:lnSpc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гимназии №9 города Кузнецка Пензенской области  </a:t>
            </a:r>
          </a:p>
          <a:p>
            <a:pPr algn="r">
              <a:lnSpc>
                <a:spcPct val="150000"/>
              </a:lnSpc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(МБОУ гимназии №9 города Кузнецка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algn="r">
              <a:lnSpc>
                <a:spcPct val="150000"/>
              </a:lnSpc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Щапова Карина Олеговна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</a:p>
          <a:p>
            <a:pPr algn="r">
              <a:lnSpc>
                <a:spcPct val="150000"/>
              </a:lnSpc>
            </a:pPr>
            <a:endParaRPr lang="ru-RU" sz="16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50000"/>
              </a:lnSpc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 Миронова Елена Александровна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r">
              <a:lnSpc>
                <a:spcPct val="150000"/>
              </a:lnSpc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</a:t>
            </a:r>
          </a:p>
          <a:p>
            <a:pPr algn="r">
              <a:lnSpc>
                <a:spcPct val="150000"/>
              </a:lnSpc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8-927-391-55-82</a:t>
            </a:r>
          </a:p>
          <a:p>
            <a:pPr algn="r">
              <a:lnSpc>
                <a:spcPct val="150000"/>
              </a:lnSpc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email: eamironowa@yandex.ru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2400" dirty="0">
              <a:solidFill>
                <a:schemeClr val="tx2">
                  <a:lumMod val="50000"/>
                </a:schemeClr>
              </a:solidFill>
              <a:ea typeface="Calibri"/>
              <a:cs typeface="Times New Roman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319" y="3933056"/>
            <a:ext cx="3387484" cy="24711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3905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78" t="44868" r="12288" b="28254"/>
          <a:stretch/>
        </p:blipFill>
        <p:spPr>
          <a:xfrm>
            <a:off x="4572000" y="3573016"/>
            <a:ext cx="3240360" cy="1592379"/>
          </a:xfrm>
          <a:prstGeom prst="snip1Rect">
            <a:avLst>
              <a:gd name="adj" fmla="val 50000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395536" y="548680"/>
            <a:ext cx="8352928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Монастыри  представляют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собой уникальные объекты в истории русской культуры, которые собрали в себе духовную,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историко-культурную и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архитектурную ценность. Они являются своеобразными музеями под открытым небом, в которых демонстрируется строительное мастерство русского народа и отражается архитектура различных стилей.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Изучая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монастырские комплексы,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мы отметили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некоторые 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общие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типологические признаки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в их застройке, планировке и композиции. Возлагавшиеся на монастырь функции определили комплекс сооружений, куда входили постройки разнообразного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назначения: культовые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,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хозяйственные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,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жилые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,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оборонительные, мемориальные.</a:t>
            </a:r>
          </a:p>
          <a:p>
            <a:pPr indent="450215">
              <a:lnSpc>
                <a:spcPct val="115000"/>
              </a:lnSpc>
              <a:spcAft>
                <a:spcPts val="1000"/>
              </a:spcAft>
            </a:pPr>
            <a:endParaRPr lang="ru-RU" sz="1200" b="1" i="1" dirty="0" smtClean="0">
              <a:solidFill>
                <a:schemeClr val="tx2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indent="450215">
              <a:lnSpc>
                <a:spcPct val="115000"/>
              </a:lnSpc>
              <a:spcAft>
                <a:spcPts val="1000"/>
              </a:spcAft>
            </a:pPr>
            <a:endParaRPr lang="ru-RU" sz="2000" dirty="0" smtClean="0">
              <a:solidFill>
                <a:schemeClr val="tx2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indent="450215">
              <a:lnSpc>
                <a:spcPct val="115000"/>
              </a:lnSpc>
              <a:spcAft>
                <a:spcPts val="1000"/>
              </a:spcAft>
            </a:pPr>
            <a:endParaRPr lang="ru-RU" sz="2000" dirty="0" smtClean="0">
              <a:solidFill>
                <a:schemeClr val="tx2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lvl="0" indent="450215">
              <a:lnSpc>
                <a:spcPct val="115000"/>
              </a:lnSpc>
              <a:spcAft>
                <a:spcPts val="1000"/>
              </a:spcAft>
            </a:pPr>
            <a:r>
              <a:rPr lang="ru-RU" sz="1200" b="1" i="1" dirty="0">
                <a:solidFill>
                  <a:srgbClr val="2F5897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Состав монастырского комплекса: 1 – Смоленский собор, 2 – Успенская церковь с трапезной, 3 – колокольня,       4 – Святые ворота с надвратной церковью, 5 – стены и башни, 6 – келейные корпуса, 7 – настоятельный корпус, 8 – больничная церковь</a:t>
            </a:r>
          </a:p>
          <a:p>
            <a:pPr lvl="0" indent="450215">
              <a:lnSpc>
                <a:spcPct val="115000"/>
              </a:lnSpc>
              <a:spcAft>
                <a:spcPts val="1000"/>
              </a:spcAft>
            </a:pPr>
            <a:r>
              <a:rPr lang="ru-RU" sz="1200" b="1" i="1" dirty="0">
                <a:solidFill>
                  <a:srgbClr val="2F5897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Пример: Новодевичий монастырь в Москве 16-17 вв</a:t>
            </a:r>
            <a:r>
              <a:rPr lang="ru-RU" sz="1200" b="1" i="1" dirty="0" smtClean="0">
                <a:solidFill>
                  <a:srgbClr val="2F5897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77155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548680"/>
            <a:ext cx="8352928" cy="5365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215"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solidFill>
                  <a:srgbClr val="2F5897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В своей работе мы выделили и описали </a:t>
            </a:r>
            <a:r>
              <a:rPr lang="ru-RU" sz="2000" b="1" dirty="0" smtClean="0">
                <a:solidFill>
                  <a:srgbClr val="2F5897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архитектурные элементы</a:t>
            </a:r>
            <a:r>
              <a:rPr lang="ru-RU" sz="2000" dirty="0" smtClean="0">
                <a:solidFill>
                  <a:srgbClr val="2F5897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 сооружений</a:t>
            </a:r>
            <a:r>
              <a:rPr lang="ru-RU" sz="2000" dirty="0">
                <a:solidFill>
                  <a:srgbClr val="2F5897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 smtClean="0">
                <a:solidFill>
                  <a:srgbClr val="2F5897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входящих в состав монастырских комплексов: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2F5897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Монастырские стены;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2F5897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Башни монастыря;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2F5897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Арки и своды храма;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2F5897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Паруса купола;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2F5897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Голосники стен храма;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2F5897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Звучание колоколов.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ru-RU" sz="2000" dirty="0" smtClean="0">
              <a:solidFill>
                <a:srgbClr val="2F5897">
                  <a:lumMod val="50000"/>
                </a:srgbClr>
              </a:solidFill>
              <a:latin typeface="Times New Roman"/>
              <a:ea typeface="Calibri"/>
              <a:cs typeface="Times New Roman"/>
            </a:endParaRPr>
          </a:p>
          <a:p>
            <a:pPr lvl="0" indent="450215"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solidFill>
                  <a:srgbClr val="2F5897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Выяснили какую роль играли каждый из этих элементов, какие </a:t>
            </a:r>
            <a:r>
              <a:rPr lang="ru-RU" sz="2000" dirty="0">
                <a:solidFill>
                  <a:srgbClr val="2F5897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задачи </a:t>
            </a:r>
            <a:r>
              <a:rPr lang="ru-RU" sz="2000" dirty="0" smtClean="0">
                <a:solidFill>
                  <a:srgbClr val="2F5897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решали </a:t>
            </a:r>
            <a:r>
              <a:rPr lang="ru-RU" sz="2000" dirty="0">
                <a:solidFill>
                  <a:srgbClr val="2F5897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при их планировании и строительстве, и какие приемы использовались для решения </a:t>
            </a:r>
            <a:r>
              <a:rPr lang="ru-RU" sz="2000" dirty="0" smtClean="0">
                <a:solidFill>
                  <a:srgbClr val="2F5897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возникших противоречий.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228" y="2276872"/>
            <a:ext cx="3203848" cy="23371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6549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6372" y="2996952"/>
            <a:ext cx="2362091" cy="158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297153"/>
            <a:ext cx="2385209" cy="158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395536" y="548680"/>
            <a:ext cx="8352928" cy="58067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1000"/>
              </a:spcAft>
              <a:buAutoNum type="arabicPeriod"/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Монастырские стены – крепостные укрепления</a:t>
            </a:r>
          </a:p>
          <a:p>
            <a:pPr indent="450215" algn="just">
              <a:spcAft>
                <a:spcPts val="1000"/>
              </a:spcAft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Уже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на первой стадии сложения монастыря, он обносился стеной. Даже деревянная ограда, отделяющая обитель от мира, тем самым делала монастырский комплекс подобным городу или крепости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.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</a:rPr>
              <a:t>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</a:rPr>
              <a:t>Одной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</a:rPr>
              <a:t>из важнейших функций монастыря как социального учреждения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</a:rPr>
              <a:t>была - 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/>
              </a:rPr>
              <a:t>военно-оборонительная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</a:rPr>
              <a:t>. Монастырские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</a:rPr>
              <a:t>стены – крепостные укрепления –должны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</a:rPr>
              <a:t>были соответствовать всем современным требованиям военного искусства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</a:rPr>
              <a:t>. </a:t>
            </a:r>
          </a:p>
          <a:p>
            <a:pPr indent="450215">
              <a:spcAft>
                <a:spcPts val="1000"/>
              </a:spcAft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</a:rPr>
              <a:t>Примером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</a:rPr>
              <a:t>одной из самых сильных и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</a:rPr>
              <a:t>                                                                неприступных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</a:rPr>
              <a:t>крепостей ХVI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</a:rPr>
              <a:t>в. был Соловецкий                                                                     монастырь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</a:rPr>
              <a:t>, расположенный на  острове Белого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</a:rPr>
              <a:t>моря.                                                            Стены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</a:rPr>
              <a:t>сложены из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</a:rPr>
              <a:t>каменных глыб                                                                            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</a:rPr>
              <a:t>весом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</a:rPr>
              <a:t>в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</a:rPr>
              <a:t>10 тонн. Сильно выдвинутые                                                                                              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</a:rPr>
              <a:t>вперед  башни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</a:rPr>
              <a:t>позволяли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</a:rPr>
              <a:t>вести как                                                                                                                                                                   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фронтальный, так и фланговый огонь.</a:t>
            </a:r>
          </a:p>
          <a:p>
            <a:pPr indent="450215">
              <a:spcAft>
                <a:spcPts val="1000"/>
              </a:spcAft>
            </a:pPr>
            <a:endParaRPr lang="ru-RU" sz="2000" i="1" dirty="0" smtClean="0">
              <a:solidFill>
                <a:schemeClr val="tx2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indent="450215" algn="r">
              <a:spcAft>
                <a:spcPts val="1000"/>
              </a:spcAft>
            </a:pPr>
            <a:r>
              <a:rPr lang="ru-RU" sz="1600" b="1" i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Стены и башня Соловецкого монастыря</a:t>
            </a:r>
          </a:p>
        </p:txBody>
      </p:sp>
    </p:spTree>
    <p:extLst>
      <p:ext uri="{BB962C8B-B14F-4D97-AF65-F5344CB8AC3E}">
        <p14:creationId xmlns:p14="http://schemas.microsoft.com/office/powerpoint/2010/main" val="365167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1" b="9754"/>
          <a:stretch/>
        </p:blipFill>
        <p:spPr>
          <a:xfrm>
            <a:off x="6096157" y="4653136"/>
            <a:ext cx="2265849" cy="1656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395536" y="548680"/>
            <a:ext cx="8352928" cy="59965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1000"/>
              </a:spcAft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Задача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: выложить стены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монастыря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камнем, обеспечивая прочность и устойчивость.</a:t>
            </a:r>
          </a:p>
          <a:p>
            <a:pPr indent="450215" algn="just">
              <a:spcAft>
                <a:spcPts val="1000"/>
              </a:spcAft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Противоречие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: отсутствие связующего  раствора.</a:t>
            </a:r>
          </a:p>
          <a:p>
            <a:pPr indent="450215" algn="just">
              <a:spcAft>
                <a:spcPts val="1000"/>
              </a:spcAft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Прием устранения противоречия</a:t>
            </a:r>
          </a:p>
          <a:p>
            <a:pPr indent="450215" algn="just">
              <a:spcAft>
                <a:spcPts val="1000"/>
              </a:spcAft>
            </a:pPr>
            <a:r>
              <a:rPr lang="ru-RU" i="1" u="sng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Принцип </a:t>
            </a:r>
            <a:r>
              <a:rPr lang="ru-RU" i="1" u="sng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универсальности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: объект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выполняет несколько разных функций, благодаря чему отпадает необходимость в других объектах.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indent="450215" algn="just">
              <a:spcAft>
                <a:spcPts val="1000"/>
              </a:spcAft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Адаптация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: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использовать тяжелые каменные глыбы, которые обеспечат устойчивость и прочность стенам, и не будет необходимости в связующем растворе.</a:t>
            </a:r>
          </a:p>
          <a:p>
            <a:pPr indent="450215">
              <a:spcAft>
                <a:spcPts val="1000"/>
              </a:spcAft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Решение: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Башни и стены строили по технологии циклопической кладки. Это технология, по которой из больших тёсаных каменных глыб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(валунов) создавались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огромные сооружения,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без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применения связующего раствора. Прочность и устойчивость созданных конструкций обеспечивалась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                                                                    за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счёт тяжести и массивности каменных глыб и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                                                                        блоков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. Чем крупнее глыбы и блоки, тем меньше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                                                                                  стыков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, швов, а значит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– больше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прочность. Плотность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                                                             прилегания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каменных блоков друг к другу разной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                                                                       конфигурации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и размера достигалась за счёт их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                                                                     тщательной подгонки.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404986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650" y="4293096"/>
            <a:ext cx="4607814" cy="16847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395536" y="548680"/>
            <a:ext cx="8352928" cy="5986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Aft>
                <a:spcPts val="1000"/>
              </a:spcAft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2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. Башни в архитектурной композиции монастыря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indent="450215" algn="just">
              <a:spcAft>
                <a:spcPts val="1000"/>
              </a:spcAft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Конфигурация плана монастыря во многом определялась его месторасположением.                            </a:t>
            </a:r>
          </a:p>
          <a:p>
            <a:pPr indent="450215">
              <a:spcAft>
                <a:spcPts val="1000"/>
              </a:spcAft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Первоначально укрепления размещались в местах, имеющих 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естественную природную защиту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– водные преграды, возвышенности, овраги. Естественная защита дополнялась искусственными  сооружениями – валами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и рвами, заполненными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водой.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Особенно отчетливо подчинение                                                                природным линиям монастырей,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которые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возводились в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Х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VI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в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. (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Кирилло-Белозерский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, Псково-Печерский и др.)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К XV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II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в. в планировочной композиции монастырского ансамбля стали появляться элементы регулярности,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геометричности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очертаний, приближение к идеальным формам. Важнейшими                                                                                     элементами являлись                                                                                                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башни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, благодаря которым                                                                                                       архитектурная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композиция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                                                                                              монастыря приобретала черты                                                                             гармоничной завершенности.</a:t>
            </a:r>
          </a:p>
          <a:p>
            <a:pPr indent="450215" algn="r">
              <a:spcAft>
                <a:spcPts val="1000"/>
              </a:spcAft>
            </a:pPr>
            <a:r>
              <a:rPr lang="ru-RU" sz="1600" b="1" i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Кирилло-Белозерский монастырь 16 в.</a:t>
            </a:r>
            <a:endParaRPr lang="ru-RU" sz="1600" b="1" i="1" dirty="0">
              <a:solidFill>
                <a:schemeClr val="tx2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2176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20072" y="4290708"/>
            <a:ext cx="3024336" cy="16443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548680"/>
            <a:ext cx="8352928" cy="6191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1000"/>
              </a:spcAft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Задача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: спланировать и построить стены монастыря правильной геометрической формы.</a:t>
            </a:r>
          </a:p>
          <a:p>
            <a:pPr indent="450215" algn="just">
              <a:spcAft>
                <a:spcPts val="1000"/>
              </a:spcAft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Противоречие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: основные линии монастырского плана определяют естественные природные условия.</a:t>
            </a:r>
          </a:p>
          <a:p>
            <a:pPr indent="450215" algn="just">
              <a:spcAft>
                <a:spcPts val="1000"/>
              </a:spcAft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Прием устранения противоречия </a:t>
            </a:r>
          </a:p>
          <a:p>
            <a:pPr indent="450215" algn="just">
              <a:spcAft>
                <a:spcPts val="1000"/>
              </a:spcAft>
            </a:pPr>
            <a:r>
              <a:rPr lang="ru-RU" sz="2000" i="1" u="sng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Принцип </a:t>
            </a:r>
            <a:r>
              <a:rPr lang="ru-RU" sz="2000" i="1" u="sng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“посредника</a:t>
            </a:r>
            <a:r>
              <a:rPr lang="ru-RU" sz="2000" i="1" u="sng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”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: а)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использовать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промежуточный объект, переносящий или передающий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действие.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indent="450215" algn="just">
              <a:spcAft>
                <a:spcPts val="1000"/>
              </a:spcAft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Адаптация: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построить башни, которые смогут подчеркнуть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геометричность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монастырских стен.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indent="450215">
              <a:spcAft>
                <a:spcPts val="1000"/>
              </a:spcAft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Решение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: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Строительство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башен и регулярная их расстановка способствуют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выпрямлению отдельных                                                                                                                                                                                                                                                                   участков  стен между башнями.                                                                                                                                                                                   Горизонтали стен и вертикали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башен,                                                                              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уравновешивая друг друга, завершают                                                                                   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картину   монастырского ансамбля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.</a:t>
            </a:r>
          </a:p>
          <a:p>
            <a:pPr indent="450215" algn="r">
              <a:spcAft>
                <a:spcPts val="100"/>
              </a:spcAft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b="1" i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Стены Ростовского Борисоглебского монастыря </a:t>
            </a:r>
          </a:p>
          <a:p>
            <a:pPr indent="450215" algn="r">
              <a:spcAft>
                <a:spcPts val="100"/>
              </a:spcAft>
            </a:pPr>
            <a:r>
              <a:rPr lang="ru-RU" sz="1600" b="1" i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имеют форму прямоугольника</a:t>
            </a:r>
            <a:endParaRPr lang="ru-RU" sz="1600" b="1" dirty="0" smtClean="0">
              <a:solidFill>
                <a:schemeClr val="tx2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23761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06977" y="4261145"/>
            <a:ext cx="4824536" cy="21747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548680"/>
            <a:ext cx="8352928" cy="40421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1000"/>
              </a:spcAft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3. Подпружные арки и цилиндрические своды в конструкции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храма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indent="450215" algn="just">
              <a:spcAft>
                <a:spcPts val="1000"/>
              </a:spcAft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Центральное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место, в архитектурном плане, занимал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монастырский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храм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. С его возведением ансамбль обретал подлинную композиционную законченность. Для строительства храмов на Руси использовались самые совершенные конструкции. Основным типом храма, воспринятым Русью из Византии, стал храм 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крестово-купольного типа. </a:t>
            </a:r>
          </a:p>
          <a:p>
            <a:pPr indent="450215">
              <a:spcAft>
                <a:spcPts val="1000"/>
              </a:spcAft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В классическом варианте представляет собой прямоугольный объём, центр которого разделен четырьмя столбами на девять ячеек. Перекрытием служат крестообразно расположенные 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цилиндрические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своды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, а над центральной ячейкой, на 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подпружных арках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, возвышается 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барабан с 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куполом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08199" y="5661247"/>
            <a:ext cx="27987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600" b="1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 </a:t>
            </a:r>
          </a:p>
          <a:p>
            <a:pPr algn="r"/>
            <a:r>
              <a:rPr lang="ru-RU" sz="1600" b="1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крестово-купольного храма </a:t>
            </a:r>
            <a:endParaRPr lang="ru-RU" sz="1600" b="1" i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35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3603953"/>
            <a:ext cx="2520280" cy="24648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395536" y="548680"/>
            <a:ext cx="8352928" cy="4950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Конструктивную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основу крестово-купольных храмов составляет 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арочно-сводчатая система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. Подпружные арки, опирающиеся на наружные стены и центральные столбы, служат основанием для цилиндрических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сводов.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 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Арка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– конструкция перекрытия, составленная из блоков клиновидной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формы, поддерживаемая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двумя опорами.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indent="450215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Свод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– конструкция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, которая образуется наклонными поверхностями (прямолинейными или криволинейными).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                                                                    Своды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позволяют перекрывать значительные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                                                         пространства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без дополнительных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                                                                       промежуточных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опор. Сводчатые покрытия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                                             проектируются из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сборных железобетонных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                                                     элементов.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61047" y="6056086"/>
            <a:ext cx="36266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ru-RU" sz="1600" b="1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 </a:t>
            </a:r>
            <a:r>
              <a:rPr lang="ru-RU" sz="1600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подпружной арки </a:t>
            </a:r>
          </a:p>
        </p:txBody>
      </p:sp>
    </p:spTree>
    <p:extLst>
      <p:ext uri="{BB962C8B-B14F-4D97-AF65-F5344CB8AC3E}">
        <p14:creationId xmlns:p14="http://schemas.microsoft.com/office/powerpoint/2010/main" val="312790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05"/>
          <a:stretch/>
        </p:blipFill>
        <p:spPr>
          <a:xfrm>
            <a:off x="5985215" y="4084770"/>
            <a:ext cx="2763249" cy="18505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395536" y="548680"/>
            <a:ext cx="8352928" cy="4950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Крестовый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свод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– свод, образованный пересечением двух взаимно перпендикулярных цилиндрических сводов с одинаковой стрелой подъёма и опирающийся в четырёх самых нижних точках свободностоящих опор. Крестовый свод легко соединяется с другими крестовыми или цилиндрическими сводами и позволяет осветить здание со всех четырех сторон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.</a:t>
            </a:r>
          </a:p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</a:rPr>
              <a:t>Арки делят в плане сводчатую систему покрытия на модули, создающие большие или меньшие встречные 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</a:rPr>
              <a:t>распоры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</a:rPr>
              <a:t>. Складываясь, они создают суммарный распор системы, действующий в плоскости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</a:rPr>
              <a:t>арок.</a:t>
            </a:r>
          </a:p>
          <a:p>
            <a:pPr indent="450215"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</a:rPr>
              <a:t>Своды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</a:rPr>
              <a:t>, как правило, испытывают 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</a:rPr>
              <a:t>нагрузку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</a:rPr>
              <a:t> от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</a:rPr>
              <a:t>                                                             собственного веса, находящихся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</a:rPr>
              <a:t>выше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</a:rPr>
              <a:t>                                            конструктивных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</a:rPr>
              <a:t>элементов здания и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</a:rPr>
              <a:t>                                                                                атмосферных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</a:rPr>
              <a:t>воздействий. 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391088" y="5926302"/>
            <a:ext cx="235737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600" b="1" i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</a:rPr>
              <a:t>Схема </a:t>
            </a:r>
            <a:r>
              <a:rPr lang="ru-RU" sz="1600" b="1" i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</a:rPr>
              <a:t>крестового свода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54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0752" y="3717032"/>
            <a:ext cx="2183656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395536" y="548680"/>
            <a:ext cx="8352928" cy="6042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215" algn="just">
              <a:spcAft>
                <a:spcPts val="1000"/>
              </a:spcAft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Задача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: использовать в основании подпружных арок наклонную конструкцию (цилиндрический свод) в качестве силового элемента для перекрытия стен храма, без применения промежуточных опор.</a:t>
            </a:r>
          </a:p>
          <a:p>
            <a:pPr lvl="0" indent="450215" algn="just">
              <a:spcAft>
                <a:spcPts val="1000"/>
              </a:spcAft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Противоречие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: создается большая нагрузка на цилиндрический свод.</a:t>
            </a:r>
          </a:p>
          <a:p>
            <a:pPr lvl="0" indent="450215" algn="just">
              <a:spcAft>
                <a:spcPts val="1000"/>
              </a:spcAft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Прием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устранения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противоречия</a:t>
            </a:r>
          </a:p>
          <a:p>
            <a:pPr lvl="0" indent="450215" algn="just">
              <a:spcAft>
                <a:spcPts val="1000"/>
              </a:spcAft>
            </a:pPr>
            <a:r>
              <a:rPr lang="ru-RU" sz="2000" i="1" u="sng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Обратить вред в пользу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: б)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устранить вредный фактор за счет сложения с другими вредными факторами.</a:t>
            </a:r>
          </a:p>
          <a:p>
            <a:pPr lvl="0" indent="450215">
              <a:spcAft>
                <a:spcPts val="1000"/>
              </a:spcAft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Адаптация: 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устранить нагрузку на свод за счет вертикального наложения на него барабана с куполом.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lvl="0" indent="450215">
              <a:spcAft>
                <a:spcPts val="1000"/>
              </a:spcAft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Решение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: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Под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нагрузкой свод работает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                                               преимущественно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на сжатие.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Возникшее                                                                    вертикальное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усилие сжатия своды передают на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                                                                        свои опоры.</a:t>
            </a:r>
          </a:p>
          <a:p>
            <a:pPr lvl="0" indent="450215">
              <a:spcAft>
                <a:spcPts val="1000"/>
              </a:spcAft>
            </a:pPr>
            <a:endParaRPr lang="ru-RU" sz="2000" b="1" i="1" dirty="0" smtClean="0">
              <a:solidFill>
                <a:schemeClr val="tx2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lvl="0" indent="450215">
              <a:spcAft>
                <a:spcPts val="1000"/>
              </a:spcAft>
            </a:pPr>
            <a:endParaRPr lang="ru-RU" sz="2000" b="1" i="1" dirty="0">
              <a:solidFill>
                <a:schemeClr val="tx2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lvl="0" indent="450215" algn="r">
              <a:spcAft>
                <a:spcPts val="1000"/>
              </a:spcAft>
            </a:pPr>
            <a:r>
              <a:rPr lang="ru-RU" sz="1600" b="1" i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Верхняя сила свода</a:t>
            </a:r>
          </a:p>
        </p:txBody>
      </p:sp>
    </p:spTree>
    <p:extLst>
      <p:ext uri="{BB962C8B-B14F-4D97-AF65-F5344CB8AC3E}">
        <p14:creationId xmlns:p14="http://schemas.microsoft.com/office/powerpoint/2010/main" val="37707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95536" y="548680"/>
            <a:ext cx="83529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u="sng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/>
                <a:ea typeface="Calibri"/>
                <a:cs typeface="Times New Roman"/>
              </a:rPr>
              <a:t>Номинация «Исследования»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2000" dirty="0">
              <a:solidFill>
                <a:schemeClr val="tx2">
                  <a:lumMod val="50000"/>
                </a:schemeClr>
              </a:solidFill>
              <a:ea typeface="Calibri"/>
              <a:cs typeface="Times New Roman"/>
            </a:endParaRPr>
          </a:p>
          <a:p>
            <a:pPr indent="457200" algn="just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/>
                <a:ea typeface="Calibri"/>
              </a:rPr>
              <a:t>Архитектурные сооружения очень разнообразны – это дома, мосты, фонтаны, стадионы, театры, храмы и т. д. Выберите тип архитектурных сооружений и проиллюстрируйте на их примере использование приемов разрешения противоречий. </a:t>
            </a:r>
            <a:endParaRPr lang="ru-RU" sz="2000" dirty="0">
              <a:solidFill>
                <a:schemeClr val="tx2">
                  <a:lumMod val="50000"/>
                </a:schemeClr>
              </a:solidFill>
              <a:ea typeface="Calibri"/>
              <a:cs typeface="Times New Roman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9473" y="2580005"/>
            <a:ext cx="4816078" cy="35132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9218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4649833"/>
            <a:ext cx="1877194" cy="15055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649833"/>
            <a:ext cx="1505510" cy="150551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5536" y="548680"/>
            <a:ext cx="8352928" cy="5883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1000"/>
              </a:spcAft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4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. Сферические паруса в конструкции купола</a:t>
            </a:r>
          </a:p>
          <a:p>
            <a:pPr indent="450215" algn="just">
              <a:spcAft>
                <a:spcPts val="1000"/>
              </a:spcAft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На центральные подпружные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арки и расположенные по их углам 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паруса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опирается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центральный световой 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барабан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.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Поэтому, подпружные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арки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и паруса несут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основную нагрузку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indent="450215" algn="just">
              <a:spcAft>
                <a:spcPts val="1000"/>
              </a:spcAft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Барабан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– цилиндрическая или многогранная часть здания, которая служит основанием для купола. </a:t>
            </a:r>
          </a:p>
          <a:p>
            <a:pPr indent="450215" algn="just">
              <a:spcAft>
                <a:spcPts val="1000"/>
              </a:spcAft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Паруса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– поверхность в виде части конуса или вогнутого треугольника. Четыре таких треугольника, расположенные по углам квадратного в плане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средокрестия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крестово-купольной постройки и четырёх подпружных арок обеспечивают переход к основанию цилиндрического барабана купола и перераспределение веса купола или башни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.</a:t>
            </a:r>
          </a:p>
          <a:p>
            <a:pPr indent="450215">
              <a:spcAft>
                <a:spcPts val="1000"/>
              </a:spcAft>
            </a:pPr>
            <a:endParaRPr lang="ru-RU" sz="2000" dirty="0">
              <a:solidFill>
                <a:schemeClr val="tx2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indent="450215">
              <a:spcAft>
                <a:spcPts val="1000"/>
              </a:spcAft>
            </a:pPr>
            <a:endParaRPr lang="ru-RU" sz="2000" dirty="0">
              <a:solidFill>
                <a:schemeClr val="tx2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indent="450215">
              <a:spcAft>
                <a:spcPts val="1000"/>
              </a:spcAft>
            </a:pPr>
            <a:endParaRPr lang="ru-RU" sz="2000" b="1" dirty="0" smtClean="0">
              <a:solidFill>
                <a:schemeClr val="tx2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indent="450215">
              <a:spcAft>
                <a:spcPts val="1000"/>
              </a:spcAft>
            </a:pP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     </a:t>
            </a:r>
            <a:r>
              <a:rPr lang="ru-RU" sz="1600" b="1" i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Схема </a:t>
            </a:r>
            <a:r>
              <a:rPr lang="ru-RU" sz="1600" b="1" i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барабана                                        </a:t>
            </a:r>
            <a:r>
              <a:rPr lang="ru-RU" sz="1600" b="1" i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          Схема </a:t>
            </a:r>
            <a:r>
              <a:rPr lang="ru-RU" sz="1600" b="1" i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паруса</a:t>
            </a:r>
            <a:endParaRPr lang="ru-RU" sz="1600" b="1" i="1" dirty="0" smtClean="0">
              <a:solidFill>
                <a:schemeClr val="tx2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54321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548680"/>
            <a:ext cx="8352928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215" algn="just">
              <a:spcAft>
                <a:spcPts val="1000"/>
              </a:spcAft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Задача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: установить барабан на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центральные подпружные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арки с парусами.</a:t>
            </a:r>
          </a:p>
          <a:p>
            <a:pPr lvl="0" indent="450215" algn="just">
              <a:spcAft>
                <a:spcPts val="1000"/>
              </a:spcAft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Противоречие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: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арки понесут большую нагрузку и могут обрушиться.</a:t>
            </a:r>
          </a:p>
          <a:p>
            <a:pPr lvl="0" indent="450215" algn="just">
              <a:spcAft>
                <a:spcPts val="1000"/>
              </a:spcAft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Прием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устранения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противоречия</a:t>
            </a:r>
          </a:p>
          <a:p>
            <a:pPr lvl="0" indent="450215" algn="just">
              <a:spcAft>
                <a:spcPts val="1000"/>
              </a:spcAft>
            </a:pPr>
            <a:r>
              <a:rPr lang="ru-RU" sz="2000" i="1" u="sng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Принцип </a:t>
            </a:r>
            <a:r>
              <a:rPr lang="ru-RU" sz="2000" i="1" u="sng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самообслуживания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: а)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объект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должен сам себя обслуживать, выполняя вспомогательные и ремонтные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операции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.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lvl="0" indent="450215" algn="just">
              <a:spcAft>
                <a:spcPts val="1000"/>
              </a:spcAft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Адаптация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: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паруса должны сами себя обслуживать, распределяя нагрузку с себя и арки.</a:t>
            </a:r>
          </a:p>
          <a:p>
            <a:pPr lvl="0" indent="450215">
              <a:spcAft>
                <a:spcPts val="1000"/>
              </a:spcAft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Решение: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В строительный период подпружные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арки работают как перемычки, несущие полный вес барабана и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парусов. Но, по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мере того, как твердеет раствор кладки, паруса,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                                                                           упираясь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в опорное кольцо барабана,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                                                                       начинают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работать самостоятельно,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                                                                       передавая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свою часть нагрузки и распора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                                                                               на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столбы и далее на элементы жесткости. 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lvl="0" indent="450215">
              <a:spcAft>
                <a:spcPts val="1000"/>
              </a:spcAft>
            </a:pPr>
            <a:endParaRPr lang="ru-RU" i="1" dirty="0">
              <a:solidFill>
                <a:schemeClr val="tx2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4376251"/>
            <a:ext cx="2520282" cy="192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88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4677558"/>
            <a:ext cx="2808312" cy="15803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395536" y="548680"/>
            <a:ext cx="8352928" cy="5965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1000"/>
              </a:spcAft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5. Голосник – акустический материал в храме</a:t>
            </a:r>
          </a:p>
          <a:p>
            <a:pPr indent="450215" algn="just">
              <a:spcAft>
                <a:spcPts val="1000"/>
              </a:spcAft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В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ажной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проблемой архитектурно-конструктивных решений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при проектировании храма, является 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акустика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внутри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помещения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. 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indent="450215" algn="just">
              <a:spcAft>
                <a:spcPts val="1000"/>
              </a:spcAft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Акустика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– учение о звуке.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indent="450215" algn="just">
              <a:spcAft>
                <a:spcPts val="1000"/>
              </a:spcAft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Именно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архитектура храма создавала для пения такие условия, при которых звук голоса приобретал силу и объемность, а голоса, сливаясь в куполе, возвращались вниз, усиленные эхом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.</a:t>
            </a:r>
          </a:p>
          <a:p>
            <a:pPr indent="450215" algn="just">
              <a:spcAft>
                <a:spcPts val="1000"/>
              </a:spcAft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Для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достижения хорошей акустики храма важно правильно выбрать его объём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и геометрическую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форму внутренних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поверхностей, а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также учесть качество материалов,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используемых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при строительстве, и их обработку.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В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Древней Руси эти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проблемы решались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за счёт такого конструктивного решения как 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голосники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. 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indent="450215">
              <a:spcAft>
                <a:spcPts val="1000"/>
              </a:spcAft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Голосники –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небольшие керамические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                                                                       сосуды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или камеры, закладываемые  в стены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                                                                                           или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своды здания и обращенные своими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                                                                                                   отверстиями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внутрь помещения,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служат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для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                                                                  усиления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звука (как резонаторы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04511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3" y="4149080"/>
            <a:ext cx="3062965" cy="19566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395536" y="548680"/>
            <a:ext cx="8352928" cy="5914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1000"/>
              </a:spcAft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Задача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: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обеспечить хорошую акустику храма.</a:t>
            </a:r>
          </a:p>
          <a:p>
            <a:pPr indent="450215" algn="just">
              <a:spcAft>
                <a:spcPts val="1000"/>
              </a:spcAft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Противоречие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: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звук распределяется не равномерно, в храме раздается эхо.</a:t>
            </a:r>
          </a:p>
          <a:p>
            <a:pPr indent="450215" algn="just">
              <a:spcAft>
                <a:spcPts val="1000"/>
              </a:spcAft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Прием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устранения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противоречия</a:t>
            </a:r>
          </a:p>
          <a:p>
            <a:pPr lvl="0" indent="450215" algn="just">
              <a:spcAft>
                <a:spcPts val="1000"/>
              </a:spcAft>
            </a:pPr>
            <a:r>
              <a:rPr lang="ru-RU" sz="2000" i="1" dirty="0">
                <a:solidFill>
                  <a:srgbClr val="2F5897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i="1" u="sng" dirty="0">
                <a:solidFill>
                  <a:srgbClr val="2F5897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Принцип использования механических колебаний</a:t>
            </a:r>
            <a:r>
              <a:rPr lang="ru-RU" sz="2000" i="1" dirty="0">
                <a:solidFill>
                  <a:srgbClr val="2F5897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: </a:t>
            </a:r>
            <a:r>
              <a:rPr lang="ru-RU" sz="2000" i="1" dirty="0" smtClean="0">
                <a:solidFill>
                  <a:srgbClr val="2F5897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в) </a:t>
            </a:r>
            <a:r>
              <a:rPr lang="ru-RU" sz="2000" dirty="0" smtClean="0">
                <a:solidFill>
                  <a:srgbClr val="2F5897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использовать </a:t>
            </a:r>
            <a:r>
              <a:rPr lang="ru-RU" sz="2000" dirty="0">
                <a:solidFill>
                  <a:srgbClr val="2F5897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резонансную </a:t>
            </a:r>
            <a:r>
              <a:rPr lang="ru-RU" sz="2000" dirty="0" smtClean="0">
                <a:solidFill>
                  <a:srgbClr val="2F5897">
                    <a:lumMod val="50000"/>
                  </a:srgbClr>
                </a:solidFill>
                <a:latin typeface="Times New Roman"/>
                <a:ea typeface="Calibri"/>
                <a:cs typeface="Times New Roman"/>
              </a:rPr>
              <a:t>частоту.</a:t>
            </a:r>
            <a:endParaRPr lang="ru-RU" sz="2000" dirty="0">
              <a:solidFill>
                <a:srgbClr val="2F5897">
                  <a:lumMod val="50000"/>
                </a:srgbClr>
              </a:solidFill>
              <a:latin typeface="Times New Roman"/>
              <a:ea typeface="Calibri"/>
              <a:cs typeface="Times New Roman"/>
            </a:endParaRPr>
          </a:p>
          <a:p>
            <a:pPr lvl="0" indent="450215" algn="just">
              <a:spcAft>
                <a:spcPts val="1000"/>
              </a:spcAft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Адаптация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: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использовать голосники в стенах храма, передающие усиление-поглощение звука.</a:t>
            </a:r>
            <a:endParaRPr lang="ru-RU" sz="2000" b="1" dirty="0" smtClean="0">
              <a:solidFill>
                <a:schemeClr val="tx2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indent="450215">
              <a:spcAft>
                <a:spcPts val="1000"/>
              </a:spcAft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Решение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: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конструкции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куполов укладывали голосниками – 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резонаторами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. Резонатор - приспособление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,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                                                                             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воспроизводящее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звуки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определённой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                                                                                                         высоты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и обычно усиливающее их.                                                                                        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indent="450215">
              <a:spcAft>
                <a:spcPts val="1000"/>
              </a:spcAft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Таким образом, голосники поглощали                                                                           эхо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,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не позволяя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при этом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угаснуть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силе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                                                                                                                               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звука на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большом расстоянии .</a:t>
            </a:r>
          </a:p>
          <a:p>
            <a:pPr indent="450215">
              <a:spcAft>
                <a:spcPts val="1000"/>
              </a:spcAft>
            </a:pPr>
            <a:endParaRPr lang="ru-RU" sz="2000" dirty="0">
              <a:solidFill>
                <a:schemeClr val="tx2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6974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548680"/>
            <a:ext cx="8352928" cy="6027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1000"/>
              </a:spcAft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6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. Звучание колоколов в колокольне</a:t>
            </a:r>
          </a:p>
          <a:p>
            <a:pPr indent="450215" algn="just">
              <a:spcAft>
                <a:spcPts val="1000"/>
              </a:spcAft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Одним из обязательных сооружений в монастырском комплексе была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колокольня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или звонница.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В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монастырях колокольни приобретали архитектурную самостоятельность и в силу своих высотных качеств значительно влияли на композиционную структуру.</a:t>
            </a:r>
          </a:p>
          <a:p>
            <a:pPr indent="450215" algn="just">
              <a:spcAft>
                <a:spcPts val="1000"/>
              </a:spcAft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Колокольня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–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собой четырех- или многогранную башню с одним или несколькими ярусами, на которых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развешены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колокола. 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>
              <a:spcAft>
                <a:spcPts val="1000"/>
              </a:spcAft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Колокол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— металлический ударный музыкальный и сигнальный инструмент, состоящий из полого купола (источника звука) и подвешенного по оси купола языка, издающего звук при ударе о купол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.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Колокола                                                                          являются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элементами сложной акустико-механической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                                                         системы.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Сложность заключается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в их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разной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величине.                                                                             Колокола выполняют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функцию вибраторов,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                                                                                                  а колокольное архитектурное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сооружение, играет роль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                                                    резонатора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. 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indent="450215">
              <a:spcAft>
                <a:spcPts val="1000"/>
              </a:spcAft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Колокольный звон –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один из важнейших                                                                        атрибутов средневековой культуры – в монастырском                                                                                     быту имел особое значение.</a:t>
            </a:r>
          </a:p>
          <a:p>
            <a:pPr indent="450215">
              <a:spcAft>
                <a:spcPts val="1000"/>
              </a:spcAft>
            </a:pPr>
            <a:endParaRPr lang="ru-RU" dirty="0" smtClean="0">
              <a:solidFill>
                <a:schemeClr val="tx2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3575202"/>
            <a:ext cx="1944216" cy="25955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528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548680"/>
            <a:ext cx="8352928" cy="5421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1000"/>
              </a:spcAft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Задача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: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подвесить малые и большие колокола в пространстве колокольни.</a:t>
            </a:r>
          </a:p>
          <a:p>
            <a:pPr indent="450215" algn="just">
              <a:spcAft>
                <a:spcPts val="1000"/>
              </a:spcAft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Противоречие: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разные размеры колоколов создают помехи в звучании.</a:t>
            </a:r>
          </a:p>
          <a:p>
            <a:pPr indent="450215" algn="just">
              <a:spcAft>
                <a:spcPts val="1000"/>
              </a:spcAft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Прием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устранения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противоречия</a:t>
            </a:r>
          </a:p>
          <a:p>
            <a:pPr indent="450215" algn="just">
              <a:spcAft>
                <a:spcPts val="1000"/>
              </a:spcAft>
            </a:pPr>
            <a:r>
              <a:rPr lang="ru-RU" b="1" u="sng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i="1" u="sng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Принцип перехода в другое измерение:</a:t>
            </a:r>
          </a:p>
          <a:p>
            <a:pPr indent="450215" algn="just">
              <a:spcAft>
                <a:spcPts val="1000"/>
              </a:spcAft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а) трудности, связанные с движением (или размещением) объекта по линии, устраняются, если объект приобретает возможность перемещаться в двух измерениях (т. е. на плоскости). Соответственно задачи, связанные с движением (или размещением) объектов в одной плоскости, устраняются при переходе к пространству в трех измерениях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;</a:t>
            </a:r>
          </a:p>
          <a:p>
            <a:pPr indent="450215" algn="just">
              <a:spcAft>
                <a:spcPts val="1000"/>
              </a:spcAft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б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) использовать многоэтажную компоновку объектов вместо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одноэтажной;</a:t>
            </a:r>
          </a:p>
          <a:p>
            <a:pPr lvl="0" indent="450215" algn="just">
              <a:spcAft>
                <a:spcPts val="1000"/>
              </a:spcAft>
            </a:pPr>
            <a:r>
              <a:rPr lang="ru-RU" b="1" i="1" u="sng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i="1" u="sng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Принцип использования механических </a:t>
            </a:r>
            <a:r>
              <a:rPr lang="ru-RU" i="1" u="sng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колебаний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: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в)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использовать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резонансную частоту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.</a:t>
            </a:r>
            <a:endParaRPr lang="ru-RU" b="1" dirty="0" smtClean="0">
              <a:solidFill>
                <a:schemeClr val="tx2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lvl="0" indent="450215" algn="just">
              <a:spcAft>
                <a:spcPts val="1000"/>
              </a:spcAft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Адаптация: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разместить колокола по всей плоскости колокольни; использовать верхние и нижние ярусы колокольни для размещения колоколов;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спользовать проемы колокольни, способствующие беспрепятственному выходу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звука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ее пределы.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14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548680"/>
            <a:ext cx="8352928" cy="59554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1000"/>
              </a:spcAft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Решение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: Согласно физическим закономерностям дифракции волн, высокие звуки распространяются в пределах видимости, а низкие обладают способностью огибать преграды. Поэтому для того, чтобы по возможности ровнее озвучить пространство за пределами колокольни, «тонкоголосые» малые колокола размещают в проемах (чтобы их звук распространялся без помех), а «басовитые» большие – в глубине интерьера колокольного яруса. </a:t>
            </a:r>
          </a:p>
          <a:p>
            <a:pPr indent="450215" algn="just">
              <a:spcAft>
                <a:spcPts val="1000"/>
              </a:spcAft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Крупные колокола подвешивают внизу, мелкие – на верхнем ярусе: так высокочастотные звуки малых колоколов меньше встречают преград на своем пути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.</a:t>
            </a:r>
          </a:p>
          <a:p>
            <a:pPr indent="450215">
              <a:spcAft>
                <a:spcPts val="1000"/>
              </a:spcAft>
            </a:pPr>
            <a:endParaRPr lang="ru-RU" dirty="0">
              <a:solidFill>
                <a:schemeClr val="tx2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indent="450215">
              <a:spcAft>
                <a:spcPts val="1000"/>
              </a:spcAft>
            </a:pPr>
            <a:endParaRPr lang="ru-RU" dirty="0" smtClean="0">
              <a:solidFill>
                <a:schemeClr val="tx2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indent="450215">
              <a:spcAft>
                <a:spcPts val="1000"/>
              </a:spcAft>
            </a:pPr>
            <a:endParaRPr lang="ru-RU" dirty="0">
              <a:solidFill>
                <a:schemeClr val="tx2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indent="450215">
              <a:spcAft>
                <a:spcPts val="1000"/>
              </a:spcAft>
            </a:pPr>
            <a:endParaRPr lang="ru-RU" dirty="0" smtClean="0">
              <a:solidFill>
                <a:schemeClr val="tx2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indent="450215">
              <a:spcAft>
                <a:spcPts val="1000"/>
              </a:spcAft>
            </a:pPr>
            <a:endParaRPr lang="ru-RU" dirty="0">
              <a:solidFill>
                <a:schemeClr val="tx2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indent="450215" algn="r">
              <a:spcAft>
                <a:spcPts val="1000"/>
              </a:spcAft>
            </a:pP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Звонница Ивана Великого в Москве</a:t>
            </a:r>
          </a:p>
          <a:p>
            <a:pPr indent="450215">
              <a:spcAft>
                <a:spcPts val="1000"/>
              </a:spcAft>
            </a:pPr>
            <a:endParaRPr lang="ru-RU" dirty="0" smtClean="0">
              <a:solidFill>
                <a:schemeClr val="tx2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indent="450215">
              <a:spcAft>
                <a:spcPts val="1000"/>
              </a:spcAft>
            </a:pP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Схема размещения колоколов</a:t>
            </a:r>
            <a:endParaRPr lang="ru-RU" b="1" i="1" dirty="0">
              <a:solidFill>
                <a:schemeClr val="tx2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5" t="6673" r="10142" b="6925"/>
          <a:stretch/>
        </p:blipFill>
        <p:spPr>
          <a:xfrm>
            <a:off x="827584" y="3645024"/>
            <a:ext cx="3056317" cy="22682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068960"/>
            <a:ext cx="3851920" cy="21667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1360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548680"/>
            <a:ext cx="8352928" cy="6632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1000"/>
              </a:spcAft>
            </a:pP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Проводя исследование, я посетила главный храм нашего города – Вознесенский кафедральный собор Кузнецкой епархии. В феврале 2022 года  на 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территорию храма привезли 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новые купола и кресты. Состоялось их 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освящение. 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Весной 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2020 года было обнаружено, что прежние деревянные купола и внутренние конструкции находятся в аварийном состоянии и нуждаются в реконструкции.</a:t>
            </a:r>
          </a:p>
          <a:p>
            <a:pPr indent="450215">
              <a:spcAft>
                <a:spcPts val="1000"/>
              </a:spcAft>
            </a:pP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Замена купола храма требует 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немало 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усилий 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                                                  разного 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характера. Здесь необходимо проделать 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                                                                               огромную 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работу, для того чтобы конечный 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                                                               результат 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был бы 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идеальным. И это только                                                                       начало работ, ещё будут заменены центральный                                                              купол и купол с кровлей колокольни.</a:t>
            </a:r>
          </a:p>
          <a:p>
            <a:pPr indent="450215">
              <a:spcAft>
                <a:spcPts val="1000"/>
              </a:spcAft>
            </a:pP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Находясь в храме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понимаю, что 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                                                                восстановление, реконструкция и                                                        строительство новых монастырей 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начале 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ХХ</a:t>
            </a:r>
            <a:r>
              <a:rPr lang="en-US" sz="2000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I 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в. 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                                                    обуславливает необходимость изучения 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традиций                                                                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монастырского зодчества с целью сохранения монастырей как объектов культурного (архитектурного)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наследия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а также решения задач, возникающих в процессе их восстановления. </a:t>
            </a:r>
          </a:p>
          <a:p>
            <a:pPr indent="450215">
              <a:spcAft>
                <a:spcPts val="1000"/>
              </a:spcAft>
            </a:pPr>
            <a:endParaRPr lang="ru-RU" sz="2000" i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2157516"/>
            <a:ext cx="2664296" cy="355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40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548680"/>
            <a:ext cx="8352928" cy="5298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Моя </a:t>
            </a:r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гипотеза подтвердилась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: 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исследуя 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коллекцию открыток и 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иллюстраций  монастырей, я смогла выявить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, какие задачи решались при 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их планировании 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и строительстве 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и 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какие приемы использовались для решения возникших противоречий.</a:t>
            </a:r>
          </a:p>
          <a:p>
            <a:pPr indent="450215" algn="just">
              <a:spcAft>
                <a:spcPts val="1000"/>
              </a:spcAft>
            </a:pPr>
            <a:endParaRPr lang="ru-RU" sz="2000" b="1" i="1" dirty="0" smtClean="0">
              <a:solidFill>
                <a:schemeClr val="tx2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indent="450215" algn="just">
              <a:spcAft>
                <a:spcPts val="1000"/>
              </a:spcAft>
            </a:pP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Благодаря проделанной работе, нам удалось: </a:t>
            </a:r>
          </a:p>
          <a:p>
            <a:pPr marL="342900" indent="-342900" algn="just"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выяснить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, что монастырские 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комплексы имеют общие 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типологические признаки в 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застройке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, планировке и 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композиции;</a:t>
            </a:r>
          </a:p>
          <a:p>
            <a:pPr marL="342900" indent="-342900" algn="just"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выделить и описать архитектурные элементы монастырских сооружений;</a:t>
            </a:r>
          </a:p>
          <a:p>
            <a:pPr marL="342900" indent="-342900" algn="just"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узнать о конструктивных 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решениях в архитектуре и строительстве 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монастырей;</a:t>
            </a:r>
          </a:p>
          <a:p>
            <a:pPr marL="342900" indent="-342900" algn="just"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определить приемы решения противоречий;</a:t>
            </a:r>
          </a:p>
          <a:p>
            <a:pPr marL="342900" indent="-342900" algn="just"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одтвердить изученный материал схемами и иллюстрациями.</a:t>
            </a:r>
          </a:p>
        </p:txBody>
      </p:sp>
    </p:spTree>
    <p:extLst>
      <p:ext uri="{BB962C8B-B14F-4D97-AF65-F5344CB8AC3E}">
        <p14:creationId xmlns:p14="http://schemas.microsoft.com/office/powerpoint/2010/main" val="2504192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548680"/>
            <a:ext cx="8352928" cy="3298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1000"/>
              </a:spcAft>
            </a:pP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заключение 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хотелось бы сказать, 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что 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монастырские 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ансамбли как древнерусские, так и ХVIII – начала ХХ в. являются ценным архитектурно-художественным 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наследием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представляющим культурное достояние России. И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менно 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 строительстве храмов рождались новые архитектурные и конструктивные решения и приемы, которые использовались затем в других видах строительства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</a:p>
          <a:p>
            <a:pPr indent="450215" algn="just">
              <a:spcAft>
                <a:spcPts val="1000"/>
              </a:spcAft>
            </a:pP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Значение православных монастырей и их роль в истории 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отечественной архитектуры 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еще недостаточно 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исследованы. Проведенное 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исследование 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позволяет 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наметить перспективы развития других исследований в 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области изучения 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темы монастырского 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зодчества.</a:t>
            </a:r>
            <a:endParaRPr lang="ru-RU" sz="2000" i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281527"/>
            <a:ext cx="2592288" cy="19442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464" y="4293357"/>
            <a:ext cx="2592000" cy="1944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4293141"/>
            <a:ext cx="2592288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90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95536" y="548680"/>
            <a:ext cx="8352928" cy="1315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3600" b="1" dirty="0" smtClean="0">
              <a:solidFill>
                <a:schemeClr val="tx2">
                  <a:lumMod val="50000"/>
                </a:schemeClr>
              </a:solidFill>
              <a:effectLst/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/>
                <a:ea typeface="Calibri"/>
                <a:cs typeface="Times New Roman"/>
              </a:rPr>
              <a:t>Архитектура русских монастырей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258" y="2580005"/>
            <a:ext cx="4658507" cy="35132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72083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548680"/>
            <a:ext cx="8352928" cy="19902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r">
              <a:spcAft>
                <a:spcPts val="1000"/>
              </a:spcAft>
            </a:pP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Приложение</a:t>
            </a:r>
          </a:p>
          <a:p>
            <a:pPr indent="450215" algn="ctr">
              <a:spcAft>
                <a:spcPts val="1000"/>
              </a:spcAft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Иллюстрации из книги «Летопись Серафимо-Дивеевского монастыря»</a:t>
            </a:r>
          </a:p>
          <a:p>
            <a:pPr indent="450215">
              <a:spcAft>
                <a:spcPts val="1000"/>
              </a:spcAft>
            </a:pPr>
            <a:endParaRPr lang="ru-RU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450215">
              <a:spcAft>
                <a:spcPts val="1000"/>
              </a:spcAft>
            </a:pPr>
            <a:endParaRPr lang="ru-RU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450215">
              <a:spcAft>
                <a:spcPts val="1000"/>
              </a:spcAft>
            </a:pPr>
            <a:endParaRPr lang="ru-RU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700808"/>
            <a:ext cx="2592288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464" y="1701024"/>
            <a:ext cx="1458000" cy="194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919" y="1700808"/>
            <a:ext cx="1458162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3166" y="4077072"/>
            <a:ext cx="1458516" cy="1944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40311" y="4077072"/>
            <a:ext cx="1458516" cy="1944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57664" y="4077866"/>
            <a:ext cx="2590800" cy="1943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921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548680"/>
            <a:ext cx="8352928" cy="19902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r">
              <a:spcAft>
                <a:spcPts val="1000"/>
              </a:spcAft>
            </a:pP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Приложение</a:t>
            </a:r>
          </a:p>
          <a:p>
            <a:pPr indent="450215" algn="ctr">
              <a:spcAft>
                <a:spcPts val="1000"/>
              </a:spcAft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Иллюстрации из фотоальбома «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Дивеевские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открытки»</a:t>
            </a:r>
          </a:p>
          <a:p>
            <a:pPr indent="450215">
              <a:spcAft>
                <a:spcPts val="1000"/>
              </a:spcAft>
            </a:pPr>
            <a:endParaRPr lang="ru-RU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450215">
              <a:spcAft>
                <a:spcPts val="1000"/>
              </a:spcAft>
            </a:pPr>
            <a:endParaRPr lang="ru-RU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450215">
              <a:spcAft>
                <a:spcPts val="1000"/>
              </a:spcAft>
            </a:pPr>
            <a:endParaRPr lang="ru-RU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1511864"/>
            <a:ext cx="1656184" cy="22082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7520" y="3946103"/>
            <a:ext cx="1654968" cy="2206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57760" y="1497148"/>
            <a:ext cx="1654968" cy="2206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34024" y="1495946"/>
            <a:ext cx="1654968" cy="2206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91511" y="1495947"/>
            <a:ext cx="1654968" cy="2206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57759" y="3946102"/>
            <a:ext cx="1654968" cy="2206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34024" y="3946101"/>
            <a:ext cx="1654968" cy="2206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91509" y="3950724"/>
            <a:ext cx="1654968" cy="2206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217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548680"/>
            <a:ext cx="8352928" cy="6042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1000"/>
              </a:spcAft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Объект исследования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: открытки и иллюстрации из книг домашней библиотеки о Серафимо-Дивеевском монастыре.</a:t>
            </a:r>
          </a:p>
          <a:p>
            <a:pPr indent="450215" algn="just">
              <a:spcAft>
                <a:spcPts val="1000"/>
              </a:spcAft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Предмет исследования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: архитектура и строительство русских монастырей в открытках и иллюстрациях.</a:t>
            </a:r>
          </a:p>
          <a:p>
            <a:pPr indent="450215" algn="just">
              <a:spcAft>
                <a:spcPts val="1000"/>
              </a:spcAft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Цель исследования: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выяснить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какие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задачи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решали при планировании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и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строительстве русских монастырей и какие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приемы использовались для решения возникших противоречий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.</a:t>
            </a:r>
            <a:endParaRPr lang="ru-RU" sz="2000" b="1" dirty="0" smtClean="0">
              <a:solidFill>
                <a:schemeClr val="tx2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indent="450215" algn="just">
              <a:spcAft>
                <a:spcPts val="1000"/>
              </a:spcAft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Задачи: </a:t>
            </a:r>
          </a:p>
          <a:p>
            <a:pPr indent="450215" algn="just">
              <a:spcAft>
                <a:spcPts val="1000"/>
              </a:spcAft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1. Выяснить, что такое монастырь;</a:t>
            </a:r>
          </a:p>
          <a:p>
            <a:pPr indent="450215" algn="just">
              <a:spcAft>
                <a:spcPts val="1000"/>
              </a:spcAft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2. Определить какие сооружения входят в состав монастырского комплекса;</a:t>
            </a:r>
          </a:p>
          <a:p>
            <a:pPr indent="450215" algn="just">
              <a:spcAft>
                <a:spcPts val="1000"/>
              </a:spcAft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3. Выделить и изучить основные архитектурные элементы монастырских сооружений;</a:t>
            </a:r>
          </a:p>
          <a:p>
            <a:pPr indent="450215" algn="just">
              <a:spcAft>
                <a:spcPts val="1000"/>
              </a:spcAft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4. Проиллюстрировать и описать приемы разрешения противоречий  в планировании и строительстве изученных архитектурных элементов;</a:t>
            </a:r>
          </a:p>
          <a:p>
            <a:pPr indent="450215" algn="just">
              <a:spcAft>
                <a:spcPts val="1000"/>
              </a:spcAft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5. Сделать вывод о практической значимости данной работы.</a:t>
            </a:r>
          </a:p>
        </p:txBody>
      </p:sp>
    </p:spTree>
    <p:extLst>
      <p:ext uri="{BB962C8B-B14F-4D97-AF65-F5344CB8AC3E}">
        <p14:creationId xmlns:p14="http://schemas.microsoft.com/office/powerpoint/2010/main" val="378408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548680"/>
            <a:ext cx="835292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1000"/>
              </a:spcAft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Гипотеза: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предполагаю, что исследуя коллекцию открыток и иллюстраций  русских монастырей  можно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выявить, какие задачи решались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при их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планировании и строительстве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и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какие приемы использовались для решения возникших противоречий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.</a:t>
            </a:r>
          </a:p>
          <a:p>
            <a:pPr indent="450215" algn="just">
              <a:spcAft>
                <a:spcPts val="1000"/>
              </a:spcAft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Методы исследования:</a:t>
            </a:r>
          </a:p>
          <a:p>
            <a:pPr marL="457200" indent="-457200" algn="just">
              <a:spcAft>
                <a:spcPts val="1000"/>
              </a:spcAft>
              <a:buAutoNum type="arabicPeriod"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Обзорная экскурсия по монастырю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села Дивеево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в сопровождении сотрудника монастыря;</a:t>
            </a:r>
          </a:p>
          <a:p>
            <a:pPr marL="457200" indent="-457200" algn="just">
              <a:spcAft>
                <a:spcPts val="1000"/>
              </a:spcAft>
              <a:buAutoNum type="arabicPeriod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Беседа с родителями по теме исследования;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marL="457200" indent="-457200" algn="just">
              <a:spcAft>
                <a:spcPts val="1000"/>
              </a:spcAft>
              <a:buAutoNum type="arabicPeriod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Сбор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и систематизация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теоретического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материала;</a:t>
            </a:r>
          </a:p>
          <a:p>
            <a:pPr marL="457200" indent="-457200" algn="just">
              <a:spcAft>
                <a:spcPts val="1000"/>
              </a:spcAft>
              <a:buAutoNum type="arabicPeriod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Анализ, классификация, сравнение и обобщение материалов;</a:t>
            </a:r>
          </a:p>
          <a:p>
            <a:pPr marL="457200" indent="-457200" algn="just">
              <a:spcAft>
                <a:spcPts val="1000"/>
              </a:spcAft>
              <a:buAutoNum type="arabicPeriod"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Посещение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Вознесенского кафедрального собора Кузнецкой епархии.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486" y="4795998"/>
            <a:ext cx="1923426" cy="14031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3203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95536" y="548680"/>
            <a:ext cx="8352928" cy="2503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1000"/>
              </a:spcAft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/>
                <a:ea typeface="Calibri"/>
                <a:cs typeface="Times New Roman"/>
              </a:rPr>
              <a:t>Все, кто был в Свято-Троицком Серафимо-Дивеевском  монастыре, знают, насколько это благостное, светлое и красивое место.</a:t>
            </a:r>
          </a:p>
          <a:p>
            <a:pPr indent="450215" algn="just">
              <a:spcAft>
                <a:spcPts val="1000"/>
              </a:spcAft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/>
                <a:ea typeface="Calibri"/>
                <a:cs typeface="Times New Roman"/>
              </a:rPr>
              <a:t>Православный женский монастырь Нижегородской епархии Русской православной церкви расположен в селе Дивеево Нижегородской области. </a:t>
            </a:r>
          </a:p>
          <a:p>
            <a:pPr indent="450215" algn="just">
              <a:spcAft>
                <a:spcPts val="1000"/>
              </a:spcAft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/>
                <a:ea typeface="Calibri"/>
                <a:cs typeface="Times New Roman"/>
              </a:rPr>
              <a:t>В июле 2016 года мы совершили туда поездку. Мы – это я, мои родители и бабушка. Провели в монастыре два дня. Познакомились с территорией обители и ее архитектурой.  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  <a:ea typeface="Calibri"/>
              <a:cs typeface="Times New Roman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284984"/>
            <a:ext cx="3960440" cy="2970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284984"/>
            <a:ext cx="3960440" cy="2970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8559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95536" y="548680"/>
            <a:ext cx="83529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1000"/>
              </a:spcAft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С поездки сохранились фотографии,  альбом «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Дивеевские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открытки» и книги. Мы с родителями часто их пересматриваем и не перестаем восхищаться красотой храмов и обители в целом. </a:t>
            </a:r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701106"/>
            <a:ext cx="2159793" cy="28797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3711" y="3484860"/>
            <a:ext cx="2076450" cy="27686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545704"/>
            <a:ext cx="2400266" cy="18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112" y="2240868"/>
            <a:ext cx="1971219" cy="26282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2478" y="3789040"/>
            <a:ext cx="1766266" cy="23550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87980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95536" y="548680"/>
            <a:ext cx="8352928" cy="5196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1000"/>
              </a:spcAft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Архитектура Серафимо-Дивеевского монастыря: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Казанский собор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Троицкий собор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Преображенский собор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Благовещенский собор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Церковь Рождества Христова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Церковь Рождества Пресвятой Богородицы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Колокольня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Домовые храмы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Трапезный храм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Часовни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Источники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664" y="2107402"/>
            <a:ext cx="2771800" cy="20788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1" y="1013970"/>
            <a:ext cx="2376264" cy="17821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3699030"/>
            <a:ext cx="2411760" cy="18088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3647" y="4867567"/>
            <a:ext cx="2339752" cy="175481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2728" y="4387797"/>
            <a:ext cx="2195736" cy="1646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054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60032" y="4357416"/>
            <a:ext cx="3744416" cy="17722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95536" y="548680"/>
            <a:ext cx="8352928" cy="5581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1000"/>
              </a:spcAft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В нижегородском крае монастыри начали создаваться с ХIII в. Первоначально это были деревянные сооружения. Постепенно часть из них перестраивалась в каменные. В ХVI – ХVII столетиях на нижегородской земле появились каменные монастыри: Печерский Вознесенский, Благовещенский и другие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.</a:t>
            </a:r>
            <a:endParaRPr lang="ru-RU" sz="2000" b="1" dirty="0" smtClean="0">
              <a:solidFill>
                <a:schemeClr val="tx2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indent="450215" algn="just">
              <a:spcAft>
                <a:spcPts val="1000"/>
              </a:spcAft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Монастырь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(от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греческого - «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монос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», один, одинокий, отшельник) -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община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монахов и монахинь, живущих по единым правилам (уставу).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Первые монастыри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появились на Руси в ХI в. в связи с принятием христианства и сыграли существенную роль в развитии письменности, просвещения и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укреплении государственности.</a:t>
            </a:r>
          </a:p>
          <a:p>
            <a:pPr indent="450215">
              <a:spcAft>
                <a:spcPts val="1000"/>
              </a:spcAft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Особый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интерес среди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русских монастырских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комплексов вызывает значительное количество монастырей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                                                                             ХVIII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– ХIХ и начала ХХ вв.,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                                                                                   поскольку они создавались в новый                                                                    стилистический период в архитектуре                                                                                               и позволяют проследить этапы                                                                                                          развития русской архитектуры.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8273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18014</TotalTime>
  <Words>2629</Words>
  <Application>Microsoft Office PowerPoint</Application>
  <PresentationFormat>Экран (4:3)</PresentationFormat>
  <Paragraphs>186</Paragraphs>
  <Slides>31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Исполнительная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Оксана</dc:creator>
  <cp:lastModifiedBy>USER</cp:lastModifiedBy>
  <cp:revision>229</cp:revision>
  <dcterms:created xsi:type="dcterms:W3CDTF">2022-03-11T15:04:59Z</dcterms:created>
  <dcterms:modified xsi:type="dcterms:W3CDTF">2022-03-28T14:03:24Z</dcterms:modified>
</cp:coreProperties>
</file>