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1" r:id="rId4"/>
    <p:sldId id="259" r:id="rId5"/>
    <p:sldId id="281" r:id="rId6"/>
    <p:sldId id="322" r:id="rId7"/>
    <p:sldId id="307" r:id="rId8"/>
    <p:sldId id="326" r:id="rId9"/>
    <p:sldId id="332" r:id="rId10"/>
    <p:sldId id="258" r:id="rId11"/>
    <p:sldId id="323" r:id="rId12"/>
    <p:sldId id="280" r:id="rId13"/>
    <p:sldId id="324" r:id="rId14"/>
    <p:sldId id="309" r:id="rId15"/>
    <p:sldId id="304" r:id="rId16"/>
    <p:sldId id="331" r:id="rId17"/>
    <p:sldId id="328" r:id="rId18"/>
  </p:sldIdLst>
  <p:sldSz cx="12190413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746"/>
    <a:srgbClr val="060E18"/>
    <a:srgbClr val="E6ED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7268D-83B4-48E5-81F6-99EC566A8BA5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709A6C-CBA5-4FF5-8915-B0E1072AC35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 userDrawn="1"/>
        </p:nvGrpSpPr>
        <p:grpSpPr>
          <a:xfrm>
            <a:off x="0" y="6093296"/>
            <a:ext cx="12190413" cy="764704"/>
            <a:chOff x="0" y="6093296"/>
            <a:chExt cx="12190413" cy="764704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0" y="6093296"/>
              <a:ext cx="12190413" cy="764704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0" y="6237312"/>
              <a:ext cx="12190413" cy="620688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0" y="6381328"/>
              <a:ext cx="12190413" cy="476672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/>
          <p:cNvGrpSpPr/>
          <p:nvPr userDrawn="1"/>
        </p:nvGrpSpPr>
        <p:grpSpPr>
          <a:xfrm>
            <a:off x="0" y="0"/>
            <a:ext cx="12190413" cy="1412776"/>
            <a:chOff x="0" y="0"/>
            <a:chExt cx="12190413" cy="1412776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0" y="0"/>
              <a:ext cx="12190413" cy="1412776"/>
            </a:xfrm>
            <a:prstGeom prst="rect">
              <a:avLst/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0" y="0"/>
              <a:ext cx="12190413" cy="1268760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0" y="0"/>
              <a:ext cx="12190413" cy="980728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0" y="0"/>
              <a:ext cx="12190413" cy="692696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/>
          <p:cNvGrpSpPr/>
          <p:nvPr userDrawn="1"/>
        </p:nvGrpSpPr>
        <p:grpSpPr>
          <a:xfrm>
            <a:off x="0" y="0"/>
            <a:ext cx="2422798" cy="1500415"/>
            <a:chOff x="0" y="0"/>
            <a:chExt cx="2422798" cy="1500415"/>
          </a:xfrm>
        </p:grpSpPr>
        <p:sp>
          <p:nvSpPr>
            <p:cNvPr id="16" name="Диагональная полоса 15"/>
            <p:cNvSpPr/>
            <p:nvPr/>
          </p:nvSpPr>
          <p:spPr>
            <a:xfrm>
              <a:off x="0" y="0"/>
              <a:ext cx="2422798" cy="1268760"/>
            </a:xfrm>
            <a:prstGeom prst="diagStripe">
              <a:avLst>
                <a:gd name="adj" fmla="val 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7" name="Диагональная полоса 16"/>
            <p:cNvSpPr/>
            <p:nvPr/>
          </p:nvSpPr>
          <p:spPr>
            <a:xfrm>
              <a:off x="0" y="0"/>
              <a:ext cx="1918742" cy="1268760"/>
            </a:xfrm>
            <a:prstGeom prst="diagStripe">
              <a:avLst>
                <a:gd name="adj" fmla="val 0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8" name="Диагональная полоса 17"/>
            <p:cNvSpPr/>
            <p:nvPr/>
          </p:nvSpPr>
          <p:spPr>
            <a:xfrm>
              <a:off x="0" y="0"/>
              <a:ext cx="1414686" cy="1176886"/>
            </a:xfrm>
            <a:prstGeom prst="diagStripe">
              <a:avLst>
                <a:gd name="adj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grpSp>
          <p:nvGrpSpPr>
            <p:cNvPr id="19" name="Группа 18"/>
            <p:cNvGrpSpPr/>
            <p:nvPr/>
          </p:nvGrpSpPr>
          <p:grpSpPr>
            <a:xfrm>
              <a:off x="0" y="692696"/>
              <a:ext cx="868680" cy="807719"/>
              <a:chOff x="1696570" y="2914888"/>
              <a:chExt cx="1722118" cy="1676400"/>
            </a:xfrm>
          </p:grpSpPr>
          <p:grpSp>
            <p:nvGrpSpPr>
              <p:cNvPr id="20" name="Группа 8"/>
              <p:cNvGrpSpPr/>
              <p:nvPr/>
            </p:nvGrpSpPr>
            <p:grpSpPr>
              <a:xfrm>
                <a:off x="1696570" y="2914888"/>
                <a:ext cx="1722118" cy="1676400"/>
                <a:chOff x="1696570" y="2914888"/>
                <a:chExt cx="1722118" cy="1676400"/>
              </a:xfrm>
            </p:grpSpPr>
            <p:sp>
              <p:nvSpPr>
                <p:cNvPr id="22" name="Овал 21"/>
                <p:cNvSpPr/>
                <p:nvPr/>
              </p:nvSpPr>
              <p:spPr>
                <a:xfrm>
                  <a:off x="1706880" y="2926080"/>
                  <a:ext cx="1676400" cy="16611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3" name="Кольцо 22"/>
                <p:cNvSpPr/>
                <p:nvPr/>
              </p:nvSpPr>
              <p:spPr>
                <a:xfrm>
                  <a:off x="1696570" y="2914888"/>
                  <a:ext cx="1722118" cy="1676400"/>
                </a:xfrm>
                <a:prstGeom prst="donut">
                  <a:avLst>
                    <a:gd name="adj" fmla="val 7100"/>
                  </a:avLst>
                </a:prstGeom>
                <a:solidFill>
                  <a:srgbClr val="24559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1" name="Кольцо 20"/>
              <p:cNvSpPr/>
              <p:nvPr/>
            </p:nvSpPr>
            <p:spPr>
              <a:xfrm>
                <a:off x="1925168" y="3143487"/>
                <a:ext cx="1264920" cy="1219200"/>
              </a:xfrm>
              <a:prstGeom prst="donut">
                <a:avLst>
                  <a:gd name="adj" fmla="val 6010"/>
                </a:avLst>
              </a:prstGeom>
              <a:solidFill>
                <a:srgbClr val="2962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1" y="2130426"/>
            <a:ext cx="10361851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2" y="3886200"/>
            <a:ext cx="8533289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60E18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1" y="0"/>
            <a:ext cx="12190412" cy="6858000"/>
            <a:chOff x="1" y="0"/>
            <a:chExt cx="12190412" cy="6858000"/>
          </a:xfrm>
        </p:grpSpPr>
        <p:sp>
          <p:nvSpPr>
            <p:cNvPr id="8" name="Рамка 7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4500"/>
              </a:avLst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9" name="Рамка 8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3166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0" name="Рамка 9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1833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Группа 10"/>
          <p:cNvGrpSpPr/>
          <p:nvPr userDrawn="1"/>
        </p:nvGrpSpPr>
        <p:grpSpPr>
          <a:xfrm>
            <a:off x="11321733" y="6050281"/>
            <a:ext cx="868680" cy="807719"/>
            <a:chOff x="1696570" y="2914888"/>
            <a:chExt cx="1722118" cy="1676400"/>
          </a:xfrm>
        </p:grpSpPr>
        <p:grpSp>
          <p:nvGrpSpPr>
            <p:cNvPr id="12" name="Группа 8"/>
            <p:cNvGrpSpPr/>
            <p:nvPr/>
          </p:nvGrpSpPr>
          <p:grpSpPr>
            <a:xfrm>
              <a:off x="1696570" y="2914888"/>
              <a:ext cx="1722118" cy="1676400"/>
              <a:chOff x="1696570" y="2914888"/>
              <a:chExt cx="1722118" cy="1676400"/>
            </a:xfrm>
          </p:grpSpPr>
          <p:sp>
            <p:nvSpPr>
              <p:cNvPr id="14" name="Овал 13"/>
              <p:cNvSpPr/>
              <p:nvPr/>
            </p:nvSpPr>
            <p:spPr>
              <a:xfrm>
                <a:off x="1706880" y="2926080"/>
                <a:ext cx="1676400" cy="16611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Кольцо 14"/>
              <p:cNvSpPr/>
              <p:nvPr/>
            </p:nvSpPr>
            <p:spPr>
              <a:xfrm>
                <a:off x="1696570" y="2914888"/>
                <a:ext cx="1722118" cy="1676400"/>
              </a:xfrm>
              <a:prstGeom prst="donut">
                <a:avLst>
                  <a:gd name="adj" fmla="val 7100"/>
                </a:avLst>
              </a:prstGeom>
              <a:solidFill>
                <a:srgbClr val="24559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3" name="Кольцо 12"/>
            <p:cNvSpPr/>
            <p:nvPr/>
          </p:nvSpPr>
          <p:spPr>
            <a:xfrm>
              <a:off x="1925168" y="3143487"/>
              <a:ext cx="1264920" cy="1219200"/>
            </a:xfrm>
            <a:prstGeom prst="donut">
              <a:avLst>
                <a:gd name="adj" fmla="val 601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1" y="0"/>
            <a:ext cx="12190412" cy="6858000"/>
            <a:chOff x="1" y="0"/>
            <a:chExt cx="12190412" cy="6858000"/>
          </a:xfrm>
        </p:grpSpPr>
        <p:sp>
          <p:nvSpPr>
            <p:cNvPr id="8" name="Рамка 7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4500"/>
              </a:avLst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9" name="Рамка 8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3166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0" name="Рамка 9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1833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Группа 10"/>
          <p:cNvGrpSpPr/>
          <p:nvPr userDrawn="1"/>
        </p:nvGrpSpPr>
        <p:grpSpPr>
          <a:xfrm>
            <a:off x="11321733" y="6050281"/>
            <a:ext cx="868680" cy="807719"/>
            <a:chOff x="1696570" y="2914888"/>
            <a:chExt cx="1722118" cy="1676400"/>
          </a:xfrm>
        </p:grpSpPr>
        <p:grpSp>
          <p:nvGrpSpPr>
            <p:cNvPr id="12" name="Группа 8"/>
            <p:cNvGrpSpPr/>
            <p:nvPr/>
          </p:nvGrpSpPr>
          <p:grpSpPr>
            <a:xfrm>
              <a:off x="1696570" y="2914888"/>
              <a:ext cx="1722118" cy="1676400"/>
              <a:chOff x="1696570" y="2914888"/>
              <a:chExt cx="1722118" cy="1676400"/>
            </a:xfrm>
          </p:grpSpPr>
          <p:sp>
            <p:nvSpPr>
              <p:cNvPr id="14" name="Овал 13"/>
              <p:cNvSpPr/>
              <p:nvPr/>
            </p:nvSpPr>
            <p:spPr>
              <a:xfrm>
                <a:off x="1706880" y="2926080"/>
                <a:ext cx="1676400" cy="16611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Кольцо 14"/>
              <p:cNvSpPr/>
              <p:nvPr/>
            </p:nvSpPr>
            <p:spPr>
              <a:xfrm>
                <a:off x="1696570" y="2914888"/>
                <a:ext cx="1722118" cy="1676400"/>
              </a:xfrm>
              <a:prstGeom prst="donut">
                <a:avLst>
                  <a:gd name="adj" fmla="val 7100"/>
                </a:avLst>
              </a:prstGeom>
              <a:solidFill>
                <a:srgbClr val="24559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3" name="Кольцо 12"/>
            <p:cNvSpPr/>
            <p:nvPr/>
          </p:nvSpPr>
          <p:spPr>
            <a:xfrm>
              <a:off x="1925168" y="3143487"/>
              <a:ext cx="1264920" cy="1219200"/>
            </a:xfrm>
            <a:prstGeom prst="donut">
              <a:avLst>
                <a:gd name="adj" fmla="val 601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551590" y="404664"/>
            <a:ext cx="2240321" cy="57606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694" y="404664"/>
            <a:ext cx="8666888" cy="57215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0"/>
            <a:ext cx="12190413" cy="1484784"/>
            <a:chOff x="0" y="0"/>
            <a:chExt cx="12190413" cy="1484784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0" y="0"/>
              <a:ext cx="12190413" cy="1484784"/>
            </a:xfrm>
            <a:prstGeom prst="rect">
              <a:avLst/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0" y="0"/>
              <a:ext cx="12190413" cy="1340768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0"/>
              <a:ext cx="12190413" cy="1268760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0" y="0"/>
              <a:ext cx="12190413" cy="1196752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/>
          <p:cNvGrpSpPr/>
          <p:nvPr userDrawn="1"/>
        </p:nvGrpSpPr>
        <p:grpSpPr>
          <a:xfrm>
            <a:off x="0" y="6335610"/>
            <a:ext cx="12190413" cy="522390"/>
            <a:chOff x="0" y="6381328"/>
            <a:chExt cx="12190413" cy="52239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0" y="6381328"/>
              <a:ext cx="12190413" cy="476672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0" y="6525344"/>
              <a:ext cx="12190413" cy="332656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 flipV="1">
              <a:off x="0" y="6597352"/>
              <a:ext cx="12190413" cy="306366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/>
          <p:cNvGrpSpPr/>
          <p:nvPr userDrawn="1"/>
        </p:nvGrpSpPr>
        <p:grpSpPr>
          <a:xfrm>
            <a:off x="0" y="0"/>
            <a:ext cx="1702718" cy="1500415"/>
            <a:chOff x="0" y="0"/>
            <a:chExt cx="1702718" cy="1500415"/>
          </a:xfrm>
        </p:grpSpPr>
        <p:sp>
          <p:nvSpPr>
            <p:cNvPr id="17" name="Диагональная полоса 16"/>
            <p:cNvSpPr/>
            <p:nvPr/>
          </p:nvSpPr>
          <p:spPr>
            <a:xfrm>
              <a:off x="0" y="0"/>
              <a:ext cx="1702718" cy="1268760"/>
            </a:xfrm>
            <a:prstGeom prst="diagStripe">
              <a:avLst>
                <a:gd name="adj" fmla="val 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8" name="Диагональная полоса 17"/>
            <p:cNvSpPr/>
            <p:nvPr/>
          </p:nvSpPr>
          <p:spPr>
            <a:xfrm>
              <a:off x="0" y="0"/>
              <a:ext cx="1342678" cy="1268760"/>
            </a:xfrm>
            <a:prstGeom prst="diagStripe">
              <a:avLst>
                <a:gd name="adj" fmla="val 0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9" name="Диагональная полоса 18"/>
            <p:cNvSpPr/>
            <p:nvPr/>
          </p:nvSpPr>
          <p:spPr>
            <a:xfrm>
              <a:off x="0" y="0"/>
              <a:ext cx="1054646" cy="1176886"/>
            </a:xfrm>
            <a:prstGeom prst="diagStripe">
              <a:avLst>
                <a:gd name="adj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grpSp>
          <p:nvGrpSpPr>
            <p:cNvPr id="20" name="Группа 12"/>
            <p:cNvGrpSpPr/>
            <p:nvPr/>
          </p:nvGrpSpPr>
          <p:grpSpPr>
            <a:xfrm>
              <a:off x="0" y="692696"/>
              <a:ext cx="868680" cy="807719"/>
              <a:chOff x="1696570" y="2914888"/>
              <a:chExt cx="1722118" cy="1676400"/>
            </a:xfrm>
          </p:grpSpPr>
          <p:grpSp>
            <p:nvGrpSpPr>
              <p:cNvPr id="21" name="Группа 8"/>
              <p:cNvGrpSpPr/>
              <p:nvPr/>
            </p:nvGrpSpPr>
            <p:grpSpPr>
              <a:xfrm>
                <a:off x="1696570" y="2914888"/>
                <a:ext cx="1722118" cy="1676400"/>
                <a:chOff x="1696570" y="2914888"/>
                <a:chExt cx="1722118" cy="1676400"/>
              </a:xfrm>
            </p:grpSpPr>
            <p:sp>
              <p:nvSpPr>
                <p:cNvPr id="23" name="Овал 15"/>
                <p:cNvSpPr/>
                <p:nvPr/>
              </p:nvSpPr>
              <p:spPr>
                <a:xfrm>
                  <a:off x="1706880" y="2926080"/>
                  <a:ext cx="1676400" cy="16611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4" name="Кольцо 23"/>
                <p:cNvSpPr/>
                <p:nvPr/>
              </p:nvSpPr>
              <p:spPr>
                <a:xfrm>
                  <a:off x="1696570" y="2914888"/>
                  <a:ext cx="1722118" cy="1676400"/>
                </a:xfrm>
                <a:prstGeom prst="donut">
                  <a:avLst>
                    <a:gd name="adj" fmla="val 7100"/>
                  </a:avLst>
                </a:prstGeom>
                <a:solidFill>
                  <a:srgbClr val="24559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2" name="Кольцо 14"/>
              <p:cNvSpPr/>
              <p:nvPr/>
            </p:nvSpPr>
            <p:spPr>
              <a:xfrm>
                <a:off x="1925168" y="3143487"/>
                <a:ext cx="1264920" cy="1219200"/>
              </a:xfrm>
              <a:prstGeom prst="donut">
                <a:avLst>
                  <a:gd name="adj" fmla="val 6010"/>
                </a:avLst>
              </a:prstGeom>
              <a:solidFill>
                <a:srgbClr val="2962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1746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 userDrawn="1"/>
        </p:nvGrpSpPr>
        <p:grpSpPr>
          <a:xfrm>
            <a:off x="0" y="0"/>
            <a:ext cx="12190413" cy="1484784"/>
            <a:chOff x="0" y="0"/>
            <a:chExt cx="12190413" cy="1484784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0" y="0"/>
              <a:ext cx="12190413" cy="1484784"/>
            </a:xfrm>
            <a:prstGeom prst="rect">
              <a:avLst/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0"/>
              <a:ext cx="12190413" cy="1340768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0" y="0"/>
              <a:ext cx="12190413" cy="1268760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0" y="0"/>
              <a:ext cx="12190413" cy="1196752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Группа 12"/>
          <p:cNvGrpSpPr/>
          <p:nvPr userDrawn="1"/>
        </p:nvGrpSpPr>
        <p:grpSpPr>
          <a:xfrm>
            <a:off x="0" y="6335610"/>
            <a:ext cx="12190413" cy="522390"/>
            <a:chOff x="0" y="6381328"/>
            <a:chExt cx="12190413" cy="52239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0" y="6381328"/>
              <a:ext cx="12190413" cy="476672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0" y="6525344"/>
              <a:ext cx="12190413" cy="332656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 flipV="1">
              <a:off x="0" y="6597352"/>
              <a:ext cx="12190413" cy="306366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" name="Группа 16"/>
          <p:cNvGrpSpPr/>
          <p:nvPr userDrawn="1"/>
        </p:nvGrpSpPr>
        <p:grpSpPr>
          <a:xfrm>
            <a:off x="0" y="0"/>
            <a:ext cx="1702718" cy="1500415"/>
            <a:chOff x="0" y="0"/>
            <a:chExt cx="1702718" cy="1500415"/>
          </a:xfrm>
        </p:grpSpPr>
        <p:sp>
          <p:nvSpPr>
            <p:cNvPr id="18" name="Диагональная полоса 17"/>
            <p:cNvSpPr/>
            <p:nvPr/>
          </p:nvSpPr>
          <p:spPr>
            <a:xfrm>
              <a:off x="0" y="0"/>
              <a:ext cx="1702718" cy="1268760"/>
            </a:xfrm>
            <a:prstGeom prst="diagStripe">
              <a:avLst>
                <a:gd name="adj" fmla="val 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9" name="Диагональная полоса 18"/>
            <p:cNvSpPr/>
            <p:nvPr/>
          </p:nvSpPr>
          <p:spPr>
            <a:xfrm>
              <a:off x="0" y="0"/>
              <a:ext cx="1342678" cy="1268760"/>
            </a:xfrm>
            <a:prstGeom prst="diagStripe">
              <a:avLst>
                <a:gd name="adj" fmla="val 0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0" name="Диагональная полоса 19"/>
            <p:cNvSpPr/>
            <p:nvPr/>
          </p:nvSpPr>
          <p:spPr>
            <a:xfrm>
              <a:off x="0" y="0"/>
              <a:ext cx="1054646" cy="1176886"/>
            </a:xfrm>
            <a:prstGeom prst="diagStripe">
              <a:avLst>
                <a:gd name="adj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grpSp>
          <p:nvGrpSpPr>
            <p:cNvPr id="21" name="Группа 12"/>
            <p:cNvGrpSpPr/>
            <p:nvPr/>
          </p:nvGrpSpPr>
          <p:grpSpPr>
            <a:xfrm>
              <a:off x="0" y="692696"/>
              <a:ext cx="868680" cy="807719"/>
              <a:chOff x="1696570" y="2914888"/>
              <a:chExt cx="1722118" cy="1676400"/>
            </a:xfrm>
          </p:grpSpPr>
          <p:grpSp>
            <p:nvGrpSpPr>
              <p:cNvPr id="22" name="Группа 8"/>
              <p:cNvGrpSpPr/>
              <p:nvPr/>
            </p:nvGrpSpPr>
            <p:grpSpPr>
              <a:xfrm>
                <a:off x="1696570" y="2914888"/>
                <a:ext cx="1722118" cy="1676400"/>
                <a:chOff x="1696570" y="2914888"/>
                <a:chExt cx="1722118" cy="1676400"/>
              </a:xfrm>
            </p:grpSpPr>
            <p:sp>
              <p:nvSpPr>
                <p:cNvPr id="24" name="Овал 15"/>
                <p:cNvSpPr/>
                <p:nvPr/>
              </p:nvSpPr>
              <p:spPr>
                <a:xfrm>
                  <a:off x="1706880" y="2926080"/>
                  <a:ext cx="1676400" cy="16611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5" name="Кольцо 24"/>
                <p:cNvSpPr/>
                <p:nvPr/>
              </p:nvSpPr>
              <p:spPr>
                <a:xfrm>
                  <a:off x="1696570" y="2914888"/>
                  <a:ext cx="1722118" cy="1676400"/>
                </a:xfrm>
                <a:prstGeom prst="donut">
                  <a:avLst>
                    <a:gd name="adj" fmla="val 7100"/>
                  </a:avLst>
                </a:prstGeom>
                <a:solidFill>
                  <a:srgbClr val="24559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3" name="Кольцо 14"/>
              <p:cNvSpPr/>
              <p:nvPr/>
            </p:nvSpPr>
            <p:spPr>
              <a:xfrm>
                <a:off x="1925168" y="3143487"/>
                <a:ext cx="1264920" cy="1219200"/>
              </a:xfrm>
              <a:prstGeom prst="donut">
                <a:avLst>
                  <a:gd name="adj" fmla="val 6010"/>
                </a:avLst>
              </a:prstGeom>
              <a:solidFill>
                <a:srgbClr val="2962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2599" y="1600201"/>
            <a:ext cx="5400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67215" y="1628800"/>
            <a:ext cx="547260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 userDrawn="1"/>
        </p:nvGrpSpPr>
        <p:grpSpPr>
          <a:xfrm>
            <a:off x="0" y="6093296"/>
            <a:ext cx="12190413" cy="764704"/>
            <a:chOff x="0" y="6093296"/>
            <a:chExt cx="12190413" cy="764704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0" y="6093296"/>
              <a:ext cx="12190413" cy="764704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0" y="6237312"/>
              <a:ext cx="12190413" cy="620688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0" y="6381328"/>
              <a:ext cx="12190413" cy="476672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638" y="2132856"/>
            <a:ext cx="10361851" cy="1656184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82638" y="3861048"/>
            <a:ext cx="10361851" cy="1500187"/>
          </a:xfrm>
        </p:spPr>
        <p:txBody>
          <a:bodyPr anchor="b">
            <a:normAutofit/>
          </a:bodyPr>
          <a:lstStyle>
            <a:lvl1pPr marL="0" indent="0" algn="ctr">
              <a:buNone/>
              <a:defRPr sz="2800">
                <a:solidFill>
                  <a:srgbClr val="060E18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Группа 6"/>
          <p:cNvGrpSpPr/>
          <p:nvPr userDrawn="1"/>
        </p:nvGrpSpPr>
        <p:grpSpPr>
          <a:xfrm>
            <a:off x="0" y="0"/>
            <a:ext cx="12190413" cy="1412776"/>
            <a:chOff x="0" y="0"/>
            <a:chExt cx="12190413" cy="1412776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0" y="0"/>
              <a:ext cx="12190413" cy="1412776"/>
            </a:xfrm>
            <a:prstGeom prst="rect">
              <a:avLst/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0" y="0"/>
              <a:ext cx="12190413" cy="1268760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0"/>
              <a:ext cx="12190413" cy="980728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0" y="0"/>
              <a:ext cx="12190413" cy="692696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/>
          <p:cNvGrpSpPr/>
          <p:nvPr userDrawn="1"/>
        </p:nvGrpSpPr>
        <p:grpSpPr>
          <a:xfrm>
            <a:off x="0" y="0"/>
            <a:ext cx="2422798" cy="1500415"/>
            <a:chOff x="0" y="0"/>
            <a:chExt cx="2422798" cy="1500415"/>
          </a:xfrm>
        </p:grpSpPr>
        <p:sp>
          <p:nvSpPr>
            <p:cNvPr id="13" name="Диагональная полоса 12"/>
            <p:cNvSpPr/>
            <p:nvPr/>
          </p:nvSpPr>
          <p:spPr>
            <a:xfrm>
              <a:off x="0" y="0"/>
              <a:ext cx="2422798" cy="1268760"/>
            </a:xfrm>
            <a:prstGeom prst="diagStripe">
              <a:avLst>
                <a:gd name="adj" fmla="val 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4" name="Диагональная полоса 13"/>
            <p:cNvSpPr/>
            <p:nvPr/>
          </p:nvSpPr>
          <p:spPr>
            <a:xfrm>
              <a:off x="0" y="0"/>
              <a:ext cx="1918742" cy="1268760"/>
            </a:xfrm>
            <a:prstGeom prst="diagStripe">
              <a:avLst>
                <a:gd name="adj" fmla="val 0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5" name="Диагональная полоса 14"/>
            <p:cNvSpPr/>
            <p:nvPr/>
          </p:nvSpPr>
          <p:spPr>
            <a:xfrm>
              <a:off x="0" y="0"/>
              <a:ext cx="1414686" cy="1176886"/>
            </a:xfrm>
            <a:prstGeom prst="diagStripe">
              <a:avLst>
                <a:gd name="adj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0" y="692696"/>
              <a:ext cx="868680" cy="807719"/>
              <a:chOff x="1696570" y="2914888"/>
              <a:chExt cx="1722118" cy="1676400"/>
            </a:xfrm>
          </p:grpSpPr>
          <p:grpSp>
            <p:nvGrpSpPr>
              <p:cNvPr id="17" name="Группа 8"/>
              <p:cNvGrpSpPr/>
              <p:nvPr/>
            </p:nvGrpSpPr>
            <p:grpSpPr>
              <a:xfrm>
                <a:off x="1696570" y="2914888"/>
                <a:ext cx="1722118" cy="1676400"/>
                <a:chOff x="1696570" y="2914888"/>
                <a:chExt cx="1722118" cy="1676400"/>
              </a:xfrm>
            </p:grpSpPr>
            <p:sp>
              <p:nvSpPr>
                <p:cNvPr id="19" name="Овал 18"/>
                <p:cNvSpPr/>
                <p:nvPr/>
              </p:nvSpPr>
              <p:spPr>
                <a:xfrm>
                  <a:off x="1706880" y="2926080"/>
                  <a:ext cx="1676400" cy="16611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0" name="Кольцо 19"/>
                <p:cNvSpPr/>
                <p:nvPr/>
              </p:nvSpPr>
              <p:spPr>
                <a:xfrm>
                  <a:off x="1696570" y="2914888"/>
                  <a:ext cx="1722118" cy="1676400"/>
                </a:xfrm>
                <a:prstGeom prst="donut">
                  <a:avLst>
                    <a:gd name="adj" fmla="val 7100"/>
                  </a:avLst>
                </a:prstGeom>
                <a:solidFill>
                  <a:srgbClr val="24559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8" name="Кольцо 17"/>
              <p:cNvSpPr/>
              <p:nvPr/>
            </p:nvSpPr>
            <p:spPr>
              <a:xfrm>
                <a:off x="1925168" y="3143487"/>
                <a:ext cx="1264920" cy="1219200"/>
              </a:xfrm>
              <a:prstGeom prst="donut">
                <a:avLst>
                  <a:gd name="adj" fmla="val 6010"/>
                </a:avLst>
              </a:prstGeom>
              <a:solidFill>
                <a:srgbClr val="2962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 userDrawn="1"/>
        </p:nvGrpSpPr>
        <p:grpSpPr>
          <a:xfrm>
            <a:off x="0" y="0"/>
            <a:ext cx="12190413" cy="1484784"/>
            <a:chOff x="0" y="0"/>
            <a:chExt cx="12190413" cy="1484784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0" y="0"/>
              <a:ext cx="12190413" cy="1484784"/>
            </a:xfrm>
            <a:prstGeom prst="rect">
              <a:avLst/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0" y="0"/>
              <a:ext cx="12190413" cy="1340768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0" y="0"/>
              <a:ext cx="12190413" cy="1268760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0" y="0"/>
              <a:ext cx="12190413" cy="1196752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/>
          <p:cNvGrpSpPr/>
          <p:nvPr userDrawn="1"/>
        </p:nvGrpSpPr>
        <p:grpSpPr>
          <a:xfrm>
            <a:off x="0" y="6335610"/>
            <a:ext cx="12190413" cy="522390"/>
            <a:chOff x="0" y="6381328"/>
            <a:chExt cx="12190413" cy="522390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0" y="6381328"/>
              <a:ext cx="12190413" cy="476672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0" y="6525344"/>
              <a:ext cx="12190413" cy="332656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 flipV="1">
              <a:off x="0" y="6597352"/>
              <a:ext cx="12190413" cy="306366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" name="Группа 18"/>
          <p:cNvGrpSpPr/>
          <p:nvPr userDrawn="1"/>
        </p:nvGrpSpPr>
        <p:grpSpPr>
          <a:xfrm>
            <a:off x="0" y="0"/>
            <a:ext cx="1702718" cy="1500415"/>
            <a:chOff x="0" y="0"/>
            <a:chExt cx="1702718" cy="1500415"/>
          </a:xfrm>
        </p:grpSpPr>
        <p:sp>
          <p:nvSpPr>
            <p:cNvPr id="20" name="Диагональная полоса 19"/>
            <p:cNvSpPr/>
            <p:nvPr/>
          </p:nvSpPr>
          <p:spPr>
            <a:xfrm>
              <a:off x="0" y="0"/>
              <a:ext cx="1702718" cy="1268760"/>
            </a:xfrm>
            <a:prstGeom prst="diagStripe">
              <a:avLst>
                <a:gd name="adj" fmla="val 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1" name="Диагональная полоса 20"/>
            <p:cNvSpPr/>
            <p:nvPr/>
          </p:nvSpPr>
          <p:spPr>
            <a:xfrm>
              <a:off x="0" y="0"/>
              <a:ext cx="1342678" cy="1268760"/>
            </a:xfrm>
            <a:prstGeom prst="diagStripe">
              <a:avLst>
                <a:gd name="adj" fmla="val 0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2" name="Диагональная полоса 21"/>
            <p:cNvSpPr/>
            <p:nvPr/>
          </p:nvSpPr>
          <p:spPr>
            <a:xfrm>
              <a:off x="0" y="0"/>
              <a:ext cx="1054646" cy="1176886"/>
            </a:xfrm>
            <a:prstGeom prst="diagStripe">
              <a:avLst>
                <a:gd name="adj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grpSp>
          <p:nvGrpSpPr>
            <p:cNvPr id="23" name="Группа 12"/>
            <p:cNvGrpSpPr/>
            <p:nvPr/>
          </p:nvGrpSpPr>
          <p:grpSpPr>
            <a:xfrm>
              <a:off x="0" y="692696"/>
              <a:ext cx="868680" cy="807719"/>
              <a:chOff x="1696570" y="2914888"/>
              <a:chExt cx="1722118" cy="1676400"/>
            </a:xfrm>
          </p:grpSpPr>
          <p:grpSp>
            <p:nvGrpSpPr>
              <p:cNvPr id="24" name="Группа 8"/>
              <p:cNvGrpSpPr/>
              <p:nvPr/>
            </p:nvGrpSpPr>
            <p:grpSpPr>
              <a:xfrm>
                <a:off x="1696570" y="2914888"/>
                <a:ext cx="1722118" cy="1676400"/>
                <a:chOff x="1696570" y="2914888"/>
                <a:chExt cx="1722118" cy="1676400"/>
              </a:xfrm>
            </p:grpSpPr>
            <p:sp>
              <p:nvSpPr>
                <p:cNvPr id="26" name="Овал 15"/>
                <p:cNvSpPr/>
                <p:nvPr/>
              </p:nvSpPr>
              <p:spPr>
                <a:xfrm>
                  <a:off x="1706880" y="2926080"/>
                  <a:ext cx="1676400" cy="16611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7" name="Кольцо 26"/>
                <p:cNvSpPr/>
                <p:nvPr/>
              </p:nvSpPr>
              <p:spPr>
                <a:xfrm>
                  <a:off x="1696570" y="2914888"/>
                  <a:ext cx="1722118" cy="1676400"/>
                </a:xfrm>
                <a:prstGeom prst="donut">
                  <a:avLst>
                    <a:gd name="adj" fmla="val 7100"/>
                  </a:avLst>
                </a:prstGeom>
                <a:solidFill>
                  <a:srgbClr val="24559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5" name="Кольцо 14"/>
              <p:cNvSpPr/>
              <p:nvPr/>
            </p:nvSpPr>
            <p:spPr>
              <a:xfrm>
                <a:off x="1925168" y="3143487"/>
                <a:ext cx="1264920" cy="1219200"/>
              </a:xfrm>
              <a:prstGeom prst="donut">
                <a:avLst>
                  <a:gd name="adj" fmla="val 6010"/>
                </a:avLst>
              </a:prstGeom>
              <a:solidFill>
                <a:srgbClr val="2962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113"/>
            <a:ext cx="53862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521" y="2174875"/>
            <a:ext cx="5386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1" y="1535113"/>
            <a:ext cx="53883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2561" y="2174875"/>
            <a:ext cx="53883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Группа 19"/>
          <p:cNvGrpSpPr/>
          <p:nvPr userDrawn="1"/>
        </p:nvGrpSpPr>
        <p:grpSpPr>
          <a:xfrm>
            <a:off x="0" y="6093296"/>
            <a:ext cx="12190413" cy="764704"/>
            <a:chOff x="0" y="6093296"/>
            <a:chExt cx="12190413" cy="764704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0" y="6093296"/>
              <a:ext cx="12190413" cy="764704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0" y="6237312"/>
              <a:ext cx="12190413" cy="620688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0" y="6381328"/>
              <a:ext cx="12190413" cy="476672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/>
          <p:cNvGrpSpPr/>
          <p:nvPr userDrawn="1"/>
        </p:nvGrpSpPr>
        <p:grpSpPr>
          <a:xfrm>
            <a:off x="0" y="0"/>
            <a:ext cx="12190413" cy="1412776"/>
            <a:chOff x="0" y="0"/>
            <a:chExt cx="12190413" cy="141277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0" y="0"/>
              <a:ext cx="12190413" cy="1412776"/>
            </a:xfrm>
            <a:prstGeom prst="rect">
              <a:avLst/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0" y="0"/>
              <a:ext cx="12190413" cy="1268760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0" y="0"/>
              <a:ext cx="12190413" cy="1124744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0"/>
              <a:ext cx="12190413" cy="1052736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Группа 10"/>
          <p:cNvGrpSpPr/>
          <p:nvPr userDrawn="1"/>
        </p:nvGrpSpPr>
        <p:grpSpPr>
          <a:xfrm>
            <a:off x="0" y="0"/>
            <a:ext cx="2422798" cy="1500415"/>
            <a:chOff x="0" y="0"/>
            <a:chExt cx="2422798" cy="1500415"/>
          </a:xfrm>
        </p:grpSpPr>
        <p:sp>
          <p:nvSpPr>
            <p:cNvPr id="12" name="Диагональная полоса 11"/>
            <p:cNvSpPr/>
            <p:nvPr/>
          </p:nvSpPr>
          <p:spPr>
            <a:xfrm>
              <a:off x="0" y="0"/>
              <a:ext cx="2422798" cy="1268760"/>
            </a:xfrm>
            <a:prstGeom prst="diagStripe">
              <a:avLst>
                <a:gd name="adj" fmla="val 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3" name="Диагональная полоса 12"/>
            <p:cNvSpPr/>
            <p:nvPr/>
          </p:nvSpPr>
          <p:spPr>
            <a:xfrm>
              <a:off x="0" y="0"/>
              <a:ext cx="1918742" cy="1268760"/>
            </a:xfrm>
            <a:prstGeom prst="diagStripe">
              <a:avLst>
                <a:gd name="adj" fmla="val 0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4" name="Диагональная полоса 13"/>
            <p:cNvSpPr/>
            <p:nvPr/>
          </p:nvSpPr>
          <p:spPr>
            <a:xfrm>
              <a:off x="0" y="0"/>
              <a:ext cx="1414686" cy="1176886"/>
            </a:xfrm>
            <a:prstGeom prst="diagStripe">
              <a:avLst>
                <a:gd name="adj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grpSp>
          <p:nvGrpSpPr>
            <p:cNvPr id="15" name="Группа 14"/>
            <p:cNvGrpSpPr/>
            <p:nvPr/>
          </p:nvGrpSpPr>
          <p:grpSpPr>
            <a:xfrm>
              <a:off x="0" y="692696"/>
              <a:ext cx="868680" cy="807719"/>
              <a:chOff x="1696570" y="2914888"/>
              <a:chExt cx="1722118" cy="1676400"/>
            </a:xfrm>
          </p:grpSpPr>
          <p:grpSp>
            <p:nvGrpSpPr>
              <p:cNvPr id="16" name="Группа 8"/>
              <p:cNvGrpSpPr/>
              <p:nvPr/>
            </p:nvGrpSpPr>
            <p:grpSpPr>
              <a:xfrm>
                <a:off x="1696570" y="2914888"/>
                <a:ext cx="1722118" cy="1676400"/>
                <a:chOff x="1696570" y="2914888"/>
                <a:chExt cx="1722118" cy="1676400"/>
              </a:xfrm>
            </p:grpSpPr>
            <p:sp>
              <p:nvSpPr>
                <p:cNvPr id="18" name="Овал 17"/>
                <p:cNvSpPr/>
                <p:nvPr/>
              </p:nvSpPr>
              <p:spPr>
                <a:xfrm>
                  <a:off x="1706880" y="2926080"/>
                  <a:ext cx="1676400" cy="16611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9" name="Кольцо 18"/>
                <p:cNvSpPr/>
                <p:nvPr/>
              </p:nvSpPr>
              <p:spPr>
                <a:xfrm>
                  <a:off x="1696570" y="2914888"/>
                  <a:ext cx="1722118" cy="1676400"/>
                </a:xfrm>
                <a:prstGeom prst="donut">
                  <a:avLst>
                    <a:gd name="adj" fmla="val 7100"/>
                  </a:avLst>
                </a:prstGeom>
                <a:solidFill>
                  <a:srgbClr val="24559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7" name="Кольцо 16"/>
              <p:cNvSpPr/>
              <p:nvPr/>
            </p:nvSpPr>
            <p:spPr>
              <a:xfrm>
                <a:off x="1925168" y="3143487"/>
                <a:ext cx="1264920" cy="1219200"/>
              </a:xfrm>
              <a:prstGeom prst="donut">
                <a:avLst>
                  <a:gd name="adj" fmla="val 6010"/>
                </a:avLst>
              </a:prstGeom>
              <a:solidFill>
                <a:srgbClr val="2962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850106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 userDrawn="1"/>
        </p:nvGrpSpPr>
        <p:grpSpPr>
          <a:xfrm>
            <a:off x="1" y="0"/>
            <a:ext cx="12190412" cy="6858000"/>
            <a:chOff x="1" y="0"/>
            <a:chExt cx="12190412" cy="6858000"/>
          </a:xfrm>
        </p:grpSpPr>
        <p:sp>
          <p:nvSpPr>
            <p:cNvPr id="6" name="Рамка 5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4500"/>
              </a:avLst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7" name="Рамка 6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3166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8" name="Рамка 7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1833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Группа 8"/>
          <p:cNvGrpSpPr/>
          <p:nvPr userDrawn="1"/>
        </p:nvGrpSpPr>
        <p:grpSpPr>
          <a:xfrm>
            <a:off x="11321733" y="6050281"/>
            <a:ext cx="868680" cy="807719"/>
            <a:chOff x="1696570" y="2914888"/>
            <a:chExt cx="1722118" cy="1676400"/>
          </a:xfrm>
        </p:grpSpPr>
        <p:grpSp>
          <p:nvGrpSpPr>
            <p:cNvPr id="10" name="Группа 8"/>
            <p:cNvGrpSpPr/>
            <p:nvPr/>
          </p:nvGrpSpPr>
          <p:grpSpPr>
            <a:xfrm>
              <a:off x="1696570" y="2914888"/>
              <a:ext cx="1722118" cy="1676400"/>
              <a:chOff x="1696570" y="2914888"/>
              <a:chExt cx="1722118" cy="1676400"/>
            </a:xfrm>
          </p:grpSpPr>
          <p:sp>
            <p:nvSpPr>
              <p:cNvPr id="12" name="Овал 11"/>
              <p:cNvSpPr/>
              <p:nvPr/>
            </p:nvSpPr>
            <p:spPr>
              <a:xfrm>
                <a:off x="1706880" y="2926080"/>
                <a:ext cx="1676400" cy="16611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Кольцо 12"/>
              <p:cNvSpPr/>
              <p:nvPr/>
            </p:nvSpPr>
            <p:spPr>
              <a:xfrm>
                <a:off x="1696570" y="2914888"/>
                <a:ext cx="1722118" cy="1676400"/>
              </a:xfrm>
              <a:prstGeom prst="donut">
                <a:avLst>
                  <a:gd name="adj" fmla="val 7100"/>
                </a:avLst>
              </a:prstGeom>
              <a:solidFill>
                <a:srgbClr val="24559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" name="Кольцо 10"/>
            <p:cNvSpPr/>
            <p:nvPr/>
          </p:nvSpPr>
          <p:spPr>
            <a:xfrm>
              <a:off x="1925168" y="3143487"/>
              <a:ext cx="1264920" cy="1219200"/>
            </a:xfrm>
            <a:prstGeom prst="donut">
              <a:avLst>
                <a:gd name="adj" fmla="val 601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 userDrawn="1"/>
        </p:nvGrpSpPr>
        <p:grpSpPr>
          <a:xfrm>
            <a:off x="0" y="0"/>
            <a:ext cx="12190413" cy="1484784"/>
            <a:chOff x="0" y="0"/>
            <a:chExt cx="12190413" cy="1484784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0" y="0"/>
              <a:ext cx="12190413" cy="1484784"/>
            </a:xfrm>
            <a:prstGeom prst="rect">
              <a:avLst/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0"/>
              <a:ext cx="12190413" cy="1340768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0" y="0"/>
              <a:ext cx="12190413" cy="1268760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0" y="0"/>
              <a:ext cx="12190413" cy="1196752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Группа 12"/>
          <p:cNvGrpSpPr/>
          <p:nvPr userDrawn="1"/>
        </p:nvGrpSpPr>
        <p:grpSpPr>
          <a:xfrm>
            <a:off x="0" y="6335610"/>
            <a:ext cx="12190413" cy="522390"/>
            <a:chOff x="0" y="6381328"/>
            <a:chExt cx="12190413" cy="52239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0" y="6381328"/>
              <a:ext cx="12190413" cy="476672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0" y="6525344"/>
              <a:ext cx="12190413" cy="332656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 flipV="1">
              <a:off x="0" y="6597352"/>
              <a:ext cx="12190413" cy="306366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" name="Группа 16"/>
          <p:cNvGrpSpPr/>
          <p:nvPr userDrawn="1"/>
        </p:nvGrpSpPr>
        <p:grpSpPr>
          <a:xfrm>
            <a:off x="0" y="0"/>
            <a:ext cx="1702718" cy="1500415"/>
            <a:chOff x="0" y="0"/>
            <a:chExt cx="1702718" cy="1500415"/>
          </a:xfrm>
        </p:grpSpPr>
        <p:sp>
          <p:nvSpPr>
            <p:cNvPr id="18" name="Диагональная полоса 17"/>
            <p:cNvSpPr/>
            <p:nvPr/>
          </p:nvSpPr>
          <p:spPr>
            <a:xfrm>
              <a:off x="0" y="0"/>
              <a:ext cx="1702718" cy="1268760"/>
            </a:xfrm>
            <a:prstGeom prst="diagStripe">
              <a:avLst>
                <a:gd name="adj" fmla="val 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9" name="Диагональная полоса 18"/>
            <p:cNvSpPr/>
            <p:nvPr/>
          </p:nvSpPr>
          <p:spPr>
            <a:xfrm>
              <a:off x="0" y="0"/>
              <a:ext cx="1342678" cy="1268760"/>
            </a:xfrm>
            <a:prstGeom prst="diagStripe">
              <a:avLst>
                <a:gd name="adj" fmla="val 0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0" name="Диагональная полоса 19"/>
            <p:cNvSpPr/>
            <p:nvPr/>
          </p:nvSpPr>
          <p:spPr>
            <a:xfrm>
              <a:off x="0" y="0"/>
              <a:ext cx="1054646" cy="1176886"/>
            </a:xfrm>
            <a:prstGeom prst="diagStripe">
              <a:avLst>
                <a:gd name="adj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grpSp>
          <p:nvGrpSpPr>
            <p:cNvPr id="21" name="Группа 12"/>
            <p:cNvGrpSpPr/>
            <p:nvPr/>
          </p:nvGrpSpPr>
          <p:grpSpPr>
            <a:xfrm>
              <a:off x="0" y="692696"/>
              <a:ext cx="868680" cy="807719"/>
              <a:chOff x="1696570" y="2914888"/>
              <a:chExt cx="1722118" cy="1676400"/>
            </a:xfrm>
          </p:grpSpPr>
          <p:grpSp>
            <p:nvGrpSpPr>
              <p:cNvPr id="22" name="Группа 8"/>
              <p:cNvGrpSpPr/>
              <p:nvPr/>
            </p:nvGrpSpPr>
            <p:grpSpPr>
              <a:xfrm>
                <a:off x="1696570" y="2914888"/>
                <a:ext cx="1722118" cy="1676400"/>
                <a:chOff x="1696570" y="2914888"/>
                <a:chExt cx="1722118" cy="1676400"/>
              </a:xfrm>
            </p:grpSpPr>
            <p:sp>
              <p:nvSpPr>
                <p:cNvPr id="24" name="Овал 15"/>
                <p:cNvSpPr/>
                <p:nvPr/>
              </p:nvSpPr>
              <p:spPr>
                <a:xfrm>
                  <a:off x="1706880" y="2926080"/>
                  <a:ext cx="1676400" cy="16611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5" name="Кольцо 24"/>
                <p:cNvSpPr/>
                <p:nvPr/>
              </p:nvSpPr>
              <p:spPr>
                <a:xfrm>
                  <a:off x="1696570" y="2914888"/>
                  <a:ext cx="1722118" cy="1676400"/>
                </a:xfrm>
                <a:prstGeom prst="donut">
                  <a:avLst>
                    <a:gd name="adj" fmla="val 7100"/>
                  </a:avLst>
                </a:prstGeom>
                <a:solidFill>
                  <a:srgbClr val="24559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3" name="Кольцо 14"/>
              <p:cNvSpPr/>
              <p:nvPr/>
            </p:nvSpPr>
            <p:spPr>
              <a:xfrm>
                <a:off x="1925168" y="3143487"/>
                <a:ext cx="1264920" cy="1219200"/>
              </a:xfrm>
              <a:prstGeom prst="donut">
                <a:avLst>
                  <a:gd name="adj" fmla="val 6010"/>
                </a:avLst>
              </a:prstGeom>
              <a:solidFill>
                <a:srgbClr val="2962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3050"/>
            <a:ext cx="4010562" cy="1162050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113" y="273051"/>
            <a:ext cx="681477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1" y="1435101"/>
            <a:ext cx="40105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 userDrawn="1"/>
        </p:nvGrpSpPr>
        <p:grpSpPr>
          <a:xfrm>
            <a:off x="1" y="0"/>
            <a:ext cx="12190412" cy="6858000"/>
            <a:chOff x="1" y="0"/>
            <a:chExt cx="12190412" cy="6858000"/>
          </a:xfrm>
        </p:grpSpPr>
        <p:sp>
          <p:nvSpPr>
            <p:cNvPr id="9" name="Рамка 8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4500"/>
              </a:avLst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0" name="Рамка 9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3166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1" name="Рамка 10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1833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Группа 11"/>
          <p:cNvGrpSpPr/>
          <p:nvPr userDrawn="1"/>
        </p:nvGrpSpPr>
        <p:grpSpPr>
          <a:xfrm>
            <a:off x="11321733" y="6050281"/>
            <a:ext cx="868680" cy="807719"/>
            <a:chOff x="1696570" y="2914888"/>
            <a:chExt cx="1722118" cy="1676400"/>
          </a:xfrm>
        </p:grpSpPr>
        <p:grpSp>
          <p:nvGrpSpPr>
            <p:cNvPr id="13" name="Группа 8"/>
            <p:cNvGrpSpPr/>
            <p:nvPr/>
          </p:nvGrpSpPr>
          <p:grpSpPr>
            <a:xfrm>
              <a:off x="1696570" y="2914888"/>
              <a:ext cx="1722118" cy="1676400"/>
              <a:chOff x="1696570" y="2914888"/>
              <a:chExt cx="1722118" cy="1676400"/>
            </a:xfrm>
          </p:grpSpPr>
          <p:sp>
            <p:nvSpPr>
              <p:cNvPr id="15" name="Овал 14"/>
              <p:cNvSpPr/>
              <p:nvPr/>
            </p:nvSpPr>
            <p:spPr>
              <a:xfrm>
                <a:off x="1706880" y="2926080"/>
                <a:ext cx="1676400" cy="16611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Кольцо 15"/>
              <p:cNvSpPr/>
              <p:nvPr/>
            </p:nvSpPr>
            <p:spPr>
              <a:xfrm>
                <a:off x="1696570" y="2914888"/>
                <a:ext cx="1722118" cy="1676400"/>
              </a:xfrm>
              <a:prstGeom prst="donut">
                <a:avLst>
                  <a:gd name="adj" fmla="val 7100"/>
                </a:avLst>
              </a:prstGeom>
              <a:solidFill>
                <a:srgbClr val="24559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4" name="Кольцо 13"/>
            <p:cNvSpPr/>
            <p:nvPr/>
          </p:nvSpPr>
          <p:spPr>
            <a:xfrm>
              <a:off x="1925168" y="3143487"/>
              <a:ext cx="1264920" cy="1219200"/>
            </a:xfrm>
            <a:prstGeom prst="donut">
              <a:avLst>
                <a:gd name="adj" fmla="val 601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0600"/>
            <a:ext cx="731424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775"/>
            <a:ext cx="731424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7338"/>
            <a:ext cx="731424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D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600201"/>
            <a:ext cx="109713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1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8" y="6356351"/>
            <a:ext cx="38602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0">
          <a:ln w="50800"/>
          <a:solidFill>
            <a:srgbClr val="001746"/>
          </a:solidFill>
          <a:effectLst/>
          <a:latin typeface="Arial Black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060E18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60E18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060E18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060E18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60E18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0%BA%D1%83%D0%BB%D1%8C%D0%BF%D1%82%D1%83%D1%80%D0%B0" TargetMode="External"/><Relationship Id="rId2" Type="http://schemas.openxmlformats.org/officeDocument/2006/relationships/hyperlink" Target="https://ru.wikipedia.org/wiki/%D0%90%D0%B1%D1%81%D1%82%D1%80%D0%B0%D0%BA%D1%86%D0%B8%D1%8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.wikipedia.org/wiki/%D0%A6%D0%B2%D0%B5%D1%82%D0%BE%D0%BC%D1%83%D0%B7%D1%8B%D0%BA%D0%B0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1%D0%B0%D1%80%D0%BE%D0%BA%D0%BA%D0%BE" TargetMode="External"/><Relationship Id="rId7" Type="http://schemas.openxmlformats.org/officeDocument/2006/relationships/image" Target="../media/image20.jpeg"/><Relationship Id="rId2" Type="http://schemas.openxmlformats.org/officeDocument/2006/relationships/hyperlink" Target="https://ru.wikipedia.org/wiki/%D0%9C%D0%B0%D0%BD%D1%8C%D0%B5%D1%80%D0%B8%D0%B7%D0%B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F%D0%BB%D0%B0%D0%B2%D0%B0%D1%8E%D1%89%D0%B8%D0%B9_%D1%88%D0%B0%D1%80_(%D1%84%D0%BE%D0%BD%D1%82%D0%B0%D0%BD)" TargetMode="External"/><Relationship Id="rId5" Type="http://schemas.openxmlformats.org/officeDocument/2006/relationships/hyperlink" Target="https://commons.wikimedia.org/wiki/File:Salisburgo_-_Castello_di_Hellbrunn_-_Giochi_d'acqua_-_panoramio.jpg?uselang=ru" TargetMode="External"/><Relationship Id="rId4" Type="http://schemas.openxmlformats.org/officeDocument/2006/relationships/hyperlink" Target="https://ru.wikipedia.org/wiki/%D0%A0%D0%BE%D0%BA%D0%BE%D0%BA%D0%B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2%D0%BE%D0%B4%D0%B0" TargetMode="External"/><Relationship Id="rId3" Type="http://schemas.openxmlformats.org/officeDocument/2006/relationships/image" Target="../media/image6.png"/><Relationship Id="rId7" Type="http://schemas.openxmlformats.org/officeDocument/2006/relationships/hyperlink" Target="https://ru.wikipedia.org/wiki/%D0%96%D0%B8%D0%B4%D0%BA%D0%BE%D1%81%D1%82%D1%8C" TargetMode="Externa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3%D0%B5%D0%B9%D0%B7%D0%B5%D1%80" TargetMode="External"/><Relationship Id="rId5" Type="http://schemas.openxmlformats.org/officeDocument/2006/relationships/hyperlink" Target="https://ru.wikipedia.org/wiki/%D0%A4%D0%BE%D0%BD%D1%82%D0%B0%D0%BD" TargetMode="External"/><Relationship Id="rId4" Type="http://schemas.openxmlformats.org/officeDocument/2006/relationships/hyperlink" Target="https://ru.wikipedia.org/wiki/%D0%9B%D0%B0%D1%82%D0%B8%D0%BD%D1%81%D0%BA%D0%B8%D0%B9_%D1%8F%D0%B7%D1%8B%D0%BA" TargetMode="External"/><Relationship Id="rId9" Type="http://schemas.openxmlformats.org/officeDocument/2006/relationships/hyperlink" Target="https://ru.wikipedia.org/wiki/%D0%94%D0%B0%D0%B2%D0%BB%D0%B5%D0%BD%D0%B8%D0%B5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2638" y="1412776"/>
            <a:ext cx="10361851" cy="1827635"/>
          </a:xfrm>
        </p:spPr>
        <p:txBody>
          <a:bodyPr/>
          <a:lstStyle/>
          <a:p>
            <a:r>
              <a:rPr lang="ru-RU" u="sng" dirty="0"/>
              <a:t>Номинация «Исследования»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4926" y="3284984"/>
            <a:ext cx="8280920" cy="2232248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25000" lnSpcReduction="20000"/>
          </a:bodyPr>
          <a:lstStyle/>
          <a:p>
            <a:r>
              <a:rPr lang="ru-RU" sz="8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Авторы: </a:t>
            </a:r>
            <a:r>
              <a:rPr lang="ru-RU" sz="86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Ханяев</a:t>
            </a:r>
            <a:r>
              <a:rPr lang="ru-RU" sz="8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86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Азат,Рахимов</a:t>
            </a:r>
            <a:r>
              <a:rPr lang="ru-RU" sz="8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8600" b="1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Али</a:t>
            </a:r>
            <a:r>
              <a:rPr lang="ru-RU" sz="8600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, Двойникова</a:t>
            </a:r>
            <a:r>
              <a:rPr lang="ru-RU" sz="8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Вероника ученики 2 класса  Филиала МБОУ СОШ </a:t>
            </a:r>
            <a:r>
              <a:rPr lang="ru-RU" sz="86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с.Посёлки-ООШ</a:t>
            </a:r>
            <a:r>
              <a:rPr lang="ru-RU" sz="8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с.Никольское Пензенская область Кузнецкий район</a:t>
            </a:r>
          </a:p>
          <a:p>
            <a:endParaRPr lang="ru-RU" sz="8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r>
              <a:rPr lang="ru-RU" sz="8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Руководитель : </a:t>
            </a:r>
            <a:r>
              <a:rPr lang="ru-RU" sz="86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Стешкина</a:t>
            </a:r>
            <a:r>
              <a:rPr lang="ru-RU" sz="8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Светлана Георгиевна</a:t>
            </a:r>
          </a:p>
          <a:p>
            <a:endParaRPr lang="ru-RU" dirty="0"/>
          </a:p>
        </p:txBody>
      </p:sp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7319343" y="-125343"/>
            <a:ext cx="43924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normalizeH="0" baseline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Кубок </a:t>
            </a:r>
            <a:r>
              <a:rPr kumimoji="0" lang="ru-RU" sz="2000" b="1" i="0" u="none" strike="noStrike" normalizeH="0" baseline="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ТРИЗ-Саммита</a:t>
            </a:r>
            <a:r>
              <a:rPr kumimoji="0" lang="ru-RU" sz="2000" b="1" i="0" u="none" strike="noStrike" normalizeH="0" baseline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normalizeH="0" baseline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1" i="0" u="none" strike="noStrike" normalizeH="0" baseline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2021/2022</a:t>
            </a:r>
            <a:endParaRPr kumimoji="0" lang="ru-RU" sz="2000" b="1" i="0" u="none" strike="noStrike" normalizeH="0" baseline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normalizeH="0" baseline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Категория 8</a:t>
            </a:r>
            <a:r>
              <a:rPr kumimoji="0" lang="ru-RU" sz="2000" b="1" i="0" u="sng" strike="noStrike" normalizeH="0" baseline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1" i="0" u="sng" strike="noStrike" normalizeH="0" baseline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 лет </a:t>
            </a:r>
            <a:endParaRPr kumimoji="0" lang="ru-RU" sz="2000" b="1" i="0" u="none" strike="noStrike" normalizeH="0" baseline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8610" name="Picture 2" descr="https://fb.ru/misc/i/gallery/123310/309546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1605419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/>
              <a:t>Разновидности</a:t>
            </a:r>
            <a:br>
              <a:rPr lang="ru-RU" b="0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Естественные-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гейзеры — как, например, на Камчатке или в </a:t>
            </a:r>
            <a:r>
              <a:rPr lang="ru-RU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Йеллоустонском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парке.</a:t>
            </a:r>
          </a:p>
          <a:p>
            <a:pPr>
              <a:lnSpc>
                <a:spcPct val="150000"/>
              </a:lnSpc>
              <a:buNone/>
            </a:pP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Техногенные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- Фонтанирующая нефтяная скважина — искусственно созданный фонтан.</a:t>
            </a:r>
          </a:p>
          <a:p>
            <a:pPr>
              <a:lnSpc>
                <a:spcPct val="150000"/>
              </a:lnSpc>
              <a:buNone/>
            </a:pP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Декоративные-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Установленный в парке фонтан меняет свой вид, украшает его, шум воды успокаивает, позволяет расслабиться</a:t>
            </a:r>
          </a:p>
          <a:p>
            <a:pPr>
              <a:lnSpc>
                <a:spcPct val="150000"/>
              </a:lnSpc>
              <a:buNone/>
            </a:pP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9218" name="Picture 2" descr="https://mbdou57.edusite.ru/images/57nuqd18.gif"/>
          <p:cNvPicPr>
            <a:picLocks noChangeAspect="1" noChangeArrowheads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30173" y="4157700"/>
            <a:ext cx="2160240" cy="2700300"/>
          </a:xfrm>
          <a:prstGeom prst="rect">
            <a:avLst/>
          </a:prstGeom>
          <a:noFill/>
        </p:spPr>
      </p:pic>
      <p:pic>
        <p:nvPicPr>
          <p:cNvPr id="5" name="Picture 6" descr="Фонтан, Колесо, Помпа, Воды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2485613" cy="179048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Естественные - гейзеры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3970" name="Picture 2" descr="йеллоустоун гейзер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566" y="1484784"/>
            <a:ext cx="5559574" cy="3706383"/>
          </a:xfrm>
          <a:prstGeom prst="rect">
            <a:avLst/>
          </a:prstGeom>
          <a:noFill/>
        </p:spPr>
      </p:pic>
      <p:pic>
        <p:nvPicPr>
          <p:cNvPr id="83972" name="Picture 4" descr="Гейзер Олд Фейтфул в парке Йеллоустоун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5286" y="1196752"/>
            <a:ext cx="3146462" cy="471733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350790" y="5877270"/>
            <a:ext cx="9649072" cy="40011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Шоу начинается. Вот такой столб пара и воды выбрасывает гейзер Старый служака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/>
              <a:t>Декоративные фонтаны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 размеру и расположению</a:t>
            </a:r>
            <a:r>
              <a:rPr lang="ru-RU" sz="2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— на </a:t>
            </a:r>
            <a:r>
              <a:rPr lang="ru-RU" sz="26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уличные</a:t>
            </a:r>
            <a:r>
              <a:rPr lang="ru-RU" sz="2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и </a:t>
            </a:r>
            <a:r>
              <a:rPr lang="ru-RU" sz="26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интерьерные</a:t>
            </a:r>
            <a:r>
              <a:rPr lang="ru-RU" sz="2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(комнатные и настольные).</a:t>
            </a:r>
          </a:p>
          <a:p>
            <a:r>
              <a:rPr lang="ru-RU" sz="2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 декоративному исполнению</a:t>
            </a:r>
            <a:r>
              <a:rPr lang="ru-RU" sz="2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— композиции, имитирующие в миниатюре природные пейзажи или архитектурные сооружения; </a:t>
            </a:r>
            <a:r>
              <a:rPr lang="ru-RU" sz="2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2" tooltip="Абстракция"/>
              </a:rPr>
              <a:t>абстрактные</a:t>
            </a:r>
            <a:r>
              <a:rPr lang="ru-RU" sz="2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композиции, не имеющие ярко выраженного сюжета. Отдельно можно рассматривать классические и </a:t>
            </a:r>
            <a:r>
              <a:rPr lang="ru-RU" sz="2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3" tooltip="Скульптура"/>
              </a:rPr>
              <a:t>скульптурные</a:t>
            </a:r>
            <a:r>
              <a:rPr lang="ru-RU" sz="2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фонтаны.</a:t>
            </a:r>
          </a:p>
          <a:p>
            <a:r>
              <a:rPr lang="ru-RU" sz="2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 наличию динамики </a:t>
            </a:r>
            <a:r>
              <a:rPr lang="ru-RU" sz="2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работе фонтанного и светового оборудования: </a:t>
            </a:r>
            <a:r>
              <a:rPr lang="ru-RU" sz="26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статические</a:t>
            </a:r>
            <a:r>
              <a:rPr lang="ru-RU" sz="2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и </a:t>
            </a:r>
            <a:r>
              <a:rPr lang="ru-RU" sz="26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динамические</a:t>
            </a:r>
            <a:r>
              <a:rPr lang="ru-RU" sz="2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(или, как их ещё называют, «поющие» или «музыкальные» фонтаны, а также фонтаны с динамической подсветкой — </a:t>
            </a:r>
            <a:r>
              <a:rPr lang="ru-RU" sz="2600" b="1" i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4" tooltip="Цветомузыка"/>
              </a:rPr>
              <a:t>цветодинамические</a:t>
            </a:r>
            <a:r>
              <a:rPr lang="ru-RU" sz="2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).</a:t>
            </a:r>
          </a:p>
          <a:p>
            <a:endParaRPr lang="ru-RU" dirty="0"/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Техногенные - Фонтанирующая нефтяная скважина — искусственно созданный фонтан</a:t>
            </a:r>
            <a:endParaRPr lang="ru-RU" sz="2800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4994" name="Picture 2" descr="https://static.tildacdn.com/tild6161-6136-4161-b061-613861393536/9214fbdaec634920b533ef269b3dd98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574" y="1556792"/>
            <a:ext cx="3639024" cy="4608512"/>
          </a:xfrm>
          <a:prstGeom prst="rect">
            <a:avLst/>
          </a:prstGeom>
          <a:noFill/>
        </p:spPr>
      </p:pic>
      <p:pic>
        <p:nvPicPr>
          <p:cNvPr id="84998" name="Picture 6" descr="https://avatars.mds.yandex.net/i?id=c1316ac5fc8366922dd3ef08f0c4b799-5227334-images-thumbs&amp;ref=rim&amp;n=33&amp;w=304&amp;h=18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67014" y="1484784"/>
            <a:ext cx="7313743" cy="4498917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Архитектурный стиль  фонтана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-</a:t>
            </a:r>
            <a:r>
              <a:rPr lang="ru-RU" b="1" u="sng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классический стиль</a:t>
            </a:r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, с вазоном в центральной части</a:t>
            </a:r>
            <a:b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-</a:t>
            </a:r>
            <a:r>
              <a:rPr lang="ru-RU" b="1" u="sng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фонтан в стиле </a:t>
            </a:r>
            <a:r>
              <a:rPr lang="ru-RU" b="1" u="sng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Hi-tech</a:t>
            </a:r>
            <a:r>
              <a:rPr lang="ru-RU" b="1" u="sng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 геометрическими элементами из нержавеющей стали</a:t>
            </a:r>
            <a:b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u="sng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-фонтан в стиле модерн</a:t>
            </a:r>
            <a:b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-</a:t>
            </a:r>
            <a:r>
              <a:rPr lang="ru-RU" b="1" u="sng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современный интерактивный фонтан </a:t>
            </a:r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 элементами фонтанов шутих</a:t>
            </a:r>
            <a:b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-</a:t>
            </a:r>
            <a:r>
              <a:rPr lang="ru-RU" b="1" u="sng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пешеходный фонтан</a:t>
            </a:r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, по поверхности которого могут ходить люди, и т.д.</a:t>
            </a:r>
          </a:p>
          <a:p>
            <a:r>
              <a:rPr lang="ru-RU" b="1" u="sng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При выборе стиля </a:t>
            </a:r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необходимо учитывать особенности участка благоустройства и архитектуру прилегающих к фонтану объектов.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Фонтан как </a:t>
            </a:r>
            <a:r>
              <a:rPr lang="ru-RU" dirty="0" err="1"/>
              <a:t>арт-объект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111429" y="1600201"/>
            <a:ext cx="3469463" cy="4525963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  Преемница римской империи — Византия передала христианству это благо древней цивилизации в виде многозначного символа. Прежде всего, для омовения рук священники перед службой использовали специальный рукомойник, который называется </a:t>
            </a:r>
            <a:r>
              <a:rPr lang="ru-RU" b="1" i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лавабо</a:t>
            </a:r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. Это приспособление в католических монастырях чаще всего имело форму фонтана.</a:t>
            </a:r>
          </a:p>
        </p:txBody>
      </p:sp>
      <p:sp>
        <p:nvSpPr>
          <p:cNvPr id="62466" name="AutoShape 2" descr="Поскольку церкви была необходима жесткая организационная вертикаль, то неудивительно, что в иконопи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468" name="AutoShape 4" descr="Поскольку церкви была необходима жесткая организационная вертикаль, то неудивительно, что в иконопи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470" name="AutoShape 6" descr="Поскольку церкви была необходима жесткая организационная вертикаль, то неудивительно, что в иконопи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472" name="AutoShape 8" descr="https://arthive.net/res/media/img/oy800/article/200/253156@2x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06574" y="3212976"/>
            <a:ext cx="7344815" cy="9233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Мотив многоярусного фонтана, объединяющего церковь и общество. Верхний ярус, как правило, символизировал идею Бога, даровавшего святую воду — животворную для христианского общества.</a:t>
            </a:r>
          </a:p>
        </p:txBody>
      </p:sp>
      <p:sp>
        <p:nvSpPr>
          <p:cNvPr id="62474" name="AutoShape 10" descr="Фонтан как символ в искусстве: Прощай, фонтан слез! Да здравствует, источник радости!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476" name="AutoShape 12" descr="Фонтан как символ в искусстве: Прощай, фонтан слез! Да здравствует, источник радости!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478" name="AutoShape 14" descr="C:\Users\%D0%93%D0%B5%D0%BE%D1%80%D0%B3%D0%B8%D0%B9\Desktop\253159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480" name="AutoShape 16" descr="C:\Users\%D0%93%D0%B5%D0%BE%D1%80%D0%B3%D0%B8%D0%B9\Desktop\253159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78583" y="1556792"/>
            <a:ext cx="7560840" cy="14773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 является неотъемлемой частью архитектуры, которая способна приковывать взгляды и удивлять прохожих. Именно фонтан становится достопримечательностью, благодаря своему оригинальному дизайну. На территории необъятной России много необычных, а главное, запоминающихся  архитектурных фонтанов.</a:t>
            </a: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22598" y="1700808"/>
            <a:ext cx="109452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Фонтанное сооружение требует наличия трех основных элементов: водного резервуара, фонтанной насадки и насоса. Все остальные конструкционные элементы фонтанного сооружения служат для украшения фонтана, а также для упрощения управления и обслуживания.</a:t>
            </a:r>
          </a:p>
        </p:txBody>
      </p:sp>
      <p:pic>
        <p:nvPicPr>
          <p:cNvPr id="3074" name="Picture 2" descr="https://img1.picmix.com/output/stamp/thumb/2/1/9/0/110912_9cd58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3016"/>
            <a:ext cx="1759416" cy="2424563"/>
          </a:xfrm>
          <a:prstGeom prst="rect">
            <a:avLst/>
          </a:prstGeom>
          <a:noFill/>
        </p:spPr>
      </p:pic>
      <p:pic>
        <p:nvPicPr>
          <p:cNvPr id="3076" name="Picture 4" descr="https://lh3.googleusercontent.com/-YTBcQER6RqE/Vjh5m8TSuhI/AAAAAAAAACk/RwkdIc0sSv8/w800-h800/djanimate.gif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91550" y="3645024"/>
            <a:ext cx="2782839" cy="264867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558703" y="3244334"/>
            <a:ext cx="74888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Прием разрешения противоречий Объединения </a:t>
            </a:r>
          </a:p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а) объединить однородные или предназначенные для смежных операций объекты;</a:t>
            </a:r>
          </a:p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б) объединить во времени однородные или смежные операции</a:t>
            </a:r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Фонтан-шутиха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02918" y="1600201"/>
            <a:ext cx="8077974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Фонтан-шутиха садово-парковый фонтан с комическим сюрпризом. Фонтаны-шутихи являлись одним из элементов парадных резиденций регулярного паркового стиля. Характерны для архитектурных стилей </a:t>
            </a: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 tooltip="Маньеризм"/>
              </a:rPr>
              <a:t>маньеризм</a:t>
            </a: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3" tooltip="Барокко"/>
              </a:rPr>
              <a:t>барокко</a:t>
            </a: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4" tooltip="Рококо"/>
              </a:rPr>
              <a:t>рококо</a:t>
            </a: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Также существуют «сухие» фонтаны, когда ниша бассейна с водой спрятана под решетку, по которой можно ходить, а из решетки вверх выстреливают струи воды.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5"/>
              </a:rPr>
              <a:t>  </a:t>
            </a:r>
            <a:endParaRPr lang="ru-RU" sz="2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92D05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sz="2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92D05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последние годы в мире получил широкое распространение тип фонтанов «</a:t>
            </a: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6" tooltip="Плавающий шар (фонтан)"/>
              </a:rPr>
              <a:t>плавающий шар</a:t>
            </a: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», в котором используется известное природное свойство </a:t>
            </a:r>
            <a:r>
              <a:rPr lang="ru-RU" sz="20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несжимаемости</a:t>
            </a: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воды</a:t>
            </a:r>
          </a:p>
          <a:p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92D05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https://upload.wikimedia.org/wikipedia/commons/thumb/5/57/Salisburgo_-_Castello_di_Hellbrunn_-_Giochi_d%27acqua_-_panoramio.jpg/220px-Salisburgo_-_Castello_di_Hellbrunn_-_Giochi_d%27acqua_-_panoramio.jpg">
            <a:hlinkClick r:id="rId5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8542" y="476672"/>
            <a:ext cx="2350790" cy="203022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объяснить младшему </a:t>
            </a:r>
            <a:r>
              <a:rPr lang="ru-RU" dirty="0" err="1"/>
              <a:t>брату-Что</a:t>
            </a:r>
            <a:r>
              <a:rPr lang="ru-RU" dirty="0"/>
              <a:t> такое фонтан 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7588" name="Picture 4" descr="https://gazovik.info/wp-content/uploads/2021/08/%D0%9E%D1%82%D0%BA%D1%80%D1%8B%D1%82%D1%8B%D0%B9-%D1%84%D0%BE%D0%BD%D1%82%D0%B0%D0%BD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614" y="3429000"/>
            <a:ext cx="4509529" cy="30025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7590" name="Picture 6" descr="https://bobr.by/data/kaleidoscope13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83238" y="3356992"/>
            <a:ext cx="4307632" cy="32307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2" descr="https://format-com-cld-res.cloudinary.com/image/private/s--MT1rVONf--/c_crop,h_320,w_500,x_0,y_0/c_fill,g_center,w_900/a_auto,fl_keep_iptc.progressive,q_95/v1/9cf6bc3b6921f8f94f9c9b0bf8cff385/animated-water-fountain-clipart-7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66709" cy="158417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1069" y="1268760"/>
            <a:ext cx="6408713" cy="2520280"/>
          </a:xfrm>
        </p:spPr>
        <p:txBody>
          <a:bodyPr>
            <a:noAutofit/>
          </a:bodyPr>
          <a:lstStyle/>
          <a:p>
            <a:pPr algn="l"/>
            <a:br>
              <a:rPr lang="ru-RU" sz="2800" b="0" dirty="0"/>
            </a:br>
            <a:r>
              <a:rPr lang="ru-RU" sz="2800" b="0" dirty="0"/>
              <a:t>В парке, в летнюю жару,</a:t>
            </a:r>
            <a:br>
              <a:rPr lang="ru-RU" sz="2800" dirty="0"/>
            </a:br>
            <a:r>
              <a:rPr lang="ru-RU" sz="2800" b="0" dirty="0"/>
              <a:t>Воду льёт на детвору.</a:t>
            </a:r>
            <a:br>
              <a:rPr lang="ru-RU" sz="2800" dirty="0"/>
            </a:br>
            <a:r>
              <a:rPr lang="ru-RU" sz="2800" b="0" dirty="0"/>
              <a:t>Брызги веером летят.</a:t>
            </a:r>
            <a:br>
              <a:rPr lang="ru-RU" sz="2800" dirty="0"/>
            </a:br>
            <a:r>
              <a:rPr lang="ru-RU" sz="2800" b="0" dirty="0"/>
              <a:t>Не найти сухих ребят!</a:t>
            </a:r>
            <a:br>
              <a:rPr lang="ru-RU" sz="2800" dirty="0"/>
            </a:br>
            <a:r>
              <a:rPr lang="ru-RU" sz="2800" b="0" dirty="0"/>
              <a:t>Это, что за хулиган?!</a:t>
            </a:r>
            <a:br>
              <a:rPr lang="ru-RU" sz="2800" dirty="0"/>
            </a:br>
            <a:r>
              <a:rPr lang="ru-RU" sz="2800" b="0" dirty="0"/>
              <a:t>Как зовут его? </a:t>
            </a:r>
            <a:r>
              <a:rPr lang="ru-RU" sz="2800" dirty="0"/>
              <a:t>(Фонтан)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s://format-com-cld-res.cloudinary.com/image/private/s--MT1rVONf--/c_crop,h_320,w_500,x_0,y_0/c_fill,g_center,w_900/a_auto,fl_keep_iptc.progressive,q_95/v1/9cf6bc3b6921f8f94f9c9b0bf8cff385/animated-water-fountain-clipart-7.gif"/>
          <p:cNvPicPr>
            <a:picLocks noChangeAspect="1" noChangeArrowheads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50" y="2924944"/>
            <a:ext cx="4933419" cy="316835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87094" y="404664"/>
            <a:ext cx="30778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Загадка</a:t>
            </a: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cubohub.it/images/water_leak_500_clr_12165-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582" y="2636912"/>
            <a:ext cx="2857500" cy="4762500"/>
          </a:xfrm>
          <a:prstGeom prst="rect">
            <a:avLst/>
          </a:prstGeom>
          <a:noFill/>
        </p:spPr>
      </p:pic>
      <p:pic>
        <p:nvPicPr>
          <p:cNvPr id="10244" name="Picture 4" descr="Вода, Фонтан, Камень, Керами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19542" y="260648"/>
            <a:ext cx="3238500" cy="32385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862958" y="548680"/>
            <a:ext cx="49685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Фонтан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48000" y="2690336"/>
            <a:ext cx="6092825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Фонта́н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(от 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4" tooltip="Латинский язык"/>
              </a:rPr>
              <a:t>лат.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</a:t>
            </a:r>
            <a:r>
              <a:rPr lang="ru-RU" sz="2800" b="1" i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fontana</a:t>
            </a:r>
            <a:r>
              <a:rPr lang="ru-RU" sz="2800" b="1" baseline="30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5"/>
              </a:rPr>
              <a:t>[1]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в значении «источник», «родник», «ключ»</a:t>
            </a:r>
            <a:r>
              <a:rPr lang="ru-RU" sz="2800" b="1" baseline="30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5"/>
              </a:rPr>
              <a:t>[2]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 — природное (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6" tooltip="Гейзер"/>
              </a:rPr>
              <a:t>гейзер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 или искусственно созданное явление, заключающееся в истечении 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7" tooltip="Жидкость"/>
              </a:rPr>
              <a:t>жидкости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(обычно 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8" tooltip="Вода"/>
              </a:rPr>
              <a:t>воды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 под действием оказываемого на неё 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9" tooltip="Давление"/>
              </a:rPr>
              <a:t>давления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вверх или в сторону.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-243408"/>
            <a:ext cx="10971372" cy="1661046"/>
          </a:xfrm>
        </p:spPr>
        <p:txBody>
          <a:bodyPr>
            <a:normAutofit/>
          </a:bodyPr>
          <a:lstStyle/>
          <a:p>
            <a:r>
              <a:rPr lang="ru-RU" sz="3200" dirty="0"/>
              <a:t>Системный оператор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8542" y="836752"/>
          <a:ext cx="11953328" cy="60212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41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002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189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44606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Изначально использовались для полива выращиваемых культур и декоративных растений. Египтяне сооружали фонтаны во фруктовых садах возле домов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      В парках , скверах,  в домах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воздух, лес, вода, человек, солнце, животные, космос,</a:t>
                      </a:r>
                      <a:r>
                        <a:rPr lang="ru-RU" sz="1800" b="0" i="0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пустыня, </a:t>
                      </a:r>
                      <a:r>
                        <a:rPr lang="ru-RU" sz="1800" b="0" i="0" kern="1200" baseline="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арктика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8060">
                <a:tc>
                  <a:txBody>
                    <a:bodyPr/>
                    <a:lstStyle/>
                    <a:p>
                      <a:r>
                        <a:rPr lang="ru-RU" sz="1800" b="1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 Ключ, родник </a:t>
                      </a:r>
                      <a:endParaRPr lang="ru-RU" sz="18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                                Фонтан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Мега</a:t>
                      </a:r>
                      <a:r>
                        <a:rPr lang="ru-RU" sz="1800" b="1" baseline="0" dirty="0">
                          <a:solidFill>
                            <a:srgbClr val="002060"/>
                          </a:solidFill>
                        </a:rPr>
                        <a:t> –</a:t>
                      </a:r>
                      <a:r>
                        <a:rPr lang="ru-RU" sz="1800" b="1" baseline="0" dirty="0" err="1">
                          <a:solidFill>
                            <a:srgbClr val="002060"/>
                          </a:solidFill>
                        </a:rPr>
                        <a:t>Фонтан.</a:t>
                      </a:r>
                      <a:r>
                        <a:rPr lang="ru-RU" sz="1800" b="1" dirty="0" err="1">
                          <a:solidFill>
                            <a:srgbClr val="002060"/>
                          </a:solidFill>
                        </a:rPr>
                        <a:t>Копирует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 информацию  и воссоздаёт формы по подобию , сам подзаряжается энергией от </a:t>
                      </a:r>
                      <a:r>
                        <a:rPr lang="ru-RU" sz="1800" b="1" dirty="0" err="1">
                          <a:solidFill>
                            <a:srgbClr val="002060"/>
                          </a:solidFill>
                        </a:rPr>
                        <a:t>Солнца,Луны,звёзд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.</a:t>
                      </a:r>
                    </a:p>
                    <a:p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Лечит</a:t>
                      </a:r>
                      <a:r>
                        <a:rPr lang="ru-RU" sz="1800" b="1" baseline="0" dirty="0">
                          <a:solidFill>
                            <a:srgbClr val="002060"/>
                          </a:solidFill>
                        </a:rPr>
                        <a:t> людей и живую природу</a:t>
                      </a:r>
                      <a:endParaRPr lang="ru-RU" sz="18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28582">
                <a:tc>
                  <a:txBody>
                    <a:bodyPr/>
                    <a:lstStyle/>
                    <a:p>
                      <a:r>
                        <a:rPr lang="ru-RU" sz="1800" b="1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природные источники</a:t>
                      </a:r>
                      <a:endParaRPr lang="ru-RU" sz="18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сооружаются из железобетона, но они могут быть также из пластика или из нержавеющей стали. </a:t>
                      </a:r>
                      <a:r>
                        <a:rPr lang="ru-RU" sz="1800" b="1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Насосы, передовые технологии, новые изобретения металл, гранит, мрамор, натуральный или искусственный камень</a:t>
                      </a:r>
                      <a:endParaRPr lang="ru-RU" sz="18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Новейшие материалы Космические</a:t>
                      </a:r>
                      <a:r>
                        <a:rPr lang="ru-RU" sz="1800" b="1" baseline="0" dirty="0">
                          <a:solidFill>
                            <a:srgbClr val="002060"/>
                          </a:solidFill>
                        </a:rPr>
                        <a:t> камни</a:t>
                      </a:r>
                      <a:endParaRPr lang="ru-RU" sz="18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4514" name="Picture 2" descr="ТРИЗ. Системный оператор. Многоэкранка. Анализ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542" y="0"/>
            <a:ext cx="1270671" cy="847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550590" y="6309320"/>
            <a:ext cx="114492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Можно увидеть, какие противоречия были разрешены ранее, когда переходили из прошлого в настоящее, и какие противоречия ждут в будущем</a:t>
            </a:r>
            <a:r>
              <a:rPr lang="ru-RU" dirty="0"/>
              <a:t>.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Фонтана Герона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2946" name="AutoShape 2" descr="https://s0.slide-share.ru/s_slide/a284563e48c7703cf41355969ea0b138/5cff0135-c962-4962-9de6-2db8a20a2494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948" name="AutoShape 4" descr="https://s0.slide-share.ru/s_slide/a284563e48c7703cf41355969ea0b138/5cff0135-c962-4962-9de6-2db8a20a2494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950" name="AutoShape 6" descr="https://s0.slide-share.ru/s_slide/a284563e48c7703cf41355969ea0b138/5cff0135-c962-4962-9de6-2db8a20a2494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954" name="Picture 10" descr="https://cf2.ppt-online.org/files2/slide/e/e2LiVZgsvD6SOXwh49na0YFIEBybj1rNHRUd3z8TP/slide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614" y="211564"/>
            <a:ext cx="10997306" cy="6164507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Схема и принцип работы фонтана Герона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3490" name="Picture 2" descr="подача воды без насос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50" y="1556792"/>
            <a:ext cx="5832648" cy="392030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0550" y="5373216"/>
            <a:ext cx="5688632" cy="9233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Насос закачивает воду в бак, после чего она стекает по трубе вниз . Сила тяжести будет изначальным двигателем, который запустит наш фонтан</a:t>
            </a:r>
          </a:p>
        </p:txBody>
      </p:sp>
      <p:pic>
        <p:nvPicPr>
          <p:cNvPr id="6" name="Picture 2" descr="схема подачи воды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59302" y="1484784"/>
            <a:ext cx="4093865" cy="417842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103318" y="5733256"/>
            <a:ext cx="4248472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Схема фонтан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ГеронаИсточник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Франтишек Кржижик (1847–1941), чешский техник, промышленник и изобретатель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50" y="836712"/>
            <a:ext cx="3368184" cy="400861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62559" y="5157193"/>
            <a:ext cx="5904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Франтишек</a:t>
            </a:r>
            <a:r>
              <a:rPr lang="ru-RU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i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Кржижик</a:t>
            </a:r>
            <a:r>
              <a:rPr lang="ru-RU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(1847–1941), чешский техник, промышленник и изобретатель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62958" y="1859340"/>
            <a:ext cx="7632848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Новую страницу в «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фонтаностроении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» открыл пражский инженер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Франтишек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Кржижик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когда в 1891 году при строительстве фонтана он впервые, используя электричество, применил подсветку струй. В своём творении пражский мастер умело использовал потрясающую игру камня, воды и света, их особые свойства преломлять, отражать, двигаться, образовывать чёткую горизонтальную поверхность</a:t>
            </a:r>
            <a:b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22598" y="1700808"/>
            <a:ext cx="109452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Фонтанное сооружение требует наличия трех основных элементов: водного резервуара, фонтанной насадки и насоса. Все остальные конструкционные элементы фонтанного сооружения служат для украшения фонтана, а также для упрощения управления и обслуживания.</a:t>
            </a:r>
          </a:p>
        </p:txBody>
      </p:sp>
      <p:pic>
        <p:nvPicPr>
          <p:cNvPr id="3074" name="Picture 2" descr="https://img1.picmix.com/output/stamp/thumb/2/1/9/0/110912_9cd58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3016"/>
            <a:ext cx="1759416" cy="2424563"/>
          </a:xfrm>
          <a:prstGeom prst="rect">
            <a:avLst/>
          </a:prstGeom>
          <a:noFill/>
        </p:spPr>
      </p:pic>
      <p:pic>
        <p:nvPicPr>
          <p:cNvPr id="3076" name="Picture 4" descr="https://lh3.googleusercontent.com/-YTBcQER6RqE/Vjh5m8TSuhI/AAAAAAAAACk/RwkdIc0sSv8/w800-h800/djanimate.gif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91550" y="3645024"/>
            <a:ext cx="2782839" cy="264867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558703" y="3244334"/>
            <a:ext cx="74888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Прием разрешения противоречий Объединения </a:t>
            </a:r>
          </a:p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а) объединить однородные или предназначенные для смежных операций объекты;</a:t>
            </a:r>
          </a:p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б) объединить во времени однородные или смежные операции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956</TotalTime>
  <Words>927</Words>
  <Application>Microsoft Office PowerPoint</Application>
  <PresentationFormat>Произвольный</PresentationFormat>
  <Paragraphs>61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Arial Black</vt:lpstr>
      <vt:lpstr>Calibri</vt:lpstr>
      <vt:lpstr>Times New Roman</vt:lpstr>
      <vt:lpstr>Тема Office</vt:lpstr>
      <vt:lpstr>Номинация «Исследования»</vt:lpstr>
      <vt:lpstr>Как объяснить младшему брату-Что такое фонтан </vt:lpstr>
      <vt:lpstr> В парке, в летнюю жару, Воду льёт на детвору. Брызги веером летят. Не найти сухих ребят! Это, что за хулиган?! Как зовут его? (Фонтан)</vt:lpstr>
      <vt:lpstr>Презентация PowerPoint</vt:lpstr>
      <vt:lpstr>Системный оператор</vt:lpstr>
      <vt:lpstr>Фонтана Герона</vt:lpstr>
      <vt:lpstr>Схема и принцип работы фонтана Герона</vt:lpstr>
      <vt:lpstr>Презентация PowerPoint</vt:lpstr>
      <vt:lpstr>Презентация PowerPoint</vt:lpstr>
      <vt:lpstr>Разновидности </vt:lpstr>
      <vt:lpstr>Естественные - гейзеры</vt:lpstr>
      <vt:lpstr>Декоративные фонтаны</vt:lpstr>
      <vt:lpstr>Техногенные - Фонтанирующая нефтяная скважина — искусственно созданный фонтан</vt:lpstr>
      <vt:lpstr>Архитектурный стиль  фонтана</vt:lpstr>
      <vt:lpstr>Фонтан как арт-объект</vt:lpstr>
      <vt:lpstr>Презентация PowerPoint</vt:lpstr>
      <vt:lpstr>Фонтан-шутиха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Рубина Наталия</cp:lastModifiedBy>
  <cp:revision>305</cp:revision>
  <dcterms:created xsi:type="dcterms:W3CDTF">2016-03-19T16:28:24Z</dcterms:created>
  <dcterms:modified xsi:type="dcterms:W3CDTF">2022-06-05T14:07:03Z</dcterms:modified>
</cp:coreProperties>
</file>