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2" r:id="rId1"/>
  </p:sldMasterIdLst>
  <p:sldIdLst>
    <p:sldId id="256" r:id="rId2"/>
    <p:sldId id="257" r:id="rId3"/>
    <p:sldId id="263" r:id="rId4"/>
    <p:sldId id="258" r:id="rId5"/>
    <p:sldId id="261" r:id="rId6"/>
    <p:sldId id="260" r:id="rId7"/>
    <p:sldId id="259" r:id="rId8"/>
    <p:sldId id="262" r:id="rId9"/>
    <p:sldId id="269" r:id="rId10"/>
    <p:sldId id="270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32CEF5-CC16-1A4D-9602-424655628B8B}" v="24" dt="2022-01-30T20:28:38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7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8CB86-9C42-E04A-8EF6-E1F491A89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B308B5-40B2-0445-AC76-CBA025B05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CE8F3-6D47-9840-B5E8-6901FF21C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EF823-48A5-43FC-BE03-E79964288B41}" type="datetimeFigureOut">
              <a:rPr lang="en-US" smtClean="0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A0D17-7E97-4B41-8152-98EA061E4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3BF3F-9A47-FB49-8A29-FC5E0EEC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80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8878F-B8EF-6546-ADFF-FFC94E13D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E80E0-D768-9A43-A80C-6590D7A1B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3CDDF-029F-2A4B-8275-A860B8EBD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7CE68-D895-9843-A154-149038E22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7F750-4105-5E4C-8090-C5457967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053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0E741-501D-6E43-B164-84BFAAF9D1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25C5DB-FAC0-104E-ADDF-08BD6E02A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6EAFB-0A5B-094B-B62E-120ADDBC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FBD96-5A8A-1143-8AF2-15C7DB81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B7F7-7754-374E-AB00-653EABAED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29190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AD93-D314-694B-B760-58F31C38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AEB0F-906C-0D4F-871F-41CC8AA87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DAED9-A312-7041-A0B5-0B22746B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16882-95E6-A047-9FF9-23C645D75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E044E-4385-C44B-89C9-FFADC76E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90978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74B83-3F82-CA4D-98D6-BFCA4F3F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43A25-13EE-F24B-9A1E-E11BA92E5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C558B-EE26-9F45-B0FB-EE253B9D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91E9F-48AB-404C-93B8-70732515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AEF39-F6C3-9647-AC2A-F1693BA50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254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B1B6D-FBFC-C44C-87A4-249FCE9AC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39A9-CDA5-2340-A62F-AFC1A468C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BCBEE-446E-9D4E-B32A-D8C144A9C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1F2CC-0A14-5242-A2E7-82AB61208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2F4449-DCE2-F643-9FBB-6F9B5411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E76CD-D737-7047-8E0A-CEE7DFF9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879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19582-8C04-2741-A3CF-1D66426B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3BEEA-9735-174F-BD0F-9604011A2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9F396-9E3C-6047-BEA5-F734EA7BF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BB6446-6A36-9748-936D-9EC2F74BE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C70C70-7EAB-924F-943E-5A3FCFCEC2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5EE43-635A-394B-BD78-B495E489F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45EB6B-6DB0-F24F-A951-2215FDBF4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DBE288-225E-954D-9214-F4B8FCA3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1381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27BEF-0384-0347-9403-2B466E746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E29AF-1736-2843-8593-911CAB9B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CA3FC-0B6E-F04E-9E49-114CA329C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528D2A-250E-4341-9EC8-721220B41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6897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9AA24-F25D-6448-BC97-AB63A7EB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946A4E-4B11-0743-A4B5-A9217F9F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3E832-3FC1-7747-A831-1370861AA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50282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FAE3B-46CC-C547-AAC8-EABF4969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824E5-458D-CE42-A7CA-3D7DF80F1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1A21E-2DDC-A842-9C05-78A4B041C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EE318-468E-4A49-9E1E-D2315266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46BE5-B5E3-3643-B5B2-6C382A67C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72CFC-DDD2-E043-8A1C-DED48D9E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3489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B225D-B476-744F-8B45-FA5D30A8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49BCFE-FD4B-3C4A-AF4C-B3DB07AD0F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70E3C7-D514-6B46-B387-F1CA8A0E8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CD345-D3B3-E940-987F-EEE065D5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24EFC-893F-0842-BCA4-4AE2C6CC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BBCEF-25F3-FE4B-BC28-F0E6255F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765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0E1D1-4E96-F445-9964-64373BD53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29295-9710-AF41-B9E7-3E6941D5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0C4FF-FD9F-7948-B7A7-946CD28171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2/5/2022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DC954-41ED-3542-B251-FD77FD53AC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4BEFB-0EE9-3444-BB61-5211A3AFA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02203-B9DE-4241-B5A4-49F38BA7633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658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Sphere of mesh and nodes">
            <a:extLst>
              <a:ext uri="{FF2B5EF4-FFF2-40B4-BE49-F238E27FC236}">
                <a16:creationId xmlns:a16="http://schemas.microsoft.com/office/drawing/2014/main" id="{F5A3D232-8B0B-4582-88B8-14E311A6E9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6758" r="6758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8D0C3-8648-EE43-B3A7-8DFF09FCA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5505449" cy="2387600"/>
          </a:xfrm>
        </p:spPr>
        <p:txBody>
          <a:bodyPr>
            <a:normAutofit/>
          </a:bodyPr>
          <a:lstStyle/>
          <a:p>
            <a:pPr algn="l"/>
            <a:r>
              <a:rPr lang="ru-RU" sz="5000" b="1">
                <a:solidFill>
                  <a:schemeClr val="bg1"/>
                </a:solidFill>
              </a:rPr>
              <a:t>организация исследовательской деятельности</a:t>
            </a:r>
            <a:endParaRPr lang="en-DE" sz="5000" b="1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5CBB8-E9A0-CD47-BA3C-CF69522F0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663" y="3902075"/>
            <a:ext cx="5505449" cy="1655762"/>
          </a:xfrm>
        </p:spPr>
        <p:txBody>
          <a:bodyPr>
            <a:normAutofit/>
          </a:bodyPr>
          <a:lstStyle/>
          <a:p>
            <a:pPr algn="l"/>
            <a:r>
              <a:rPr lang="en-DE" sz="2000">
                <a:solidFill>
                  <a:schemeClr val="bg1"/>
                </a:solidFill>
              </a:rPr>
              <a:t>Olga Eckardt, Germany</a:t>
            </a:r>
          </a:p>
          <a:p>
            <a:pPr algn="l"/>
            <a:r>
              <a:rPr lang="en-DE" sz="2000">
                <a:solidFill>
                  <a:schemeClr val="bg1"/>
                </a:solidFill>
              </a:rPr>
              <a:t>olga@eckardt.dev</a:t>
            </a:r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03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Peldošais tilts (Rīga) — Vikipēdija">
            <a:extLst>
              <a:ext uri="{FF2B5EF4-FFF2-40B4-BE49-F238E27FC236}">
                <a16:creationId xmlns:a16="http://schemas.microsoft.com/office/drawing/2014/main" id="{E5773D92-F91E-A542-93B2-9082528618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2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5FEE48-A665-934B-A142-F0DA87D65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3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Рижский вантовый мост</a:t>
            </a:r>
            <a:endParaRPr lang="en-DE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3F4B2-EE47-F644-A4E5-9EC548D9C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344" y="2013626"/>
            <a:ext cx="4614759" cy="186010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Высота и расстояние для прохода кораблей.</a:t>
            </a:r>
          </a:p>
          <a:p>
            <a:r>
              <a:rPr lang="ru-RU" dirty="0">
                <a:solidFill>
                  <a:schemeClr val="bg1"/>
                </a:solidFill>
              </a:rPr>
              <a:t>Лазанье по вантам.</a:t>
            </a:r>
          </a:p>
        </p:txBody>
      </p:sp>
      <p:pic>
        <p:nvPicPr>
          <p:cNvPr id="1026" name="Picture 2" descr="Slēgs satiksmi 11.novembra krastmalā un citviet Rīgas centrā | LA.LV">
            <a:extLst>
              <a:ext uri="{FF2B5EF4-FFF2-40B4-BE49-F238E27FC236}">
                <a16:creationId xmlns:a16="http://schemas.microsoft.com/office/drawing/2014/main" id="{2010043C-2BB4-A84B-9C02-117818306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5" r="1595"/>
          <a:stretch/>
        </p:blipFill>
        <p:spPr bwMode="auto"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95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C18016-B3A7-BD4B-996C-8AED561E6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 dirty="0"/>
              <a:t>Успех в вовлечении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Мотивация</a:t>
            </a:r>
            <a:endParaRPr lang="en-DE" sz="3600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E9971-9048-204F-9D0D-8DB9AD7F1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 lnSpcReduction="10000"/>
          </a:bodyPr>
          <a:lstStyle/>
          <a:p>
            <a:pPr lvl="1"/>
            <a:r>
              <a:rPr lang="ru-RU" sz="1900" dirty="0"/>
              <a:t>Интересно</a:t>
            </a:r>
          </a:p>
          <a:p>
            <a:pPr lvl="1"/>
            <a:r>
              <a:rPr lang="ru-RU" sz="1900" dirty="0"/>
              <a:t>Нет отторжения (нет войны с окружением)</a:t>
            </a:r>
          </a:p>
          <a:p>
            <a:pPr lvl="1"/>
            <a:r>
              <a:rPr lang="ru-RU" sz="1900" dirty="0"/>
              <a:t>Зона комфорта</a:t>
            </a:r>
          </a:p>
          <a:p>
            <a:pPr lvl="1"/>
            <a:r>
              <a:rPr lang="ru-RU" sz="1900" dirty="0"/>
              <a:t>Просто</a:t>
            </a:r>
          </a:p>
          <a:p>
            <a:pPr lvl="1"/>
            <a:r>
              <a:rPr lang="ru-RU" sz="1900" dirty="0"/>
              <a:t>Публичные достижения</a:t>
            </a:r>
          </a:p>
          <a:p>
            <a:pPr lvl="1"/>
            <a:r>
              <a:rPr lang="ru-RU" sz="1900" dirty="0"/>
              <a:t>Социализация</a:t>
            </a:r>
          </a:p>
          <a:p>
            <a:pPr lvl="1"/>
            <a:r>
              <a:rPr lang="ru-RU" sz="1900" dirty="0"/>
              <a:t>Возможность быстрее достигнуть результатов в выбранной области</a:t>
            </a:r>
          </a:p>
          <a:p>
            <a:pPr lvl="1"/>
            <a:r>
              <a:rPr lang="ru-RU" sz="1900" dirty="0"/>
              <a:t>Тандемы</a:t>
            </a:r>
          </a:p>
          <a:p>
            <a:pPr lvl="1"/>
            <a:r>
              <a:rPr lang="ru-RU" sz="1900" dirty="0"/>
              <a:t>Личный выбор</a:t>
            </a:r>
          </a:p>
          <a:p>
            <a:pPr lvl="1"/>
            <a:r>
              <a:rPr lang="ru-RU" sz="1900" dirty="0"/>
              <a:t>Пробовать роли</a:t>
            </a:r>
          </a:p>
          <a:p>
            <a:pPr lvl="1"/>
            <a:r>
              <a:rPr lang="ru-RU" sz="1900" dirty="0"/>
              <a:t>Система поощрений</a:t>
            </a:r>
          </a:p>
          <a:p>
            <a:pPr lvl="1"/>
            <a:endParaRPr lang="ru-RU" sz="1900" dirty="0"/>
          </a:p>
          <a:p>
            <a:pPr lvl="1"/>
            <a:r>
              <a:rPr lang="ru-RU" sz="1900" dirty="0"/>
              <a:t>Спросите о личных целях – их достижения лучшая мотивация</a:t>
            </a:r>
          </a:p>
          <a:p>
            <a:endParaRPr lang="en-DE" sz="1900" dirty="0"/>
          </a:p>
        </p:txBody>
      </p:sp>
      <p:sp>
        <p:nvSpPr>
          <p:cNvPr id="18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10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A15A0D-4955-C541-947C-80CF36FB3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endParaRPr lang="en-DE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5EB6-29EA-2147-9751-DF6AC7ED2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ru-RU" sz="2000"/>
              <a:t>Публикация и голосование, обсуждение идей</a:t>
            </a:r>
          </a:p>
          <a:p>
            <a:r>
              <a:rPr lang="ru-RU" sz="2000"/>
              <a:t>Публикации</a:t>
            </a:r>
          </a:p>
          <a:p>
            <a:r>
              <a:rPr lang="ru-RU" sz="2000"/>
              <a:t>Выступления</a:t>
            </a:r>
          </a:p>
          <a:p>
            <a:r>
              <a:rPr lang="ru-RU" sz="2000"/>
              <a:t>Командная работа </a:t>
            </a:r>
          </a:p>
          <a:p>
            <a:r>
              <a:rPr lang="ru-RU" sz="2000"/>
              <a:t>Подготовка лекций </a:t>
            </a:r>
          </a:p>
          <a:p>
            <a:r>
              <a:rPr lang="ru-RU" sz="2000"/>
              <a:t>Инстаграм канал таких проектов</a:t>
            </a:r>
          </a:p>
          <a:p>
            <a:r>
              <a:rPr lang="ru-RU" sz="2000"/>
              <a:t>Публичность и продвижение</a:t>
            </a:r>
            <a:endParaRPr lang="en-DE" sz="2000"/>
          </a:p>
          <a:p>
            <a:pPr marL="0" indent="0">
              <a:buNone/>
            </a:pPr>
            <a:endParaRPr lang="en-DE" sz="200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Стенка, которая закрывается заметками.">
            <a:extLst>
              <a:ext uri="{FF2B5EF4-FFF2-40B4-BE49-F238E27FC236}">
                <a16:creationId xmlns:a16="http://schemas.microsoft.com/office/drawing/2014/main" id="{312F3002-223D-40CA-8DCC-B9716D3711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7" b="6097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3E264-EBF0-5F44-B586-6A3FBC3CF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108" y="1458758"/>
            <a:ext cx="4458446" cy="3109740"/>
          </a:xfrm>
        </p:spPr>
        <p:txBody>
          <a:bodyPr anchor="ctr">
            <a:normAutofit/>
          </a:bodyPr>
          <a:lstStyle/>
          <a:p>
            <a:r>
              <a:rPr lang="en-DE" sz="3600" dirty="0"/>
              <a:t>Miro</a:t>
            </a:r>
          </a:p>
          <a:p>
            <a:r>
              <a:rPr lang="de-DE" sz="3600" dirty="0" err="1"/>
              <a:t>Mural</a:t>
            </a:r>
            <a:endParaRPr lang="de-DE" sz="3600" dirty="0"/>
          </a:p>
          <a:p>
            <a:r>
              <a:rPr lang="en-DE" sz="3600" dirty="0"/>
              <a:t>Google </a:t>
            </a:r>
            <a:r>
              <a:rPr lang="ru-RU" sz="3600" dirty="0"/>
              <a:t>документы</a:t>
            </a:r>
          </a:p>
          <a:p>
            <a:r>
              <a:rPr lang="de-DE" sz="3600"/>
              <a:t>MindMap</a:t>
            </a:r>
            <a:endParaRPr lang="ru-RU" sz="3600" dirty="0"/>
          </a:p>
          <a:p>
            <a:endParaRPr lang="en-DE" sz="3600" dirty="0"/>
          </a:p>
        </p:txBody>
      </p:sp>
    </p:spTree>
    <p:extLst>
      <p:ext uri="{BB962C8B-B14F-4D97-AF65-F5344CB8AC3E}">
        <p14:creationId xmlns:p14="http://schemas.microsoft.com/office/powerpoint/2010/main" val="227139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8565E-99CB-514C-91D8-9CC74C10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/>
              <a:t>Проблемы</a:t>
            </a:r>
            <a:endParaRPr lang="en-DE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20714-1673-C940-A22C-845CED3A2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/>
              <a:t>Время с ТРИЗ (ОТСМ, качеств сильного мышления) изменяется временем проведенным с преподавателем ТРИЗ, и оно ограничено</a:t>
            </a:r>
          </a:p>
          <a:p>
            <a:r>
              <a:rPr lang="ru-RU" sz="2000"/>
              <a:t>Даже пара лет занятий раз в неделю не формируют качественного устойчивого навыка применение ТРИЗ (ОТСМ, качеств сильного мышления). Кривые забывания, </a:t>
            </a:r>
          </a:p>
          <a:p>
            <a:r>
              <a:rPr lang="ru-RU" sz="2000"/>
              <a:t>У студентов и школьников не так много времени после нормальной нагрузки </a:t>
            </a:r>
          </a:p>
          <a:p>
            <a:endParaRPr lang="en-DE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ECD1C-6A19-C249-B1CD-12607C8BF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/>
              <a:t>Хотелось бы:</a:t>
            </a:r>
            <a:br>
              <a:rPr lang="ru-RU" sz="3600"/>
            </a:br>
            <a:endParaRPr lang="en-DE" sz="36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DB31E-8C32-9347-AAFD-95F98F817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pPr lvl="1"/>
            <a:r>
              <a:rPr lang="ru-RU" sz="2000"/>
              <a:t>Научить использованию инструментария </a:t>
            </a:r>
          </a:p>
          <a:p>
            <a:pPr lvl="1"/>
            <a:r>
              <a:rPr lang="ru-RU" sz="2000"/>
              <a:t>Использование в повседневной жизни без ТРИЗ педагога</a:t>
            </a:r>
          </a:p>
          <a:p>
            <a:pPr lvl="1"/>
            <a:r>
              <a:rPr lang="ru-RU" sz="2000"/>
              <a:t>Вовлечение в научную деятельность</a:t>
            </a:r>
          </a:p>
          <a:p>
            <a:pPr lvl="1"/>
            <a:r>
              <a:rPr lang="ru-RU" sz="2000"/>
              <a:t>Желание гордиться принадлежностью к ТРИЗ</a:t>
            </a:r>
          </a:p>
          <a:p>
            <a:pPr marL="0" indent="0">
              <a:buNone/>
            </a:pPr>
            <a:endParaRPr lang="en-DE" sz="200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3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5DE9A6-24E8-FB4C-8AAA-D91FA895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ru-RU" sz="2800"/>
              <a:t>Малькольм Гладуэлл «Гении и аутсайдеры» правило 10000 часов</a:t>
            </a:r>
            <a:br>
              <a:rPr lang="ru-RU" sz="2800"/>
            </a:br>
            <a:endParaRPr lang="en-DE" sz="2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EDB07-5A84-AD45-8B5E-819005FC9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pPr lvl="1"/>
            <a:r>
              <a:rPr lang="ru-RU" sz="1700" b="1" i="0"/>
              <a:t>10000 качественных часов</a:t>
            </a:r>
          </a:p>
          <a:p>
            <a:pPr lvl="1"/>
            <a:r>
              <a:rPr lang="ru-RU" sz="1700" i="0"/>
              <a:t>«Автоматизм — враг профессионального развития. Если делать все машинально, перестаешь контролировать свои действия». А без контроля их невозможно совершенствовать. </a:t>
            </a:r>
          </a:p>
          <a:p>
            <a:pPr lvl="1"/>
            <a:r>
              <a:rPr lang="ru-RU" sz="1700" i="0"/>
              <a:t>Согласно исследованиям Эрикссона, надо не просто повторять одно и то же в течение десяти тысяч часов, а </a:t>
            </a:r>
            <a:r>
              <a:rPr lang="ru-RU" sz="1700"/>
              <a:t>целенаправленно практиковаться</a:t>
            </a:r>
            <a:r>
              <a:rPr lang="ru-RU" sz="1700" i="0"/>
              <a:t>.</a:t>
            </a:r>
          </a:p>
          <a:p>
            <a:pPr lvl="1"/>
            <a:r>
              <a:rPr lang="ru-RU" sz="1700" i="0"/>
              <a:t>Строить навыки от простых к сложным</a:t>
            </a:r>
          </a:p>
          <a:p>
            <a:pPr lvl="1"/>
            <a:r>
              <a:rPr lang="ru-RU" sz="1700" i="0"/>
              <a:t>Кривая забывания</a:t>
            </a:r>
            <a:endParaRPr lang="ru-RU" sz="1700"/>
          </a:p>
          <a:p>
            <a:endParaRPr lang="en-DE" sz="1700"/>
          </a:p>
          <a:p>
            <a:endParaRPr lang="en-DE" sz="1700"/>
          </a:p>
        </p:txBody>
      </p:sp>
      <p:grpSp>
        <p:nvGrpSpPr>
          <p:cNvPr id="1032" name="Group 72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ectangle 74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99C3C0-BBB4-2943-8A3A-1A6A64F26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" r="2" b="2"/>
          <a:stretch/>
        </p:blipFill>
        <p:spPr bwMode="auto">
          <a:xfrm>
            <a:off x="5295320" y="2025632"/>
            <a:ext cx="6253212" cy="387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51071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A297797-5C89-4791-8204-AB071FA1F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0CCAD9-9B8A-F645-968D-7F55D1007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4804064" cy="5571065"/>
          </a:xfrm>
        </p:spPr>
        <p:txBody>
          <a:bodyPr>
            <a:normAutofit/>
          </a:bodyPr>
          <a:lstStyle/>
          <a:p>
            <a:r>
              <a:rPr lang="ru-RU" sz="3600"/>
              <a:t>Какова функция и как это сделать без этого объекта</a:t>
            </a:r>
            <a:endParaRPr lang="en-DE" sz="3600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569BBA9B-8F4E-4D2B-BEFA-41A475443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415188" y="-231223"/>
            <a:ext cx="1409491" cy="1876653"/>
          </a:xfrm>
          <a:custGeom>
            <a:avLst/>
            <a:gdLst>
              <a:gd name="connsiteX0" fmla="*/ 0 w 1409491"/>
              <a:gd name="connsiteY0" fmla="*/ 643075 h 1876653"/>
              <a:gd name="connsiteX1" fmla="*/ 643075 w 1409491"/>
              <a:gd name="connsiteY1" fmla="*/ 0 h 1876653"/>
              <a:gd name="connsiteX2" fmla="*/ 1409491 w 1409491"/>
              <a:gd name="connsiteY2" fmla="*/ 0 h 1876653"/>
              <a:gd name="connsiteX3" fmla="*/ 1409491 w 1409491"/>
              <a:gd name="connsiteY3" fmla="*/ 1876653 h 1876653"/>
              <a:gd name="connsiteX4" fmla="*/ 1233578 w 1409491"/>
              <a:gd name="connsiteY4" fmla="*/ 1876653 h 187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491" h="1876653">
                <a:moveTo>
                  <a:pt x="0" y="643075"/>
                </a:moveTo>
                <a:lnTo>
                  <a:pt x="643075" y="0"/>
                </a:lnTo>
                <a:lnTo>
                  <a:pt x="1409491" y="0"/>
                </a:lnTo>
                <a:lnTo>
                  <a:pt x="1409491" y="1876653"/>
                </a:lnTo>
                <a:lnTo>
                  <a:pt x="1233578" y="1876653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851012D1-8033-40B1-9EC0-91390FFC7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01285" y="128278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6A0ED-FF9E-6943-993B-CF340D498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998" y="643467"/>
            <a:ext cx="5457533" cy="5571065"/>
          </a:xfrm>
        </p:spPr>
        <p:txBody>
          <a:bodyPr anchor="ctr">
            <a:normAutofit/>
          </a:bodyPr>
          <a:lstStyle/>
          <a:p>
            <a:r>
              <a:rPr lang="ru-RU" sz="2000" dirty="0"/>
              <a:t>Математические скобки – </a:t>
            </a:r>
            <a:r>
              <a:rPr lang="ru-RU" sz="2000" b="1" dirty="0"/>
              <a:t>()</a:t>
            </a:r>
          </a:p>
          <a:p>
            <a:r>
              <a:rPr lang="ru-RU" sz="2000" b="1" dirty="0"/>
              <a:t>*</a:t>
            </a:r>
          </a:p>
          <a:p>
            <a:r>
              <a:rPr lang="ru-RU" sz="2000" dirty="0"/>
              <a:t>Суффикса –очка</a:t>
            </a:r>
          </a:p>
          <a:p>
            <a:r>
              <a:rPr lang="ru-RU" sz="2000" dirty="0"/>
              <a:t>прилагательного</a:t>
            </a:r>
          </a:p>
          <a:p>
            <a:endParaRPr lang="en-DE" sz="2000" dirty="0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80943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D291F021-C45C-4D44-A2B8-A789E386C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3444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5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DCCF0-27E0-D146-A9E6-FEF9FCBEA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698171"/>
            <a:ext cx="3962061" cy="4516360"/>
          </a:xfrm>
        </p:spPr>
        <p:txBody>
          <a:bodyPr anchor="t">
            <a:normAutofit/>
          </a:bodyPr>
          <a:lstStyle/>
          <a:p>
            <a:r>
              <a:rPr lang="ru-RU" sz="3600"/>
              <a:t>Хорошая яичница лучше плохого торта</a:t>
            </a:r>
            <a:endParaRPr lang="en-DE" sz="36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11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8689B-D446-594E-8F9E-F8AEBBAFC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020" y="1698170"/>
            <a:ext cx="6478513" cy="4516361"/>
          </a:xfrm>
        </p:spPr>
        <p:txBody>
          <a:bodyPr>
            <a:normAutofit/>
          </a:bodyPr>
          <a:lstStyle/>
          <a:p>
            <a:r>
              <a:rPr lang="ru-RU" sz="2000" dirty="0"/>
              <a:t>Внимание к определениям и формулировкам</a:t>
            </a:r>
          </a:p>
          <a:p>
            <a:r>
              <a:rPr lang="ru-RU" sz="2000" dirty="0"/>
              <a:t>Инструмент названия и корректное его отображение</a:t>
            </a:r>
          </a:p>
          <a:p>
            <a:r>
              <a:rPr lang="ru-RU" sz="2000" dirty="0"/>
              <a:t>Привычка использовать инструменты</a:t>
            </a:r>
          </a:p>
          <a:p>
            <a:r>
              <a:rPr lang="ru-RU" sz="2000" dirty="0"/>
              <a:t>Пройтись по всем доступным инструментам </a:t>
            </a:r>
          </a:p>
          <a:p>
            <a:endParaRPr lang="en-DE" sz="2000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2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2FB12AE-71D1-47FD-9AC3-EE2C07424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49CC51-6733-3B4B-B1E1-46C60253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1792"/>
            <a:ext cx="4989890" cy="5413248"/>
          </a:xfrm>
        </p:spPr>
        <p:txBody>
          <a:bodyPr>
            <a:normAutofit/>
          </a:bodyPr>
          <a:lstStyle/>
          <a:p>
            <a:r>
              <a:rPr lang="ru-RU" sz="3600"/>
              <a:t>Бесконтактная доставка</a:t>
            </a:r>
            <a:endParaRPr lang="en-DE" sz="3600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64853C7E-3CBA-4464-865F-6044D94B1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38487" y="2994212"/>
            <a:ext cx="1345385" cy="668410"/>
          </a:xfrm>
          <a:custGeom>
            <a:avLst/>
            <a:gdLst>
              <a:gd name="connsiteX0" fmla="*/ 0 w 1345385"/>
              <a:gd name="connsiteY0" fmla="*/ 668410 h 668410"/>
              <a:gd name="connsiteX1" fmla="*/ 672692 w 1345385"/>
              <a:gd name="connsiteY1" fmla="*/ 0 h 668410"/>
              <a:gd name="connsiteX2" fmla="*/ 1345385 w 1345385"/>
              <a:gd name="connsiteY2" fmla="*/ 668410 h 66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45385" h="668410">
                <a:moveTo>
                  <a:pt x="0" y="668410"/>
                </a:moveTo>
                <a:lnTo>
                  <a:pt x="672692" y="0"/>
                </a:lnTo>
                <a:lnTo>
                  <a:pt x="1345385" y="668410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55EFEC59-B929-4851-9DEF-9106F2797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3480" y="2760304"/>
            <a:ext cx="418137" cy="41813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132392-D5FF-4588-8FA1-5BAD77BF6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508836" y="4124955"/>
            <a:ext cx="635336" cy="63533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EAC045-695C-4E73-9B7C-AFD6FB22D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36522" y="4621062"/>
            <a:ext cx="224347" cy="224347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04A7A3A-BEAE-4BC6-A163-5D0E5F8C4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10175676" y="5597890"/>
            <a:ext cx="2982940" cy="14819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ED3B7D-405D-4DFA-8608-B6DE74671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46240" y="5280494"/>
            <a:ext cx="841505" cy="84150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E0C33-D99F-814E-93BF-F322D022D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43466"/>
            <a:ext cx="5452532" cy="5571065"/>
          </a:xfrm>
          <a:noFill/>
        </p:spPr>
        <p:txBody>
          <a:bodyPr anchor="ctr">
            <a:normAutofit/>
          </a:bodyPr>
          <a:lstStyle/>
          <a:p>
            <a:r>
              <a:rPr lang="ru-RU" sz="2000" dirty="0"/>
              <a:t>Что изменилось: </a:t>
            </a:r>
            <a:r>
              <a:rPr lang="ru-RU" sz="2000" dirty="0" err="1"/>
              <a:t>минимализация</a:t>
            </a:r>
            <a:r>
              <a:rPr lang="ru-RU" sz="2000" dirty="0"/>
              <a:t> необязательных контактов</a:t>
            </a:r>
          </a:p>
          <a:p>
            <a:r>
              <a:rPr lang="ru-RU" sz="2000" dirty="0"/>
              <a:t>Из чего состоит доставка</a:t>
            </a:r>
          </a:p>
          <a:p>
            <a:r>
              <a:rPr lang="ru-RU" sz="2000" dirty="0"/>
              <a:t>Какая часть стала невозможной</a:t>
            </a:r>
            <a:endParaRPr lang="de-DE" sz="2000" dirty="0"/>
          </a:p>
          <a:p>
            <a:r>
              <a:rPr lang="ru-RU" sz="2000" dirty="0"/>
              <a:t>Чем ее заменить</a:t>
            </a:r>
          </a:p>
          <a:p>
            <a:endParaRPr lang="en-DE" sz="2000" dirty="0"/>
          </a:p>
        </p:txBody>
      </p:sp>
    </p:spTree>
    <p:extLst>
      <p:ext uri="{BB962C8B-B14F-4D97-AF65-F5344CB8AC3E}">
        <p14:creationId xmlns:p14="http://schemas.microsoft.com/office/powerpoint/2010/main" val="53195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7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92724A-CEA8-A844-9028-6D24180F4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6901193" cy="1135737"/>
          </a:xfrm>
        </p:spPr>
        <p:txBody>
          <a:bodyPr>
            <a:normAutofit/>
          </a:bodyPr>
          <a:lstStyle/>
          <a:p>
            <a:r>
              <a:rPr lang="en-DE" sz="3600"/>
              <a:t>Scrum </a:t>
            </a:r>
            <a:r>
              <a:rPr lang="ru-RU" sz="3600"/>
              <a:t>и метод прототипов</a:t>
            </a:r>
            <a:r>
              <a:rPr lang="en-DE" sz="3600"/>
              <a:t> </a:t>
            </a:r>
          </a:p>
        </p:txBody>
      </p:sp>
      <p:grpSp>
        <p:nvGrpSpPr>
          <p:cNvPr id="2060" name="Group 74">
            <a:extLst>
              <a:ext uri="{FF2B5EF4-FFF2-40B4-BE49-F238E27FC236}">
                <a16:creationId xmlns:a16="http://schemas.microsoft.com/office/drawing/2014/main" id="{912209CB-3E4C-43AE-B507-08269FAE8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4720" y="0"/>
            <a:ext cx="1097280" cy="1097280"/>
            <a:chOff x="11094720" y="0"/>
            <a:chExt cx="1097280" cy="1097280"/>
          </a:xfrm>
        </p:grpSpPr>
        <p:sp>
          <p:nvSpPr>
            <p:cNvPr id="2061" name="Isosceles Triangle 75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2" name="Rectangle 76">
              <a:extLst>
                <a:ext uri="{FF2B5EF4-FFF2-40B4-BE49-F238E27FC236}">
                  <a16:creationId xmlns:a16="http://schemas.microsoft.com/office/drawing/2014/main" id="{7BCB7912-FEA6-4C89-8E9B-D95EF1564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5AE57-4F06-6C42-8624-B5141848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1782981"/>
            <a:ext cx="6901193" cy="4393982"/>
          </a:xfrm>
        </p:spPr>
        <p:txBody>
          <a:bodyPr>
            <a:normAutofit/>
          </a:bodyPr>
          <a:lstStyle/>
          <a:p>
            <a:r>
              <a:rPr lang="ru-RU" sz="2000" dirty="0"/>
              <a:t>Короткие отрезки</a:t>
            </a:r>
          </a:p>
          <a:p>
            <a:r>
              <a:rPr lang="ru-RU" sz="2000" dirty="0"/>
              <a:t>Обратная связь</a:t>
            </a:r>
          </a:p>
          <a:p>
            <a:r>
              <a:rPr lang="ru-RU" sz="2000" dirty="0"/>
              <a:t>Не только что делаем но и как делаем</a:t>
            </a:r>
            <a:endParaRPr lang="en-DE" sz="2000" dirty="0"/>
          </a:p>
        </p:txBody>
      </p:sp>
      <p:pic>
        <p:nvPicPr>
          <p:cNvPr id="2050" name="Picture 2" descr="Diagram showing a Scrum framework">
            <a:extLst>
              <a:ext uri="{FF2B5EF4-FFF2-40B4-BE49-F238E27FC236}">
                <a16:creationId xmlns:a16="http://schemas.microsoft.com/office/drawing/2014/main" id="{56AC9BFC-84AC-5442-8214-495366FD7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3552029"/>
            <a:ext cx="5452532" cy="306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3" name="Isosceles Triangle 78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Rectangle 80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fast prototyping">
            <a:extLst>
              <a:ext uri="{FF2B5EF4-FFF2-40B4-BE49-F238E27FC236}">
                <a16:creationId xmlns:a16="http://schemas.microsoft.com/office/drawing/2014/main" id="{A7C80CEE-5850-014E-8787-2DD0B40A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060" y="3776625"/>
            <a:ext cx="4867586" cy="272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0EB3B1C-9EF7-5D44-880E-F86930C68790}"/>
              </a:ext>
            </a:extLst>
          </p:cNvPr>
          <p:cNvSpPr/>
          <p:nvPr/>
        </p:nvSpPr>
        <p:spPr>
          <a:xfrm>
            <a:off x="7167023" y="1863161"/>
            <a:ext cx="4259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/>
              <a:t>скрам</a:t>
            </a:r>
            <a:r>
              <a:rPr lang="ru-RU" b="1" dirty="0"/>
              <a:t> </a:t>
            </a:r>
            <a:r>
              <a:rPr lang="ru-RU" b="1" dirty="0" err="1"/>
              <a:t>стендап</a:t>
            </a:r>
            <a:endParaRPr lang="ru-RU" dirty="0">
              <a:solidFill>
                <a:srgbClr val="797979"/>
              </a:solidFill>
            </a:endParaRPr>
          </a:p>
          <a:p>
            <a:pPr fontAlgn="base"/>
            <a:r>
              <a:rPr lang="ru-RU" dirty="0">
                <a:solidFill>
                  <a:srgbClr val="797979"/>
                </a:solidFill>
              </a:rPr>
              <a:t>Что ты сделал(-а) вчера?</a:t>
            </a:r>
          </a:p>
          <a:p>
            <a:pPr fontAlgn="base"/>
            <a:r>
              <a:rPr lang="ru-RU" dirty="0">
                <a:solidFill>
                  <a:srgbClr val="797979"/>
                </a:solidFill>
              </a:rPr>
              <a:t>Что ты будешь делать сегодня?</a:t>
            </a:r>
          </a:p>
          <a:p>
            <a:pPr fontAlgn="base"/>
            <a:r>
              <a:rPr lang="ru-RU" dirty="0">
                <a:solidFill>
                  <a:srgbClr val="797979"/>
                </a:solidFill>
              </a:rPr>
              <a:t>Есть проблемы у тебя на пути?</a:t>
            </a:r>
            <a:endParaRPr lang="ru-RU" b="0" i="0" dirty="0">
              <a:solidFill>
                <a:srgbClr val="79797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6368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DBB27-BFCD-3C40-B905-BAA303DB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Пример мосты</a:t>
            </a:r>
            <a:endParaRPr lang="en-DE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196C-426F-7A48-97AE-A9D2D07D6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200" err="1"/>
              <a:t>Беклог</a:t>
            </a:r>
            <a:r>
              <a:rPr lang="ru-RU" sz="2200"/>
              <a:t> – какие (пешеходные, автомобильные, железнодорожные), какие (через реку, дорогу, ж/д), какие противоречия решались, какие над системы, какие под системы, как законы развития видны в развитии мостов.</a:t>
            </a:r>
          </a:p>
          <a:p>
            <a:r>
              <a:rPr lang="ru-RU" sz="2200"/>
              <a:t>Начнём с отдельных карточек примеров, первый спринт с первой. Рижский вантовый мост, описать противоречие, позабрать над системщик, проблемы которые были и есть. Сделать онтогенетический системный оператор. Задайте шаблоны для этого.</a:t>
            </a:r>
            <a:br>
              <a:rPr lang="ru-RU" sz="2200"/>
            </a:br>
            <a:endParaRPr lang="ru-RU" sz="2200"/>
          </a:p>
          <a:p>
            <a:r>
              <a:rPr lang="ru-RU" sz="2200"/>
              <a:t>Распределить части работы в команде. Команда каждый день обсуждает и перераспределяет.</a:t>
            </a:r>
          </a:p>
          <a:p>
            <a:r>
              <a:rPr lang="ru-RU" sz="2200"/>
              <a:t>Через неделю презентация результата и ретро - что и как делали, и планирование, что дальше.</a:t>
            </a:r>
          </a:p>
          <a:p>
            <a:endParaRPr lang="en-DE" sz="2200"/>
          </a:p>
        </p:txBody>
      </p:sp>
    </p:spTree>
    <p:extLst>
      <p:ext uri="{BB962C8B-B14F-4D97-AF65-F5344CB8AC3E}">
        <p14:creationId xmlns:p14="http://schemas.microsoft.com/office/powerpoint/2010/main" val="2273958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10575</TotalTime>
  <Words>454</Words>
  <Application>Microsoft Office PowerPoint</Application>
  <PresentationFormat>Широкоэкранный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организация исследовательской деятельности</vt:lpstr>
      <vt:lpstr>Проблемы</vt:lpstr>
      <vt:lpstr>Хотелось бы: </vt:lpstr>
      <vt:lpstr>Малькольм Гладуэлл «Гении и аутсайдеры» правило 10000 часов </vt:lpstr>
      <vt:lpstr>Какова функция и как это сделать без этого объекта</vt:lpstr>
      <vt:lpstr>Хорошая яичница лучше плохого торта</vt:lpstr>
      <vt:lpstr>Бесконтактная доставка</vt:lpstr>
      <vt:lpstr>Scrum и метод прототипов </vt:lpstr>
      <vt:lpstr>Пример мосты</vt:lpstr>
      <vt:lpstr>Рижский вантовый мост</vt:lpstr>
      <vt:lpstr>Успех в вовлечении  Мотивация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исследовательской деятельности</dc:title>
  <dc:creator>Olga Eckardt</dc:creator>
  <cp:lastModifiedBy>Рубина Наталия</cp:lastModifiedBy>
  <cp:revision>3</cp:revision>
  <dcterms:created xsi:type="dcterms:W3CDTF">2022-01-26T08:43:13Z</dcterms:created>
  <dcterms:modified xsi:type="dcterms:W3CDTF">2022-02-05T07:56:31Z</dcterms:modified>
</cp:coreProperties>
</file>