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20"/>
  </p:notesMasterIdLst>
  <p:sldIdLst>
    <p:sldId id="4129" r:id="rId3"/>
    <p:sldId id="4130" r:id="rId4"/>
    <p:sldId id="4131" r:id="rId5"/>
    <p:sldId id="463" r:id="rId6"/>
    <p:sldId id="4133" r:id="rId7"/>
    <p:sldId id="4132" r:id="rId8"/>
    <p:sldId id="954" r:id="rId9"/>
    <p:sldId id="953" r:id="rId10"/>
    <p:sldId id="4134" r:id="rId11"/>
    <p:sldId id="4137" r:id="rId12"/>
    <p:sldId id="955" r:id="rId13"/>
    <p:sldId id="4135" r:id="rId14"/>
    <p:sldId id="4136" r:id="rId15"/>
    <p:sldId id="467" r:id="rId16"/>
    <p:sldId id="952" r:id="rId17"/>
    <p:sldId id="4138" r:id="rId18"/>
    <p:sldId id="411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17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20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января 2022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139B4-618B-43D3-886B-61088241A31B}"/>
              </a:ext>
            </a:extLst>
          </p:cNvPr>
          <p:cNvSpPr txBox="1"/>
          <p:nvPr/>
        </p:nvSpPr>
        <p:spPr>
          <a:xfrm>
            <a:off x="390525" y="476250"/>
            <a:ext cx="324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ПРИМЕР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D15DFB-5134-410D-8212-9FA7633FE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676400"/>
            <a:ext cx="1638300" cy="16383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90DC5EE-4656-43C1-9795-F75A92E63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1445657"/>
            <a:ext cx="1983343" cy="198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8770321-1843-408B-BC37-B60B5551F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7" y="1169432"/>
            <a:ext cx="2259568" cy="225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F23252D-85E0-4ADD-9D90-E635EB389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3742293"/>
            <a:ext cx="2505075" cy="16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68134A89-7C97-4C48-94B1-B98AA009B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3691493"/>
            <a:ext cx="3167910" cy="237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8C2F3A-C0F8-4DC6-9C23-9B09FB5423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8515" y="3575050"/>
            <a:ext cx="2105025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3938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38125" y="247035"/>
            <a:ext cx="89058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dirty="0"/>
              <a:t>Линия развития в соответствии с </a:t>
            </a:r>
            <a:r>
              <a:rPr lang="en-US" sz="2700" dirty="0"/>
              <a:t>S-</a:t>
            </a:r>
            <a:r>
              <a:rPr lang="ru-RU" sz="2700" dirty="0"/>
              <a:t>образной кривой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399" y="749077"/>
            <a:ext cx="89058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«Жизнь технической системы, как, впрочем, и других систем, например, биологических, можно изобразить в виде S-образной кривой, показывающей, как меняются во времени главные характеристики системы (мощность, производительность, скорость, число выпускаемых систем и т. д.)». </a:t>
            </a:r>
            <a:br>
              <a:rPr lang="ru-RU" dirty="0"/>
            </a:br>
            <a:r>
              <a:rPr lang="ru-RU" dirty="0"/>
              <a:t>Г.С. </a:t>
            </a:r>
            <a:r>
              <a:rPr lang="ru-RU" dirty="0" err="1"/>
              <a:t>Альтшуллер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7BE879-4A84-425C-B893-B19C9F73B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920" y="2379344"/>
            <a:ext cx="5718175" cy="3943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479254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A4EA8A-777F-4987-8AF8-DF54EA6948B3}"/>
              </a:ext>
            </a:extLst>
          </p:cNvPr>
          <p:cNvSpPr txBox="1"/>
          <p:nvPr/>
        </p:nvSpPr>
        <p:spPr>
          <a:xfrm>
            <a:off x="238125" y="247035"/>
            <a:ext cx="89058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dirty="0"/>
              <a:t>Линия развития в соответствии с </a:t>
            </a:r>
            <a:r>
              <a:rPr lang="en-US" sz="2700" dirty="0"/>
              <a:t>S-</a:t>
            </a:r>
            <a:r>
              <a:rPr lang="ru-RU" sz="2700" dirty="0"/>
              <a:t>образной кривой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4D792-5C02-4928-8E6E-AAF675FE6099}"/>
              </a:ext>
            </a:extLst>
          </p:cNvPr>
          <p:cNvSpPr txBox="1"/>
          <p:nvPr/>
        </p:nvSpPr>
        <p:spPr>
          <a:xfrm>
            <a:off x="238124" y="843677"/>
            <a:ext cx="85058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Если система находится на 1-м этапе развития (начало развития), то:</a:t>
            </a:r>
          </a:p>
          <a:p>
            <a:r>
              <a:rPr lang="ru-RU" sz="2400" dirty="0"/>
              <a:t>–	необходимо максимально использовать существующие инфраструктурные ресурсы и потребности;</a:t>
            </a:r>
          </a:p>
          <a:p>
            <a:r>
              <a:rPr lang="ru-RU" sz="2400" dirty="0"/>
              <a:t>–	рекомендуется объединить систему с лидирующими в данный момент системами.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76C70C-4268-4BDB-BA1F-BBC82B9B0FC7}"/>
              </a:ext>
            </a:extLst>
          </p:cNvPr>
          <p:cNvSpPr txBox="1"/>
          <p:nvPr/>
        </p:nvSpPr>
        <p:spPr>
          <a:xfrm>
            <a:off x="238123" y="3895894"/>
            <a:ext cx="85058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Если система находится на 2-м этапе развития (бурное развитие), то:</a:t>
            </a:r>
          </a:p>
          <a:p>
            <a:r>
              <a:rPr lang="ru-RU" sz="2400" dirty="0"/>
              <a:t>–	рекомендуется адаптировать систему к новым видам применения;</a:t>
            </a:r>
          </a:p>
          <a:p>
            <a:r>
              <a:rPr lang="ru-RU" sz="2400" dirty="0"/>
              <a:t>–	адаптировать имеющиеся инфраструктурные ресурсы к нуждам развивающейся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87442518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BEBB6A-1118-4983-81F4-177F356C8349}"/>
              </a:ext>
            </a:extLst>
          </p:cNvPr>
          <p:cNvSpPr txBox="1"/>
          <p:nvPr/>
        </p:nvSpPr>
        <p:spPr>
          <a:xfrm>
            <a:off x="238125" y="247035"/>
            <a:ext cx="89058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dirty="0"/>
              <a:t>Линия развития в соответствии с </a:t>
            </a:r>
            <a:r>
              <a:rPr lang="en-US" sz="2700" dirty="0"/>
              <a:t>S-</a:t>
            </a:r>
            <a:r>
              <a:rPr lang="ru-RU" sz="2700" dirty="0"/>
              <a:t>образной кривой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CF121-8BFD-4929-91DC-381B379AB5E0}"/>
              </a:ext>
            </a:extLst>
          </p:cNvPr>
          <p:cNvSpPr txBox="1"/>
          <p:nvPr/>
        </p:nvSpPr>
        <p:spPr>
          <a:xfrm>
            <a:off x="238123" y="3975726"/>
            <a:ext cx="85629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Если система находится на 4-м этапе развития (спад), то:</a:t>
            </a:r>
          </a:p>
          <a:p>
            <a:r>
              <a:rPr lang="ru-RU" sz="2000" dirty="0"/>
              <a:t>–	На ближнюю перспективу следует решать задачи по снижению затрат и развитию сервисных функций;</a:t>
            </a:r>
          </a:p>
          <a:p>
            <a:r>
              <a:rPr lang="ru-RU" sz="2000" dirty="0"/>
              <a:t>–	На среднюю и дальнюю перспективы следует предусмотреть смену принципа действия системы, разрешающую тормозящие развитие противоречия.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FA8DB-2E7A-4F10-BCA2-37971C322911}"/>
              </a:ext>
            </a:extLst>
          </p:cNvPr>
          <p:cNvSpPr txBox="1"/>
          <p:nvPr/>
        </p:nvSpPr>
        <p:spPr>
          <a:xfrm>
            <a:off x="266699" y="934135"/>
            <a:ext cx="85058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Если система находится на 3-м этапе развития (стабилизация, прекращение роста), то:</a:t>
            </a:r>
          </a:p>
          <a:p>
            <a:r>
              <a:rPr lang="ru-RU" sz="2000" dirty="0"/>
              <a:t>–	На ближнюю и среднюю перспективы следует решать задачи по снижению затрат и развитию сервисных функций;</a:t>
            </a:r>
          </a:p>
          <a:p>
            <a:r>
              <a:rPr lang="ru-RU" sz="2000" dirty="0"/>
              <a:t>–	На дальнюю перспективу следует предусмотреть смену принципа действия системы или ее компонентов, разрешающую тормозящие развитие противоречия;</a:t>
            </a:r>
          </a:p>
          <a:p>
            <a:r>
              <a:rPr lang="ru-RU" sz="2000" dirty="0"/>
              <a:t>–	Очень эффективны глубокое свертывание, объединение альтернативных систем и другие способы перехода в надсистему.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337979909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3721" y="361335"/>
            <a:ext cx="625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Линия индивидуально-коллективно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40768"/>
            <a:ext cx="81729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/>
              <a:t>- </a:t>
            </a:r>
            <a:r>
              <a:rPr lang="ru-RU" sz="2400" dirty="0"/>
              <a:t>Если имеется система индивидуального пользования, то происходит постепенное увеличение степени коллективного применения системы.</a:t>
            </a:r>
          </a:p>
          <a:p>
            <a:pPr lvl="0" algn="just"/>
            <a:endParaRPr lang="ru-RU" sz="2400" dirty="0"/>
          </a:p>
          <a:p>
            <a:pPr lvl="0" algn="just"/>
            <a:r>
              <a:rPr lang="ru-RU" sz="2400" dirty="0"/>
              <a:t>- Если имеется система коллективного пользования, то происходит постепенное увеличение степени индивидуальности применения системы.</a:t>
            </a:r>
          </a:p>
          <a:p>
            <a:pPr lvl="0" algn="just"/>
            <a:endParaRPr lang="ru-RU" sz="2400" dirty="0"/>
          </a:p>
          <a:p>
            <a:pPr lvl="0" algn="just"/>
            <a:r>
              <a:rPr lang="ru-RU" sz="2400" dirty="0"/>
              <a:t>- Система индивидуального или коллективного пользования с развитием становится системой индивидуально-коллективного пользования, совмещаю преимущества той и другой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213103969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0227" y="247035"/>
            <a:ext cx="625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Линия индивидуально-коллективно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575185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–	Интернет является системой коллективного пользования. Постепенно можно наблюдать процессы индивидуализации Интернет: в поисковых программах учитывается, в каком городе Вы находитесь, какие запросы Вы до этого уже делали, какие разделы информационных потоков Вас больше интересуют. Уровень индивидуализации Интернет будет повышаться. Появился, например, военный Интернет, могут возникнуть и другие варианты специализации Интернет.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ED61F6-A00B-40BB-8679-B230282911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2" y="770254"/>
            <a:ext cx="6467654" cy="39287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1282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5002CD-702F-41F4-BB48-71D862A608A3}"/>
              </a:ext>
            </a:extLst>
          </p:cNvPr>
          <p:cNvSpPr txBox="1"/>
          <p:nvPr/>
        </p:nvSpPr>
        <p:spPr>
          <a:xfrm>
            <a:off x="323850" y="247035"/>
            <a:ext cx="625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Домашнее задание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3E591-65DE-4FCB-8BC8-1557561628EB}"/>
              </a:ext>
            </a:extLst>
          </p:cNvPr>
          <p:cNvSpPr txBox="1"/>
          <p:nvPr/>
        </p:nvSpPr>
        <p:spPr>
          <a:xfrm>
            <a:off x="323850" y="1076325"/>
            <a:ext cx="8572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Выбрать систему (хорошо знакомую, простую); попробовать применить линию развития. Можно посмотреть историю изобретений, связанных с этой системой, а потом предположить как она будет развиваться дальше.</a:t>
            </a:r>
          </a:p>
        </p:txBody>
      </p:sp>
    </p:spTree>
    <p:extLst>
      <p:ext uri="{BB962C8B-B14F-4D97-AF65-F5344CB8AC3E}">
        <p14:creationId xmlns:p14="http://schemas.microsoft.com/office/powerpoint/2010/main" val="43639754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F076E5-3CC2-4859-B29C-90B3194B7C55}"/>
              </a:ext>
            </a:extLst>
          </p:cNvPr>
          <p:cNvSpPr/>
          <p:nvPr/>
        </p:nvSpPr>
        <p:spPr>
          <a:xfrm>
            <a:off x="395536" y="1628800"/>
            <a:ext cx="82449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Сколько человек в группе пользуется проводными наушниками? Сколько – беспроводными? Как часто у вас возникает ситуация, когда хочется «поделиться» наушником? Как сделать наушники «на двоих»? У кого наушники с MP3 плеером? Какую линию развития систем мы наблюдаем в этом примере?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EEBF45-BE51-4B1F-ACAB-8D409347E68B}"/>
              </a:ext>
            </a:extLst>
          </p:cNvPr>
          <p:cNvSpPr txBox="1"/>
          <p:nvPr/>
        </p:nvSpPr>
        <p:spPr>
          <a:xfrm>
            <a:off x="511729" y="385894"/>
            <a:ext cx="2441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РАЗМИНКА</a:t>
            </a:r>
          </a:p>
        </p:txBody>
      </p:sp>
    </p:spTree>
    <p:extLst>
      <p:ext uri="{BB962C8B-B14F-4D97-AF65-F5344CB8AC3E}">
        <p14:creationId xmlns:p14="http://schemas.microsoft.com/office/powerpoint/2010/main" val="9448587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8C48D2-4B2C-43B8-919E-766B4885EA42}"/>
              </a:ext>
            </a:extLst>
          </p:cNvPr>
          <p:cNvSpPr txBox="1"/>
          <p:nvPr/>
        </p:nvSpPr>
        <p:spPr>
          <a:xfrm>
            <a:off x="402671" y="444617"/>
            <a:ext cx="3095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ОПРЕДЕЛЕНИЕ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CF87BA-8FD4-4F06-945F-4BAA2477531E}"/>
              </a:ext>
            </a:extLst>
          </p:cNvPr>
          <p:cNvSpPr txBox="1"/>
          <p:nvPr/>
        </p:nvSpPr>
        <p:spPr>
          <a:xfrm>
            <a:off x="318782" y="996322"/>
            <a:ext cx="8649049" cy="4865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Линии развития систем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(синонимы: тенденции, тренды развития систем) — это описание того или иного направления эволюции систем, основанное на цепочке преобразований, связанной с той или иной закономерностью или законом развития систем. Можно выделить общесистемные линии развития (например, линия моно-би-поли-свертывание) и линии развития классов систем: технических, информационных, бизнес и др.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Линии развития систем входят в системы стандартов на решение изобретательских задач, используются при прогнозировании эволюции систем.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800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8691" y="230257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Линии развития систем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170" y="822053"/>
            <a:ext cx="883360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переход к надсистемам и подсистемам (на микроуровень)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моно-би-поли-свертывание-развертывание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дробление и динамизация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развитие систем в соответствии с S-образными кривыми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индивидуально – коллективно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линия согласования-рассогласования и структуризации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линия введения элементов (веществ)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линия введения и развития полей взаимодействия 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0648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8CEEF5-7BCA-434B-A373-1C4CDF6472B9}"/>
              </a:ext>
            </a:extLst>
          </p:cNvPr>
          <p:cNvSpPr txBox="1"/>
          <p:nvPr/>
        </p:nvSpPr>
        <p:spPr>
          <a:xfrm>
            <a:off x="171450" y="230257"/>
            <a:ext cx="8753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Переход к надсистемам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Моно-Би-Поли-свертывание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086675-A7B9-4E73-B2BB-970DF4811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69" y="691922"/>
            <a:ext cx="2433984" cy="165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990FB5-4FCA-41B4-91C6-3E97EA9AF8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53" y="690892"/>
            <a:ext cx="2183844" cy="16587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36CF9D-B4C7-46CF-BCB6-15CF10A46A84}"/>
              </a:ext>
            </a:extLst>
          </p:cNvPr>
          <p:cNvSpPr txBox="1"/>
          <p:nvPr/>
        </p:nvSpPr>
        <p:spPr>
          <a:xfrm>
            <a:off x="5053408" y="15240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АН-2 и </a:t>
            </a:r>
            <a:r>
              <a:rPr lang="en-US" dirty="0"/>
              <a:t>U-2 – </a:t>
            </a:r>
            <a:r>
              <a:rPr lang="ru-RU" dirty="0"/>
              <a:t>однодвигательные самолеты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A3452A-5F4F-425C-9BCD-024108F00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69" y="2538338"/>
            <a:ext cx="2310765" cy="1543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4402C-BF9E-4445-944C-8DC642052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709" y="2534528"/>
            <a:ext cx="2320290" cy="154749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E7542B-3416-4E7C-980B-19F9E769B4C6}"/>
              </a:ext>
            </a:extLst>
          </p:cNvPr>
          <p:cNvSpPr txBox="1"/>
          <p:nvPr/>
        </p:nvSpPr>
        <p:spPr>
          <a:xfrm>
            <a:off x="5053407" y="3281505"/>
            <a:ext cx="3528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АН-24 и Боинг-737 – двухдвигательные самолеты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7A4FA4-9911-40E6-AEA1-C16532BD13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74234" y="4195687"/>
            <a:ext cx="2252478" cy="1539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E64498-F678-41C1-820E-77CB478428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2" y="4191243"/>
            <a:ext cx="2323538" cy="15436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185BD4-AD03-4B01-ACF6-85A49A3A0F15}"/>
              </a:ext>
            </a:extLst>
          </p:cNvPr>
          <p:cNvSpPr txBox="1"/>
          <p:nvPr/>
        </p:nvSpPr>
        <p:spPr>
          <a:xfrm>
            <a:off x="5114925" y="4895850"/>
            <a:ext cx="3567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Ан-124 «Руслан» и Боинг-747 – многодвигательные самолеты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7A2839-7098-4C70-BB59-CE13D9C57110}"/>
              </a:ext>
            </a:extLst>
          </p:cNvPr>
          <p:cNvSpPr txBox="1"/>
          <p:nvPr/>
        </p:nvSpPr>
        <p:spPr>
          <a:xfrm>
            <a:off x="263469" y="5813415"/>
            <a:ext cx="841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Конкурсная работа Аракчеева Сергея, г. Пенза, МБОУ СОШ № 11, руководитель Федорова Наталья Анатольевна</a:t>
            </a:r>
          </a:p>
        </p:txBody>
      </p:sp>
    </p:spTree>
    <p:extLst>
      <p:ext uri="{BB962C8B-B14F-4D97-AF65-F5344CB8AC3E}">
        <p14:creationId xmlns:p14="http://schemas.microsoft.com/office/powerpoint/2010/main" val="215401532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EE7F26-C97D-4634-91A7-005CDE647261}"/>
              </a:ext>
            </a:extLst>
          </p:cNvPr>
          <p:cNvSpPr/>
          <p:nvPr/>
        </p:nvSpPr>
        <p:spPr>
          <a:xfrm>
            <a:off x="218691" y="683915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prstClr val="black"/>
                </a:solidFill>
              </a:rPr>
              <a:t>Пример о листовом стекле. </a:t>
            </a:r>
            <a:r>
              <a:rPr lang="ru-RU" dirty="0">
                <a:solidFill>
                  <a:prstClr val="black"/>
                </a:solidFill>
              </a:rPr>
              <a:t>Изготовление листового стекла непростая инженерная задача. Впервые листовое стекло научились получать еще в </a:t>
            </a:r>
            <a:r>
              <a:rPr lang="en-US" dirty="0">
                <a:solidFill>
                  <a:prstClr val="black"/>
                </a:solidFill>
              </a:rPr>
              <a:t>XIV</a:t>
            </a:r>
            <a:r>
              <a:rPr lang="ru-RU" dirty="0">
                <a:solidFill>
                  <a:prstClr val="black"/>
                </a:solidFill>
              </a:rPr>
              <a:t> веке. По особенностям технологии способ получения стекла назывался «лунный способ» (горячий стеклянный шар при вращении превращается в диск). В начале </a:t>
            </a:r>
            <a:r>
              <a:rPr lang="en-US" dirty="0">
                <a:solidFill>
                  <a:prstClr val="black"/>
                </a:solidFill>
              </a:rPr>
              <a:t>XX </a:t>
            </a:r>
            <a:r>
              <a:rPr lang="ru-RU" dirty="0">
                <a:solidFill>
                  <a:prstClr val="black"/>
                </a:solidFill>
              </a:rPr>
              <a:t>века Эмиль </a:t>
            </a:r>
            <a:r>
              <a:rPr lang="ru-RU" dirty="0" err="1">
                <a:solidFill>
                  <a:prstClr val="black"/>
                </a:solidFill>
              </a:rPr>
              <a:t>Фурко</a:t>
            </a:r>
            <a:r>
              <a:rPr lang="ru-RU" dirty="0">
                <a:solidFill>
                  <a:prstClr val="black"/>
                </a:solidFill>
              </a:rPr>
              <a:t> изобрел способ вытягивания листа железа из стекломассы – принципиально новый способ, изобретение 4-го уровня. В дальнейшем усовершенствование способов изготовления стекла – изобретения 3-го уровня – касались отдельных частей установок или присадок стеклянной смеси. В 60-х годах </a:t>
            </a:r>
            <a:r>
              <a:rPr lang="en-US" dirty="0">
                <a:solidFill>
                  <a:prstClr val="black"/>
                </a:solidFill>
              </a:rPr>
              <a:t>XX</a:t>
            </a:r>
            <a:r>
              <a:rPr lang="ru-RU" dirty="0">
                <a:solidFill>
                  <a:prstClr val="black"/>
                </a:solidFill>
              </a:rPr>
              <a:t> века было предложено еще одно принципиальное изменение технологии, связанное с использованием расплавленного металла (например, свинца) для </a:t>
            </a:r>
            <a:r>
              <a:rPr lang="ru-RU" dirty="0" err="1">
                <a:solidFill>
                  <a:prstClr val="black"/>
                </a:solidFill>
              </a:rPr>
              <a:t>флоат</a:t>
            </a:r>
            <a:r>
              <a:rPr lang="ru-RU" dirty="0">
                <a:solidFill>
                  <a:prstClr val="black"/>
                </a:solidFill>
              </a:rPr>
              <a:t>-метода – прокат стеклянной смеси на поверхности раскаленного металла.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76D54-DC00-4422-9016-B0473332DEAE}"/>
              </a:ext>
            </a:extLst>
          </p:cNvPr>
          <p:cNvSpPr txBox="1"/>
          <p:nvPr/>
        </p:nvSpPr>
        <p:spPr>
          <a:xfrm>
            <a:off x="218691" y="257175"/>
            <a:ext cx="4629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Переход на микроуровень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FDAE3F-2D33-4A20-88DF-2DAA658702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4159662"/>
            <a:ext cx="3830913" cy="23165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91A7D8-95AC-4380-B0BB-4CB1117064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176" y="4136395"/>
            <a:ext cx="3506918" cy="233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43135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0727" y="247035"/>
            <a:ext cx="625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Линия дробления и </a:t>
            </a:r>
            <a:r>
              <a:rPr lang="ru-RU" sz="2800" dirty="0" err="1"/>
              <a:t>динамизации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1BB8D8-E498-4B03-B7CD-B57FEF6BF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" y="1017290"/>
            <a:ext cx="7229475" cy="527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607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275610"/>
            <a:ext cx="625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Линия дробления и </a:t>
            </a:r>
            <a:r>
              <a:rPr lang="ru-RU" sz="2800" dirty="0" err="1"/>
              <a:t>динамизации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052736"/>
            <a:ext cx="89289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Линия дробления и </a:t>
            </a:r>
            <a:r>
              <a:rPr lang="ru-RU" b="1" dirty="0" err="1"/>
              <a:t>динамизации</a:t>
            </a:r>
            <a:r>
              <a:rPr lang="ru-RU" b="1" dirty="0"/>
              <a:t> </a:t>
            </a:r>
            <a:r>
              <a:rPr lang="ru-RU" dirty="0"/>
              <a:t>соответствует приему </a:t>
            </a:r>
            <a:r>
              <a:rPr lang="ru-RU" dirty="0" err="1"/>
              <a:t>динамизации</a:t>
            </a:r>
            <a:r>
              <a:rPr lang="ru-RU" dirty="0"/>
              <a:t> и закону повышения динамичности.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Движение вдоль этой линии развития может быть описано следующими шагами:</a:t>
            </a:r>
          </a:p>
          <a:p>
            <a:pPr marL="342900" indent="-342900" algn="just">
              <a:buAutoNum type="arabicPeriod"/>
            </a:pPr>
            <a:r>
              <a:rPr lang="ru-RU" dirty="0"/>
              <a:t>Выделить отдельный элемент, который рассматривается как целое.</a:t>
            </a:r>
          </a:p>
          <a:p>
            <a:pPr marL="342900" indent="-342900" algn="just">
              <a:buAutoNum type="arabicPeriod"/>
            </a:pPr>
            <a:endParaRPr lang="ru-RU" dirty="0"/>
          </a:p>
          <a:p>
            <a:pPr algn="just"/>
            <a:r>
              <a:rPr lang="ru-RU" dirty="0"/>
              <a:t>2. Разделить элемент на две части (би-элемент) и соединить их между собой полем взаимодействия.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3. Сделать это поле взаимодействия более гибким, динамичным, управляемым, адаптирующимся к ситуации.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4. Разделить элемент не на две, а больше частей (поли-элемент) и соединить их между собой полями взаимодействия.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5. Сделать эти поля взаимодействия более гибкими, динамичными, управляемыми, адаптирующимися к ситуации.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6. Раздробить поли-элемент с динамичными полями взаимодействия до степени возникновения принципиально нового элемента.</a:t>
            </a:r>
          </a:p>
        </p:txBody>
      </p:sp>
    </p:spTree>
    <p:extLst>
      <p:ext uri="{BB962C8B-B14F-4D97-AF65-F5344CB8AC3E}">
        <p14:creationId xmlns:p14="http://schemas.microsoft.com/office/powerpoint/2010/main" val="247350592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C2E67C-7EE1-4D46-9C1C-1CD8FF897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7526" y="1752065"/>
            <a:ext cx="4870699" cy="3244216"/>
          </a:xfrm>
          <a:prstGeom prst="round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CD71B0-70AE-401E-8DF5-8440CB622D02}"/>
              </a:ext>
            </a:extLst>
          </p:cNvPr>
          <p:cNvSpPr txBox="1"/>
          <p:nvPr/>
        </p:nvSpPr>
        <p:spPr>
          <a:xfrm>
            <a:off x="180975" y="809625"/>
            <a:ext cx="8743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Павильонные съемки позволяют кинематографистам не зависеть от капризов природы, снимать кино в комфортных условиях, но в павильоне трудно обеспечить достаточно яркий свет.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8337E-ADD6-4DF1-9F4E-7CBC9AC741C2}"/>
              </a:ext>
            </a:extLst>
          </p:cNvPr>
          <p:cNvSpPr txBox="1"/>
          <p:nvPr/>
        </p:nvSpPr>
        <p:spPr>
          <a:xfrm>
            <a:off x="180975" y="2248496"/>
            <a:ext cx="37814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Освещение в павильоне динамичное – много источников света, к ним добавлены отражатели, стекла, направляющие и усиливающие световой поток.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5B8B2-A087-44F0-B951-997F0A0E59A1}"/>
              </a:ext>
            </a:extLst>
          </p:cNvPr>
          <p:cNvSpPr txBox="1"/>
          <p:nvPr/>
        </p:nvSpPr>
        <p:spPr>
          <a:xfrm>
            <a:off x="485775" y="267295"/>
            <a:ext cx="5629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Дробление и динамизация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CA3337-14D1-40D0-9C55-F8A71C0C3E5C}"/>
              </a:ext>
            </a:extLst>
          </p:cNvPr>
          <p:cNvSpPr txBox="1"/>
          <p:nvPr/>
        </p:nvSpPr>
        <p:spPr>
          <a:xfrm>
            <a:off x="257175" y="5505450"/>
            <a:ext cx="8743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Конкурсная работа Никитина Михаила, г. Кузнецк, Пензенской обл. лицей № 21</a:t>
            </a:r>
          </a:p>
          <a:p>
            <a:r>
              <a:rPr lang="ru-RU" dirty="0"/>
              <a:t>Руководитель Шевелева Елена Владимировна </a:t>
            </a:r>
          </a:p>
        </p:txBody>
      </p:sp>
    </p:spTree>
    <p:extLst>
      <p:ext uri="{BB962C8B-B14F-4D97-AF65-F5344CB8AC3E}">
        <p14:creationId xmlns:p14="http://schemas.microsoft.com/office/powerpoint/2010/main" val="3648449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</TotalTime>
  <Words>982</Words>
  <Application>Microsoft Office PowerPoint</Application>
  <PresentationFormat>Экран (4:3)</PresentationFormat>
  <Paragraphs>77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34</cp:revision>
  <dcterms:created xsi:type="dcterms:W3CDTF">2021-11-24T13:48:43Z</dcterms:created>
  <dcterms:modified xsi:type="dcterms:W3CDTF">2022-01-20T15:22:53Z</dcterms:modified>
</cp:coreProperties>
</file>