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</p:sldMasterIdLst>
  <p:notesMasterIdLst>
    <p:notesMasterId r:id="rId44"/>
  </p:notesMasterIdLst>
  <p:sldIdLst>
    <p:sldId id="4129" r:id="rId3"/>
    <p:sldId id="886" r:id="rId4"/>
    <p:sldId id="887" r:id="rId5"/>
    <p:sldId id="888" r:id="rId6"/>
    <p:sldId id="889" r:id="rId7"/>
    <p:sldId id="890" r:id="rId8"/>
    <p:sldId id="891" r:id="rId9"/>
    <p:sldId id="892" r:id="rId10"/>
    <p:sldId id="893" r:id="rId11"/>
    <p:sldId id="894" r:id="rId12"/>
    <p:sldId id="895" r:id="rId13"/>
    <p:sldId id="896" r:id="rId14"/>
    <p:sldId id="897" r:id="rId15"/>
    <p:sldId id="898" r:id="rId16"/>
    <p:sldId id="899" r:id="rId17"/>
    <p:sldId id="900" r:id="rId18"/>
    <p:sldId id="901" r:id="rId19"/>
    <p:sldId id="902" r:id="rId20"/>
    <p:sldId id="903" r:id="rId21"/>
    <p:sldId id="904" r:id="rId22"/>
    <p:sldId id="905" r:id="rId23"/>
    <p:sldId id="906" r:id="rId24"/>
    <p:sldId id="907" r:id="rId25"/>
    <p:sldId id="908" r:id="rId26"/>
    <p:sldId id="909" r:id="rId27"/>
    <p:sldId id="910" r:id="rId28"/>
    <p:sldId id="911" r:id="rId29"/>
    <p:sldId id="912" r:id="rId30"/>
    <p:sldId id="914" r:id="rId31"/>
    <p:sldId id="915" r:id="rId32"/>
    <p:sldId id="916" r:id="rId33"/>
    <p:sldId id="917" r:id="rId34"/>
    <p:sldId id="918" r:id="rId35"/>
    <p:sldId id="919" r:id="rId36"/>
    <p:sldId id="920" r:id="rId37"/>
    <p:sldId id="921" r:id="rId38"/>
    <p:sldId id="922" r:id="rId39"/>
    <p:sldId id="923" r:id="rId40"/>
    <p:sldId id="924" r:id="rId41"/>
    <p:sldId id="925" r:id="rId42"/>
    <p:sldId id="928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2B3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4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C52C9F-80A2-4B64-A5B4-BC2ED1E688B9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5979D1-F190-4C11-995D-4E383908DE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173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 marL="0" marR="0" lvl="0" indent="0" algn="r" defTabSz="965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E2CD4D3-9DD2-4C7F-A6CC-2FC51DC5FC0B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pPr marL="0" marR="0" lvl="0" indent="0" algn="r" defTabSz="965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3491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20750" y="744538"/>
            <a:ext cx="4959350" cy="3721100"/>
          </a:xfrm>
          <a:solidFill>
            <a:srgbClr val="FFFFFF"/>
          </a:solidFill>
          <a:ln/>
        </p:spPr>
      </p:sp>
      <p:sp>
        <p:nvSpPr>
          <p:cNvPr id="34918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06463" y="4713288"/>
            <a:ext cx="4986337" cy="4471987"/>
          </a:xfrm>
          <a:noFill/>
        </p:spPr>
        <p:txBody>
          <a:bodyPr wrap="none" anchor="ctr"/>
          <a:lstStyle/>
          <a:p>
            <a:pPr eaLnBrk="1" hangingPunct="1"/>
            <a:r>
              <a:rPr lang="ru-RU" dirty="0"/>
              <a:t>15 минут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732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73866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719514"/>
            <a:ext cx="7772400" cy="6873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81805893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44653" y="109540"/>
            <a:ext cx="507831" cy="297497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74259" y="109540"/>
            <a:ext cx="2537655" cy="29749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205056167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355601" y="898525"/>
            <a:ext cx="8270875" cy="655006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22507273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1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18089840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5601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567238" y="898525"/>
            <a:ext cx="4059237" cy="655006"/>
          </a:xfrm>
        </p:spPr>
        <p:txBody>
          <a:bodyPr/>
          <a:lstStyle/>
          <a:p>
            <a:pPr lvl="0"/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676235742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1" y="4276876"/>
            <a:ext cx="7415213" cy="46166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931760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9289" y="109540"/>
            <a:ext cx="7983537" cy="458787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1" y="898525"/>
            <a:ext cx="4059238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67238" y="898525"/>
            <a:ext cx="4059237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328611461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5512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6995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4990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3069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48253600"/>
      </p:ext>
    </p:extLst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5520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0237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7695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2395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61893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7308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89027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7200" y="3813175"/>
            <a:ext cx="7415213" cy="13890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402050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5601" y="898525"/>
            <a:ext cx="4059238" cy="28940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67238" y="898525"/>
            <a:ext cx="4059237" cy="28940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2254416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15306"/>
            <a:ext cx="8229600" cy="461665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422791"/>
            <a:ext cx="4040188" cy="75208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25630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422791"/>
            <a:ext cx="4041775" cy="75208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256309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84752102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273234940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573605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973436"/>
            <a:ext cx="3008313" cy="4616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327886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5901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81054610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905674"/>
            <a:ext cx="5486400" cy="46166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8816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59018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4046453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212923" y="898525"/>
            <a:ext cx="4413553" cy="21859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66162156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5601" y="898525"/>
            <a:ext cx="8270875" cy="21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8000" tIns="180000" rIns="108000" bIns="18000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49289" y="109540"/>
            <a:ext cx="7983537" cy="45878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vert="horz" wrap="square" lIns="137160" tIns="91440" rIns="91440" bIns="9144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030" name="Rectangle 70"/>
          <p:cNvSpPr>
            <a:spLocks noChangeArrowheads="1"/>
          </p:cNvSpPr>
          <p:nvPr/>
        </p:nvSpPr>
        <p:spPr bwMode="auto">
          <a:xfrm>
            <a:off x="0" y="6605072"/>
            <a:ext cx="9144000" cy="369332"/>
          </a:xfrm>
          <a:prstGeom prst="rect">
            <a:avLst/>
          </a:prstGeom>
          <a:solidFill>
            <a:srgbClr val="005298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 sz="1800"/>
          </a:p>
        </p:txBody>
      </p:sp>
      <p:sp>
        <p:nvSpPr>
          <p:cNvPr id="1032" name="Text Box 18"/>
          <p:cNvSpPr txBox="1">
            <a:spLocks noChangeArrowheads="1"/>
          </p:cNvSpPr>
          <p:nvPr/>
        </p:nvSpPr>
        <p:spPr bwMode="auto">
          <a:xfrm>
            <a:off x="8915400" y="6697663"/>
            <a:ext cx="157094" cy="161904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 lIns="0" tIns="0" rIns="0" bIns="0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hangingPunct="1">
              <a:lnSpc>
                <a:spcPct val="115000"/>
              </a:lnSpc>
              <a:spcBef>
                <a:spcPct val="20000"/>
              </a:spcBef>
              <a:buClr>
                <a:schemeClr val="accent1"/>
              </a:buClr>
              <a:buFont typeface="Arial" charset="0"/>
              <a:buNone/>
              <a:defRPr/>
            </a:pPr>
            <a:fld id="{5BF79744-612B-4117-AB13-027BD2D53E64}" type="slidenum">
              <a:rPr lang="en-GB" sz="1000" smtClean="0">
                <a:solidFill>
                  <a:schemeClr val="bg1"/>
                </a:solidFill>
              </a:rPr>
              <a:pPr algn="l" eaLnBrk="1" hangingPunct="1">
                <a:lnSpc>
                  <a:spcPct val="115000"/>
                </a:lnSpc>
                <a:spcBef>
                  <a:spcPct val="20000"/>
                </a:spcBef>
                <a:buClr>
                  <a:schemeClr val="accent1"/>
                </a:buClr>
                <a:buFont typeface="Arial" charset="0"/>
                <a:buNone/>
                <a:defRPr/>
              </a:pPr>
              <a:t>‹#›</a:t>
            </a:fld>
            <a:endParaRPr lang="en-GB" sz="1000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 bwMode="auto">
          <a:xfrm>
            <a:off x="0" y="12012"/>
            <a:ext cx="9144000" cy="184666"/>
          </a:xfrm>
          <a:prstGeom prst="rect">
            <a:avLst/>
          </a:prstGeom>
          <a:gradFill>
            <a:gsLst>
              <a:gs pos="59000">
                <a:srgbClr val="0070C0"/>
              </a:gs>
              <a:gs pos="84000">
                <a:srgbClr val="00B0F0"/>
              </a:gs>
            </a:gsLst>
            <a:lin ang="4800000" scaled="0"/>
          </a:gra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233363" marR="0" indent="-233363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</a:pPr>
            <a:endParaRPr kumimoji="0" lang="ru-RU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6477973"/>
            <a:ext cx="649288" cy="368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301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ransition spd="med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chemeClr val="bg1"/>
          </a:solidFill>
          <a:latin typeface="Arial" charset="0"/>
        </a:defRPr>
      </a:lvl9pPr>
    </p:titleStyle>
    <p:bodyStyle>
      <a:lvl1pPr marL="233363" indent="-233363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Font typeface="Wingdings 3"/>
        <a:buChar char="}"/>
        <a:defRPr b="1">
          <a:solidFill>
            <a:schemeClr val="tx1"/>
          </a:solidFill>
          <a:latin typeface="+mn-lt"/>
          <a:ea typeface="+mn-ea"/>
          <a:cs typeface="+mn-cs"/>
        </a:defRPr>
      </a:lvl1pPr>
      <a:lvl2pPr marL="573088" indent="-225425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SzPct val="120000"/>
        <a:buChar char="•"/>
        <a:defRPr sz="1600" b="1">
          <a:solidFill>
            <a:schemeClr val="tx1"/>
          </a:solidFill>
          <a:latin typeface="+mn-lt"/>
        </a:defRPr>
      </a:lvl2pPr>
      <a:lvl3pPr marL="915988" indent="-228600" algn="l" rtl="0" eaLnBrk="0" fontAlgn="base" hangingPunct="0">
        <a:lnSpc>
          <a:spcPct val="115000"/>
        </a:lnSpc>
        <a:spcBef>
          <a:spcPct val="30000"/>
        </a:spcBef>
        <a:spcAft>
          <a:spcPct val="30000"/>
        </a:spcAft>
        <a:buClr>
          <a:schemeClr val="hlink"/>
        </a:buClr>
        <a:buChar char="•"/>
        <a:defRPr sz="1600" b="1">
          <a:solidFill>
            <a:schemeClr val="tx1"/>
          </a:solidFill>
          <a:latin typeface="+mn-lt"/>
        </a:defRPr>
      </a:lvl3pPr>
      <a:lvl4pPr marL="1201738" indent="-17145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rgbClr val="993300"/>
        </a:buClr>
        <a:buFont typeface="Wingdings" pitchFamily="2" charset="2"/>
        <a:buChar char="§"/>
        <a:defRPr sz="1400">
          <a:solidFill>
            <a:schemeClr val="tx1"/>
          </a:solidFill>
          <a:latin typeface="+mn-lt"/>
        </a:defRPr>
      </a:lvl4pPr>
      <a:lvl5pPr marL="1430338" indent="-114300" algn="l" rtl="0" eaLnBrk="0" fontAlgn="base" hangingPunct="0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5pPr>
      <a:lvl6pPr marL="18875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6pPr>
      <a:lvl7pPr marL="23447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7pPr>
      <a:lvl8pPr marL="28019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8pPr>
      <a:lvl9pPr marL="3259138" indent="-114300" algn="l" rtl="0" fontAlgn="base">
        <a:lnSpc>
          <a:spcPct val="115000"/>
        </a:lnSpc>
        <a:spcBef>
          <a:spcPct val="20000"/>
        </a:spcBef>
        <a:spcAft>
          <a:spcPct val="0"/>
        </a:spcAft>
        <a:buClr>
          <a:schemeClr val="accent1"/>
        </a:buClr>
        <a:buChar char="o"/>
        <a:defRPr sz="1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CA600-EE92-43F0-8F97-A34CCB6D9A5C}" type="datetimeFigureOut">
              <a:rPr lang="ru-RU" smtClean="0"/>
              <a:t>04.12.2021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61CB7-5D7C-4AAB-916E-32EE67BB7D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775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3.jpeg"/><Relationship Id="rId4" Type="http://schemas.openxmlformats.org/officeDocument/2006/relationships/hyperlink" Target="http://triz-summit.ru/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4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475343" y="6188075"/>
            <a:ext cx="3744232" cy="2923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0" tIns="0" rIns="0" bIns="0" anchor="b"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buClrTx/>
              <a:buSzPct val="100000"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Москва</a:t>
            </a:r>
            <a:r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 2 декабря 2021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года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>
          <a:xfrm>
            <a:off x="157831" y="1423633"/>
            <a:ext cx="8879123" cy="2465290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95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ru-RU" sz="4000" b="1" dirty="0">
                <a:solidFill>
                  <a:srgbClr val="0070C0"/>
                </a:solidFill>
              </a:rPr>
              <a:t>Кубок ТРИЗ Саммита</a:t>
            </a:r>
            <a:br>
              <a:rPr lang="ru-RU" sz="4000" b="1" dirty="0">
                <a:solidFill>
                  <a:srgbClr val="0070C0"/>
                </a:solidFill>
              </a:rPr>
            </a:br>
            <a:r>
              <a:rPr lang="ru-RU" sz="4000" b="1" dirty="0">
                <a:solidFill>
                  <a:srgbClr val="0070C0"/>
                </a:solidFill>
              </a:rPr>
              <a:t>ТРИЗ-турнир</a:t>
            </a:r>
            <a:br>
              <a:rPr lang="ru-RU" sz="4000" b="1" dirty="0">
                <a:solidFill>
                  <a:srgbClr val="0070C0"/>
                </a:solidFill>
              </a:rPr>
            </a:br>
            <a:r>
              <a:rPr lang="ru-RU" sz="4000" b="1" dirty="0">
                <a:solidFill>
                  <a:srgbClr val="0070C0"/>
                </a:solidFill>
              </a:rPr>
              <a:t>вебинары для экспертов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44" y="265708"/>
            <a:ext cx="2039235" cy="115792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850137" y="6188075"/>
            <a:ext cx="21868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15000"/>
              </a:spcBef>
              <a:spcAft>
                <a:spcPct val="0"/>
              </a:spcAft>
              <a:buClr>
                <a:srgbClr val="993300"/>
              </a:buClr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  <a:hlinkClick r:id="rId4"/>
              </a:rPr>
              <a:t>http://triz-summit.ru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7FDA4A29-1EC8-4F97-B2DA-ABB9FA2A0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923" y="421276"/>
            <a:ext cx="2034565" cy="846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 advTm="11264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557" y="422424"/>
            <a:ext cx="7680852" cy="5760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740787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6634" y="428979"/>
            <a:ext cx="3772291" cy="5628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808D478D-12B5-4605-B8F4-3C480EA936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28979"/>
            <a:ext cx="4388923" cy="2469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CF220B83-160D-4530-AAFB-D6CF10E50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0571" y="3149533"/>
            <a:ext cx="4370352" cy="2908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898913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7753" y="409725"/>
            <a:ext cx="4324247" cy="5709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533C6B29-7C6F-4387-BE34-B06B0DCB2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4703" y="1357432"/>
            <a:ext cx="4105501" cy="3463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961882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680" y="324432"/>
            <a:ext cx="7632639" cy="57244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0956340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2826" y="451584"/>
            <a:ext cx="7571583" cy="5685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6135702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130" y="387897"/>
            <a:ext cx="8329739" cy="5616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3835561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046" y="322505"/>
            <a:ext cx="7701383" cy="570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1952747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746" y="431060"/>
            <a:ext cx="7994507" cy="5995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9637829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1929" y="365342"/>
            <a:ext cx="8647515" cy="5769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0354680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1240" y="360278"/>
            <a:ext cx="5189899" cy="3888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14285" y="1381214"/>
            <a:ext cx="3867150" cy="487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0124836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29B629B-1D96-4B09-A539-8C95159D944D}"/>
              </a:ext>
            </a:extLst>
          </p:cNvPr>
          <p:cNvSpPr/>
          <p:nvPr/>
        </p:nvSpPr>
        <p:spPr>
          <a:xfrm>
            <a:off x="945200" y="827819"/>
            <a:ext cx="6916253" cy="1015663"/>
          </a:xfrm>
          <a:prstGeom prst="rect">
            <a:avLst/>
          </a:prstGeom>
          <a:solidFill>
            <a:srgbClr val="72B3D0"/>
          </a:solidFill>
        </p:spPr>
        <p:txBody>
          <a:bodyPr wrap="none" lIns="91440" tIns="45720" rIns="91440" bIns="45720">
            <a:spAutoFit/>
          </a:bodyPr>
          <a:lstStyle/>
          <a:p>
            <a:pPr algn="ctr" defTabSz="457200"/>
            <a:r>
              <a:rPr lang="ru-RU" sz="6000" b="1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rgbClr val="CCD8C4">
                      <a:lumMod val="60000"/>
                      <a:lumOff val="40000"/>
                    </a:srgbClr>
                  </a:outerShdw>
                </a:effectLst>
                <a:latin typeface="Arial"/>
              </a:rPr>
              <a:t>Необычные дома</a:t>
            </a:r>
          </a:p>
        </p:txBody>
      </p:sp>
    </p:spTree>
    <p:extLst>
      <p:ext uri="{BB962C8B-B14F-4D97-AF65-F5344CB8AC3E}">
        <p14:creationId xmlns:p14="http://schemas.microsoft.com/office/powerpoint/2010/main" val="197591748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7568" y="420476"/>
            <a:ext cx="7748863" cy="5811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8021583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1381" y="588150"/>
            <a:ext cx="7647607" cy="5735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68621950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9395" y="378813"/>
            <a:ext cx="8156708" cy="5616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9227920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4008" y="430679"/>
            <a:ext cx="5040560" cy="52724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3D6B3E56-D690-4E1E-8434-F01712278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378" y="676928"/>
            <a:ext cx="3400148" cy="2550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5C96A3A3-2DAB-430C-A213-AA626959A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378" y="3370497"/>
            <a:ext cx="3400148" cy="2353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159505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54024" y="307098"/>
            <a:ext cx="5552941" cy="583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2362086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5773" y="309513"/>
            <a:ext cx="7570987" cy="5678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9814096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8803" y="404668"/>
            <a:ext cx="8378223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0518933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1288" y="478143"/>
            <a:ext cx="7322472" cy="5491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6966880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854" y="340410"/>
            <a:ext cx="3750919" cy="5770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1FCC2250-7744-464D-8481-208B39DB4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957" y="468200"/>
            <a:ext cx="4228372" cy="2781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:a16="http://schemas.microsoft.com/office/drawing/2014/main" id="{BEA0BF61-2B30-4DC0-9B0B-0163D48253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6" t="17735" r="5437" b="2006"/>
          <a:stretch/>
        </p:blipFill>
        <p:spPr bwMode="auto">
          <a:xfrm>
            <a:off x="4429956" y="3429000"/>
            <a:ext cx="4228372" cy="2823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387299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8023" y="396529"/>
            <a:ext cx="7733447" cy="5800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535588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2832" y="434259"/>
            <a:ext cx="8238335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7699269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1013" y="363236"/>
            <a:ext cx="8334897" cy="565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2080125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4425" y="413545"/>
            <a:ext cx="5941783" cy="3015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>
            <a:extLst>
              <a:ext uri="{FF2B5EF4-FFF2-40B4-BE49-F238E27FC236}">
                <a16:creationId xmlns:a16="http://schemas.microsoft.com/office/drawing/2014/main" id="{B0707478-BFBA-40A5-AF18-865E7A559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26" y="3618730"/>
            <a:ext cx="3484196" cy="2536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8E6348D0-CCD7-4DE0-80D9-FB84683DE1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259" y="3618730"/>
            <a:ext cx="3804742" cy="2536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4517695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186431" y="397730"/>
            <a:ext cx="8229600" cy="655006"/>
          </a:xfrm>
        </p:spPr>
        <p:txBody>
          <a:bodyPr/>
          <a:lstStyle/>
          <a:p>
            <a:pPr marL="109728" indent="0">
              <a:buNone/>
            </a:pPr>
            <a:r>
              <a:rPr lang="ru-RU" dirty="0"/>
              <a:t>А – 8 / очень много назначений у дома (универсальный дом)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Идеи фантастического дома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1266" y="2206224"/>
            <a:ext cx="3988704" cy="2991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4031" y="959804"/>
            <a:ext cx="4116443" cy="2742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4031" y="3825080"/>
            <a:ext cx="4116444" cy="2312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3015886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213064" y="422743"/>
            <a:ext cx="8229600" cy="1139754"/>
          </a:xfrm>
        </p:spPr>
        <p:txBody>
          <a:bodyPr/>
          <a:lstStyle/>
          <a:p>
            <a:pPr marL="109728" indent="0">
              <a:buNone/>
            </a:pPr>
            <a:r>
              <a:rPr lang="ru-RU" dirty="0"/>
              <a:t>Б – 8 / дом </a:t>
            </a:r>
            <a:r>
              <a:rPr lang="ru-RU" dirty="0" err="1"/>
              <a:t>трансформер</a:t>
            </a: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3064" y="1166453"/>
            <a:ext cx="4421080" cy="3971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4AF8C3FA-95F8-4529-A578-EE80A7345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1596" y="879749"/>
            <a:ext cx="3975332" cy="4544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5963157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14809" y="331067"/>
            <a:ext cx="8229600" cy="1139754"/>
          </a:xfrm>
        </p:spPr>
        <p:txBody>
          <a:bodyPr/>
          <a:lstStyle/>
          <a:p>
            <a:pPr marL="109728" indent="0">
              <a:buNone/>
            </a:pPr>
            <a:r>
              <a:rPr lang="ru-RU" dirty="0"/>
              <a:t>В – 8 / дом наоборот</a:t>
            </a:r>
          </a:p>
          <a:p>
            <a:pPr marL="109728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7057" y="1096254"/>
            <a:ext cx="3331102" cy="2741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5898F928-14E5-40F7-AF81-0D382EECFE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2959" y="916245"/>
            <a:ext cx="5223984" cy="3238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AD75244A-D0BB-4C30-837E-6185BC1EC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053" y="3680387"/>
            <a:ext cx="3719745" cy="2479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7386557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115410" y="274638"/>
            <a:ext cx="8229600" cy="1139754"/>
          </a:xfrm>
        </p:spPr>
        <p:txBody>
          <a:bodyPr/>
          <a:lstStyle/>
          <a:p>
            <a:pPr marL="109728" indent="0">
              <a:buNone/>
            </a:pPr>
            <a:r>
              <a:rPr lang="ru-RU" dirty="0"/>
              <a:t>Г – 9 / современный человек в пещере неандертальца</a:t>
            </a:r>
          </a:p>
          <a:p>
            <a:pPr marL="109728" indent="0">
              <a:buNone/>
            </a:pP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1569" y="917913"/>
            <a:ext cx="3921957" cy="4055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>
            <a:extLst>
              <a:ext uri="{FF2B5EF4-FFF2-40B4-BE49-F238E27FC236}">
                <a16:creationId xmlns:a16="http://schemas.microsoft.com/office/drawing/2014/main" id="{F6780152-EFAB-4D12-914F-DFA527962C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685" y="1242689"/>
            <a:ext cx="4527890" cy="3018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4944354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106532" y="332654"/>
            <a:ext cx="8229600" cy="1139754"/>
          </a:xfrm>
        </p:spPr>
        <p:txBody>
          <a:bodyPr/>
          <a:lstStyle/>
          <a:p>
            <a:pPr marL="109728" indent="0">
              <a:buNone/>
            </a:pPr>
            <a:r>
              <a:rPr lang="ru-RU" dirty="0"/>
              <a:t>Д – 8 / говорящий дом</a:t>
            </a:r>
          </a:p>
          <a:p>
            <a:pPr marL="109728" indent="0">
              <a:buNone/>
            </a:pPr>
            <a:r>
              <a:rPr lang="ru-RU" dirty="0"/>
              <a:t> 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3367" y="1045471"/>
            <a:ext cx="5087466" cy="4139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4826334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14809" y="348449"/>
            <a:ext cx="8229600" cy="1139754"/>
          </a:xfrm>
        </p:spPr>
        <p:txBody>
          <a:bodyPr/>
          <a:lstStyle/>
          <a:p>
            <a:pPr marL="109728" indent="0">
              <a:buNone/>
            </a:pPr>
            <a:r>
              <a:rPr lang="ru-RU" dirty="0"/>
              <a:t>Е – 8 / предназначение дома меняется каждый день</a:t>
            </a:r>
          </a:p>
          <a:p>
            <a:pPr marL="109728" indent="0">
              <a:buNone/>
            </a:pP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9591" y="1204647"/>
            <a:ext cx="5365907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1689165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288" y="430314"/>
            <a:ext cx="7128792" cy="5396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0866968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347" y="475030"/>
            <a:ext cx="3816424" cy="2544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75334" y="491166"/>
            <a:ext cx="3001150" cy="1991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219671"/>
            <a:ext cx="2910712" cy="19233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9347" y="3219671"/>
            <a:ext cx="3638841" cy="2729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313336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385" y="452164"/>
            <a:ext cx="7687230" cy="5765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678075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79653" y="496978"/>
            <a:ext cx="3196952" cy="2497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876" y="477003"/>
            <a:ext cx="3744416" cy="249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1426" y="3252435"/>
            <a:ext cx="6750750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1378218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95736" y="247035"/>
            <a:ext cx="59046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2800" dirty="0">
                <a:solidFill>
                  <a:srgbClr val="FFFFFF"/>
                </a:solidFill>
                <a:latin typeface="Arial"/>
              </a:rPr>
              <a:t>Упражнения</a:t>
            </a:r>
            <a:endParaRPr lang="ru-RU" sz="3200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457200"/>
            <a:endParaRPr lang="ru-RU">
              <a:solidFill>
                <a:prstClr val="black"/>
              </a:solidFill>
              <a:latin typeface="Arial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3040" y="935600"/>
            <a:ext cx="7841970" cy="53040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1. Каким клеткам соответствуют следующие фантастические идеи из НФ произведений:</a:t>
            </a:r>
          </a:p>
          <a:p>
            <a:r>
              <a:rPr lang="ru-RU" dirty="0"/>
              <a:t>- плазменные живые существа, обитающие внутри Солнца;</a:t>
            </a:r>
          </a:p>
          <a:p>
            <a:r>
              <a:rPr lang="ru-RU" dirty="0"/>
              <a:t>- эволюция животного идет не через смену поколений, а постоянным изменением самого организма;</a:t>
            </a:r>
          </a:p>
          <a:p>
            <a:r>
              <a:rPr lang="ru-RU" dirty="0"/>
              <a:t>- получение вымерших животных воздействием на зародыши современных животных;</a:t>
            </a:r>
          </a:p>
          <a:p>
            <a:r>
              <a:rPr lang="ru-RU" dirty="0"/>
              <a:t>- разумные муравьи;</a:t>
            </a:r>
          </a:p>
          <a:p>
            <a:r>
              <a:rPr lang="ru-RU" dirty="0"/>
              <a:t>- микробы, живущие в сверхбыстром темпе времени;</a:t>
            </a:r>
          </a:p>
          <a:p>
            <a:r>
              <a:rPr lang="ru-RU" dirty="0"/>
              <a:t>- улыбка </a:t>
            </a:r>
            <a:r>
              <a:rPr lang="ru-RU" dirty="0" err="1"/>
              <a:t>Чеширского</a:t>
            </a:r>
            <a:r>
              <a:rPr lang="ru-RU" dirty="0"/>
              <a:t> кота, но без кота.</a:t>
            </a:r>
          </a:p>
          <a:p>
            <a:pPr defTabSz="457200">
              <a:lnSpc>
                <a:spcPct val="150000"/>
              </a:lnSpc>
            </a:pPr>
            <a:r>
              <a:rPr lang="ru-RU" dirty="0">
                <a:solidFill>
                  <a:srgbClr val="000000"/>
                </a:solidFill>
                <a:latin typeface="Arial"/>
              </a:rPr>
              <a:t>1. Придумать фантастическое растение для клетки 8у-В.</a:t>
            </a:r>
          </a:p>
          <a:p>
            <a:pPr defTabSz="457200">
              <a:lnSpc>
                <a:spcPct val="150000"/>
              </a:lnSpc>
            </a:pPr>
            <a:r>
              <a:rPr lang="ru-RU" dirty="0">
                <a:solidFill>
                  <a:srgbClr val="000000"/>
                </a:solidFill>
                <a:latin typeface="Arial"/>
              </a:rPr>
              <a:t>2. Придумать фантастическое растение для клетки 8у-Ж.</a:t>
            </a:r>
          </a:p>
          <a:p>
            <a:pPr defTabSz="457200">
              <a:lnSpc>
                <a:spcPct val="150000"/>
              </a:lnSpc>
            </a:pPr>
            <a:r>
              <a:rPr lang="ru-RU" dirty="0">
                <a:solidFill>
                  <a:srgbClr val="000000"/>
                </a:solidFill>
                <a:latin typeface="Arial"/>
              </a:rPr>
              <a:t>3. Придумать фантастическое животное для клетки 7у-Д /животное, питавшееся еще до появления, до возникновения/.</a:t>
            </a:r>
          </a:p>
          <a:p>
            <a:pPr defTabSz="457200">
              <a:lnSpc>
                <a:spcPct val="150000"/>
              </a:lnSpc>
            </a:pPr>
            <a:r>
              <a:rPr lang="ru-RU" dirty="0">
                <a:solidFill>
                  <a:srgbClr val="000000"/>
                </a:solidFill>
                <a:latin typeface="Arial"/>
              </a:rPr>
              <a:t>4. Придумать фантастическую одежду для клетки 3у-З.</a:t>
            </a:r>
          </a:p>
          <a:p>
            <a:pPr defTabSz="457200">
              <a:lnSpc>
                <a:spcPct val="150000"/>
              </a:lnSpc>
            </a:pPr>
            <a:r>
              <a:rPr lang="ru-RU" dirty="0">
                <a:solidFill>
                  <a:srgbClr val="000000"/>
                </a:solidFill>
                <a:latin typeface="Arial"/>
              </a:rPr>
              <a:t>5. Придумать фантастическое здание для клетки 9у-В.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1674C31-F32B-4014-AC7F-06B663A834A4}"/>
              </a:ext>
            </a:extLst>
          </p:cNvPr>
          <p:cNvSpPr txBox="1"/>
          <p:nvPr/>
        </p:nvSpPr>
        <p:spPr>
          <a:xfrm>
            <a:off x="381740" y="413266"/>
            <a:ext cx="75548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Домашнее задание</a:t>
            </a:r>
          </a:p>
        </p:txBody>
      </p:sp>
    </p:spTree>
    <p:extLst>
      <p:ext uri="{BB962C8B-B14F-4D97-AF65-F5344CB8AC3E}">
        <p14:creationId xmlns:p14="http://schemas.microsoft.com/office/powerpoint/2010/main" val="33105947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2668" y="496402"/>
            <a:ext cx="8198664" cy="5472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343047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980" y="422421"/>
            <a:ext cx="8206040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5936307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5913" y="494482"/>
            <a:ext cx="7759156" cy="567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365269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7259" y="293358"/>
            <a:ext cx="4653100" cy="595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41066446-80DF-4282-9CE0-6BBB0CFC42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135" y="376141"/>
            <a:ext cx="3441641" cy="2581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FD82BF40-43B4-40A2-8EA2-4685BBB230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135" y="3436847"/>
            <a:ext cx="3441641" cy="2294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215076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774" y="625004"/>
            <a:ext cx="7868452" cy="5607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452477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PPT Template NEW">
  <a:themeElements>
    <a:clrScheme name="">
      <a:dk1>
        <a:srgbClr val="000000"/>
      </a:dk1>
      <a:lt1>
        <a:srgbClr val="FFFFFF"/>
      </a:lt1>
      <a:dk2>
        <a:srgbClr val="FFFFFF"/>
      </a:dk2>
      <a:lt2>
        <a:srgbClr val="76767C"/>
      </a:lt2>
      <a:accent1>
        <a:srgbClr val="9DB78B"/>
      </a:accent1>
      <a:accent2>
        <a:srgbClr val="5C6F6A"/>
      </a:accent2>
      <a:accent3>
        <a:srgbClr val="FFFFFF"/>
      </a:accent3>
      <a:accent4>
        <a:srgbClr val="000000"/>
      </a:accent4>
      <a:accent5>
        <a:srgbClr val="CCD8C4"/>
      </a:accent5>
      <a:accent6>
        <a:srgbClr val="53645F"/>
      </a:accent6>
      <a:hlink>
        <a:srgbClr val="496D77"/>
      </a:hlink>
      <a:folHlink>
        <a:srgbClr val="EFBC35"/>
      </a:folHlink>
    </a:clrScheme>
    <a:fontScheme name="PPT Template NEW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233363" marR="0" indent="-233363" algn="ctr" defTabSz="914400" rtl="0" eaLnBrk="1" fontAlgn="base" latinLnBrk="0" hangingPunct="1">
          <a:lnSpc>
            <a:spcPct val="100000"/>
          </a:lnSpc>
          <a:spcBef>
            <a:spcPct val="15000"/>
          </a:spcBef>
          <a:spcAft>
            <a:spcPct val="0"/>
          </a:spcAft>
          <a:buClr>
            <a:srgbClr val="993300"/>
          </a:buClr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PT Template NEW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 Template NEW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CC6600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E2B8AA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4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000066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00005C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5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 Template NEW 16">
        <a:dk1>
          <a:srgbClr val="000000"/>
        </a:dk1>
        <a:lt1>
          <a:srgbClr val="FFFFFF"/>
        </a:lt1>
        <a:dk2>
          <a:srgbClr val="FFFFFF"/>
        </a:dk2>
        <a:lt2>
          <a:srgbClr val="969696"/>
        </a:lt2>
        <a:accent1>
          <a:srgbClr val="994D22"/>
        </a:accent1>
        <a:accent2>
          <a:srgbClr val="146068"/>
        </a:accent2>
        <a:accent3>
          <a:srgbClr val="FFFFFF"/>
        </a:accent3>
        <a:accent4>
          <a:srgbClr val="000000"/>
        </a:accent4>
        <a:accent5>
          <a:srgbClr val="CAB2AB"/>
        </a:accent5>
        <a:accent6>
          <a:srgbClr val="11565E"/>
        </a:accent6>
        <a:hlink>
          <a:srgbClr val="8080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</TotalTime>
  <Words>204</Words>
  <Application>Microsoft Office PowerPoint</Application>
  <PresentationFormat>Экран (4:3)</PresentationFormat>
  <Paragraphs>28</Paragraphs>
  <Slides>41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41</vt:i4>
      </vt:variant>
    </vt:vector>
  </HeadingPairs>
  <TitlesOfParts>
    <vt:vector size="49" baseType="lpstr">
      <vt:lpstr>Arial</vt:lpstr>
      <vt:lpstr>Calibri</vt:lpstr>
      <vt:lpstr>Calibri Light</vt:lpstr>
      <vt:lpstr>Verdana</vt:lpstr>
      <vt:lpstr>Wingdings</vt:lpstr>
      <vt:lpstr>Wingdings 3</vt:lpstr>
      <vt:lpstr>PPT Template NEW</vt:lpstr>
      <vt:lpstr>Тема Office</vt:lpstr>
      <vt:lpstr>Кубок ТРИЗ Саммита ТРИЗ-турнир вебинары для экспертов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Идеи фантастического дома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Рубина Наталия</dc:creator>
  <cp:lastModifiedBy>Рубина Наталия</cp:lastModifiedBy>
  <cp:revision>15</cp:revision>
  <dcterms:created xsi:type="dcterms:W3CDTF">2021-11-24T13:48:43Z</dcterms:created>
  <dcterms:modified xsi:type="dcterms:W3CDTF">2021-12-04T11:34:14Z</dcterms:modified>
</cp:coreProperties>
</file>