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Lst>
  <p:notesMasterIdLst>
    <p:notesMasterId r:id="rId35"/>
  </p:notesMasterIdLst>
  <p:sldIdLst>
    <p:sldId id="4129" r:id="rId3"/>
    <p:sldId id="4737" r:id="rId4"/>
    <p:sldId id="4787" r:id="rId5"/>
    <p:sldId id="4801" r:id="rId6"/>
    <p:sldId id="4841" r:id="rId7"/>
    <p:sldId id="4792" r:id="rId8"/>
    <p:sldId id="4842" r:id="rId9"/>
    <p:sldId id="4819" r:id="rId10"/>
    <p:sldId id="4820" r:id="rId11"/>
    <p:sldId id="4843" r:id="rId12"/>
    <p:sldId id="4844" r:id="rId13"/>
    <p:sldId id="4802" r:id="rId14"/>
    <p:sldId id="4791" r:id="rId15"/>
    <p:sldId id="4825" r:id="rId16"/>
    <p:sldId id="4826" r:id="rId17"/>
    <p:sldId id="4827" r:id="rId18"/>
    <p:sldId id="4828" r:id="rId19"/>
    <p:sldId id="4829" r:id="rId20"/>
    <p:sldId id="4830" r:id="rId21"/>
    <p:sldId id="4833" r:id="rId22"/>
    <p:sldId id="4834" r:id="rId23"/>
    <p:sldId id="4832" r:id="rId24"/>
    <p:sldId id="4831" r:id="rId25"/>
    <p:sldId id="4793" r:id="rId26"/>
    <p:sldId id="4824" r:id="rId27"/>
    <p:sldId id="4836" r:id="rId28"/>
    <p:sldId id="4835" r:id="rId29"/>
    <p:sldId id="4837" r:id="rId30"/>
    <p:sldId id="4838" r:id="rId31"/>
    <p:sldId id="4839" r:id="rId32"/>
    <p:sldId id="4840" r:id="rId33"/>
    <p:sldId id="4736"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E3FF"/>
    <a:srgbClr val="89CCFF"/>
    <a:srgbClr val="4BB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1284" y="32"/>
      </p:cViewPr>
      <p:guideLst/>
    </p:cSldViewPr>
  </p:slideViewPr>
  <p:notesTextViewPr>
    <p:cViewPr>
      <p:scale>
        <a:sx n="1" d="1"/>
        <a:sy n="1" d="1"/>
      </p:scale>
      <p:origin x="0" y="0"/>
    </p:cViewPr>
  </p:notesTextViewPr>
  <p:sorterViewPr>
    <p:cViewPr>
      <p:scale>
        <a:sx n="120" d="100"/>
        <a:sy n="120" d="100"/>
      </p:scale>
      <p:origin x="0" y="-55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494D2-AC9B-4A68-A713-995B63FDE4A8}" type="datetimeFigureOut">
              <a:rPr lang="ru-RU" smtClean="0"/>
              <a:t>11.11.2021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6D7E-1BFE-431D-9F12-33C01F4A16FC}" type="slidenum">
              <a:rPr lang="ru-RU" smtClean="0"/>
              <a:t>‹#›</a:t>
            </a:fld>
            <a:endParaRPr lang="ru-RU"/>
          </a:p>
        </p:txBody>
      </p:sp>
    </p:spTree>
    <p:extLst>
      <p:ext uri="{BB962C8B-B14F-4D97-AF65-F5344CB8AC3E}">
        <p14:creationId xmlns:p14="http://schemas.microsoft.com/office/powerpoint/2010/main" val="319263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D722D-4B53-4134-9DD4-2E16FF00A05D}"/>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D955FCAC-055F-4DCF-870E-BE8C8284256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85B5F15-F381-4547-A9AC-1F236EC25467}"/>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DF62D630-21C0-4990-9057-2BB77FFC15D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D6CFBBB-B9C1-4E27-8780-BE02728E01B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0895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B2E25-9951-40CC-BCC2-B5820C91893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E4D7E72-1676-42F3-B44E-FFC350E51E6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B44760-21BA-4D38-A521-83B5337F672B}"/>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FB4DADA2-520A-4B50-9A08-DA38C7E5697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8AF22-F6CA-4C5E-B048-2206FC44225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1792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6849B11-563C-48E3-9DE4-00CF9749846B}"/>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7057B65-DF91-4EEB-83AE-0475C4DB326F}"/>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444847D-7CB3-4331-AD78-D635D8A49B41}"/>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3CD2FC26-1E27-4AD8-89FE-9A06DE08D14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81811A3-5C67-48B1-B7EF-FD1CE1D808D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181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2501096"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04907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921976"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5505447" y="1908721"/>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04961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4922517"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24308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1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3" name="Picture Placeholder 9">
            <a:extLst>
              <a:ext uri="{FF2B5EF4-FFF2-40B4-BE49-F238E27FC236}">
                <a16:creationId xmlns:a16="http://schemas.microsoft.com/office/drawing/2014/main" id="{5D47259B-5B9D-C34A-8D57-4D5CCF1C8E1F}"/>
              </a:ext>
            </a:extLst>
          </p:cNvPr>
          <p:cNvSpPr>
            <a:spLocks noGrp="1"/>
          </p:cNvSpPr>
          <p:nvPr>
            <p:ph type="pic" sz="quarter" idx="10"/>
          </p:nvPr>
        </p:nvSpPr>
        <p:spPr>
          <a:xfrm>
            <a:off x="1531620" y="3079942"/>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3EEB63DA-8F57-C54F-886F-556FABFB6F4D}"/>
              </a:ext>
            </a:extLst>
          </p:cNvPr>
          <p:cNvSpPr>
            <a:spLocks noGrp="1"/>
          </p:cNvSpPr>
          <p:nvPr>
            <p:ph type="body" idx="1"/>
          </p:nvPr>
        </p:nvSpPr>
        <p:spPr>
          <a:xfrm>
            <a:off x="2760822" y="312983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038FF852-741C-4C43-9C94-785D70B015C1}"/>
              </a:ext>
            </a:extLst>
          </p:cNvPr>
          <p:cNvSpPr>
            <a:spLocks noGrp="1"/>
          </p:cNvSpPr>
          <p:nvPr>
            <p:ph type="body" idx="11"/>
          </p:nvPr>
        </p:nvSpPr>
        <p:spPr>
          <a:xfrm>
            <a:off x="2760822" y="360544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039293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2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2574807"/>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262469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310031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13767"/>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6365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3927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1444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99387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104376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151937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03940"/>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53828"/>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29444"/>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6" name="Picture Placeholder 9">
            <a:extLst>
              <a:ext uri="{FF2B5EF4-FFF2-40B4-BE49-F238E27FC236}">
                <a16:creationId xmlns:a16="http://schemas.microsoft.com/office/drawing/2014/main" id="{1412C97D-6B5E-C740-A284-F99AC51384C9}"/>
              </a:ext>
            </a:extLst>
          </p:cNvPr>
          <p:cNvSpPr>
            <a:spLocks noGrp="1"/>
          </p:cNvSpPr>
          <p:nvPr>
            <p:ph type="pic" sz="quarter" idx="15"/>
          </p:nvPr>
        </p:nvSpPr>
        <p:spPr>
          <a:xfrm>
            <a:off x="1531620" y="2723238"/>
            <a:ext cx="975122" cy="1300881"/>
          </a:xfrm>
          <a:prstGeom prst="ellipse">
            <a:avLst/>
          </a:prstGeom>
        </p:spPr>
        <p:txBody>
          <a:bodyPr/>
          <a:lstStyle>
            <a:lvl1pPr>
              <a:defRPr>
                <a:solidFill>
                  <a:schemeClr val="bg1"/>
                </a:solidFill>
              </a:defRPr>
            </a:lvl1pPr>
          </a:lstStyle>
          <a:p>
            <a:endParaRPr lang="en-RU" dirty="0"/>
          </a:p>
        </p:txBody>
      </p:sp>
      <p:sp>
        <p:nvSpPr>
          <p:cNvPr id="17" name="Text Placeholder 2">
            <a:extLst>
              <a:ext uri="{FF2B5EF4-FFF2-40B4-BE49-F238E27FC236}">
                <a16:creationId xmlns:a16="http://schemas.microsoft.com/office/drawing/2014/main" id="{52B1480D-0C8D-B748-957F-924E4A0A13B1}"/>
              </a:ext>
            </a:extLst>
          </p:cNvPr>
          <p:cNvSpPr>
            <a:spLocks noGrp="1"/>
          </p:cNvSpPr>
          <p:nvPr>
            <p:ph type="body" idx="16"/>
          </p:nvPr>
        </p:nvSpPr>
        <p:spPr>
          <a:xfrm>
            <a:off x="2760822" y="2773126"/>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8" name="Text Placeholder 2">
            <a:extLst>
              <a:ext uri="{FF2B5EF4-FFF2-40B4-BE49-F238E27FC236}">
                <a16:creationId xmlns:a16="http://schemas.microsoft.com/office/drawing/2014/main" id="{2AC106DA-03B8-D841-9AA9-F3FFBA059B74}"/>
              </a:ext>
            </a:extLst>
          </p:cNvPr>
          <p:cNvSpPr>
            <a:spLocks noGrp="1"/>
          </p:cNvSpPr>
          <p:nvPr>
            <p:ph type="body" idx="17"/>
          </p:nvPr>
        </p:nvSpPr>
        <p:spPr>
          <a:xfrm>
            <a:off x="2760822" y="3248742"/>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75654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676400" y="52651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22437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09728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4027170" y="52651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357133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344424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6377940" y="526512"/>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592591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579882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6" name="Picture Placeholder 9">
            <a:extLst>
              <a:ext uri="{FF2B5EF4-FFF2-40B4-BE49-F238E27FC236}">
                <a16:creationId xmlns:a16="http://schemas.microsoft.com/office/drawing/2014/main" id="{DB629364-6818-2048-A2EF-4BDD30F39A73}"/>
              </a:ext>
            </a:extLst>
          </p:cNvPr>
          <p:cNvSpPr>
            <a:spLocks noGrp="1"/>
          </p:cNvSpPr>
          <p:nvPr>
            <p:ph type="pic" sz="quarter" idx="18"/>
          </p:nvPr>
        </p:nvSpPr>
        <p:spPr>
          <a:xfrm>
            <a:off x="1676400" y="3472911"/>
            <a:ext cx="975122" cy="1300881"/>
          </a:xfrm>
          <a:prstGeom prst="ellipse">
            <a:avLst/>
          </a:prstGeom>
        </p:spPr>
        <p:txBody>
          <a:bodyPr/>
          <a:lstStyle>
            <a:lvl1pPr>
              <a:defRPr>
                <a:solidFill>
                  <a:schemeClr val="bg1"/>
                </a:solidFill>
              </a:defRPr>
            </a:lvl1pPr>
          </a:lstStyle>
          <a:p>
            <a:endParaRPr lang="en-RU" dirty="0"/>
          </a:p>
        </p:txBody>
      </p:sp>
      <p:sp>
        <p:nvSpPr>
          <p:cNvPr id="27" name="Text Placeholder 2">
            <a:extLst>
              <a:ext uri="{FF2B5EF4-FFF2-40B4-BE49-F238E27FC236}">
                <a16:creationId xmlns:a16="http://schemas.microsoft.com/office/drawing/2014/main" id="{1D84942F-606C-374E-B62C-03AD161D1142}"/>
              </a:ext>
            </a:extLst>
          </p:cNvPr>
          <p:cNvSpPr>
            <a:spLocks noGrp="1"/>
          </p:cNvSpPr>
          <p:nvPr>
            <p:ph type="body" idx="19"/>
          </p:nvPr>
        </p:nvSpPr>
        <p:spPr>
          <a:xfrm>
            <a:off x="122437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8" name="Text Placeholder 2">
            <a:extLst>
              <a:ext uri="{FF2B5EF4-FFF2-40B4-BE49-F238E27FC236}">
                <a16:creationId xmlns:a16="http://schemas.microsoft.com/office/drawing/2014/main" id="{190FCBC8-2B3E-B24B-AABF-A7C6972B783D}"/>
              </a:ext>
            </a:extLst>
          </p:cNvPr>
          <p:cNvSpPr>
            <a:spLocks noGrp="1"/>
          </p:cNvSpPr>
          <p:nvPr>
            <p:ph type="body" idx="20"/>
          </p:nvPr>
        </p:nvSpPr>
        <p:spPr>
          <a:xfrm>
            <a:off x="109728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9" name="Picture Placeholder 9">
            <a:extLst>
              <a:ext uri="{FF2B5EF4-FFF2-40B4-BE49-F238E27FC236}">
                <a16:creationId xmlns:a16="http://schemas.microsoft.com/office/drawing/2014/main" id="{BBDB1E20-3F64-F24A-8B87-CD260FA77F2B}"/>
              </a:ext>
            </a:extLst>
          </p:cNvPr>
          <p:cNvSpPr>
            <a:spLocks noGrp="1"/>
          </p:cNvSpPr>
          <p:nvPr>
            <p:ph type="pic" sz="quarter" idx="21"/>
          </p:nvPr>
        </p:nvSpPr>
        <p:spPr>
          <a:xfrm>
            <a:off x="4027170" y="3472911"/>
            <a:ext cx="975122" cy="1300881"/>
          </a:xfrm>
          <a:prstGeom prst="ellipse">
            <a:avLst/>
          </a:prstGeom>
        </p:spPr>
        <p:txBody>
          <a:bodyPr/>
          <a:lstStyle>
            <a:lvl1pPr>
              <a:defRPr>
                <a:solidFill>
                  <a:schemeClr val="bg1"/>
                </a:solidFill>
              </a:defRPr>
            </a:lvl1pPr>
          </a:lstStyle>
          <a:p>
            <a:endParaRPr lang="en-RU" dirty="0"/>
          </a:p>
        </p:txBody>
      </p:sp>
      <p:sp>
        <p:nvSpPr>
          <p:cNvPr id="30" name="Text Placeholder 2">
            <a:extLst>
              <a:ext uri="{FF2B5EF4-FFF2-40B4-BE49-F238E27FC236}">
                <a16:creationId xmlns:a16="http://schemas.microsoft.com/office/drawing/2014/main" id="{3CD07279-9ECA-3548-8E86-1CDDE5A829FB}"/>
              </a:ext>
            </a:extLst>
          </p:cNvPr>
          <p:cNvSpPr>
            <a:spLocks noGrp="1"/>
          </p:cNvSpPr>
          <p:nvPr>
            <p:ph type="body" idx="22"/>
          </p:nvPr>
        </p:nvSpPr>
        <p:spPr>
          <a:xfrm>
            <a:off x="357133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1" name="Text Placeholder 2">
            <a:extLst>
              <a:ext uri="{FF2B5EF4-FFF2-40B4-BE49-F238E27FC236}">
                <a16:creationId xmlns:a16="http://schemas.microsoft.com/office/drawing/2014/main" id="{1C943A1A-131E-7047-B456-F7EBCFCCC290}"/>
              </a:ext>
            </a:extLst>
          </p:cNvPr>
          <p:cNvSpPr>
            <a:spLocks noGrp="1"/>
          </p:cNvSpPr>
          <p:nvPr>
            <p:ph type="body" idx="23"/>
          </p:nvPr>
        </p:nvSpPr>
        <p:spPr>
          <a:xfrm>
            <a:off x="344424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32" name="Picture Placeholder 9">
            <a:extLst>
              <a:ext uri="{FF2B5EF4-FFF2-40B4-BE49-F238E27FC236}">
                <a16:creationId xmlns:a16="http://schemas.microsoft.com/office/drawing/2014/main" id="{E88D61A6-8504-0A40-9BF3-879C0DBAD504}"/>
              </a:ext>
            </a:extLst>
          </p:cNvPr>
          <p:cNvSpPr>
            <a:spLocks noGrp="1"/>
          </p:cNvSpPr>
          <p:nvPr>
            <p:ph type="pic" sz="quarter" idx="24"/>
          </p:nvPr>
        </p:nvSpPr>
        <p:spPr>
          <a:xfrm>
            <a:off x="6377940" y="3472911"/>
            <a:ext cx="975122" cy="1300881"/>
          </a:xfrm>
          <a:prstGeom prst="ellipse">
            <a:avLst/>
          </a:prstGeom>
        </p:spPr>
        <p:txBody>
          <a:bodyPr/>
          <a:lstStyle>
            <a:lvl1pPr>
              <a:defRPr>
                <a:solidFill>
                  <a:schemeClr val="bg1"/>
                </a:solidFill>
              </a:defRPr>
            </a:lvl1pPr>
          </a:lstStyle>
          <a:p>
            <a:endParaRPr lang="en-RU" dirty="0"/>
          </a:p>
        </p:txBody>
      </p:sp>
      <p:sp>
        <p:nvSpPr>
          <p:cNvPr id="33" name="Text Placeholder 2">
            <a:extLst>
              <a:ext uri="{FF2B5EF4-FFF2-40B4-BE49-F238E27FC236}">
                <a16:creationId xmlns:a16="http://schemas.microsoft.com/office/drawing/2014/main" id="{2403CC36-C1A6-9243-934D-9C20FEA20CF3}"/>
              </a:ext>
            </a:extLst>
          </p:cNvPr>
          <p:cNvSpPr>
            <a:spLocks noGrp="1"/>
          </p:cNvSpPr>
          <p:nvPr>
            <p:ph type="body" idx="25"/>
          </p:nvPr>
        </p:nvSpPr>
        <p:spPr>
          <a:xfrm>
            <a:off x="592591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4" name="Text Placeholder 2">
            <a:extLst>
              <a:ext uri="{FF2B5EF4-FFF2-40B4-BE49-F238E27FC236}">
                <a16:creationId xmlns:a16="http://schemas.microsoft.com/office/drawing/2014/main" id="{38144DC1-3E9A-CF4F-A267-E26A7355F8E1}"/>
              </a:ext>
            </a:extLst>
          </p:cNvPr>
          <p:cNvSpPr>
            <a:spLocks noGrp="1"/>
          </p:cNvSpPr>
          <p:nvPr>
            <p:ph type="body" idx="26"/>
          </p:nvPr>
        </p:nvSpPr>
        <p:spPr>
          <a:xfrm>
            <a:off x="579882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067727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945512" y="141478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493487"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366391"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6326423" y="141478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870589"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5743493"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4063873" y="2778560"/>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3611848" y="4298840"/>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3484752" y="4703403"/>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98914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4084439"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3632415"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3505319"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01567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3262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418411-98EF-4C7D-A882-AF4DB137AA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084ECB6-D9D9-4BC1-A6B1-F581C7BD70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521F41-6056-4E8E-90A5-7CD0CE1C1B10}"/>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39B0EC21-3A10-4922-9663-82F00FAF184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1290E46-0C55-43F4-9833-F55017BC135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3507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364622300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51286736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16498184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43950397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45653374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14119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27464040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18917503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6505590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744281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493DC8-7A4C-4BD6-A87D-41A55B23569B}"/>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9B0DF525-6675-4E99-851D-9D26D581929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1B2AFD3-8FF5-4EE3-A7EA-AA68A0EFC992}"/>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40E922A0-26DB-48C2-A1EA-E568A4EE787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3F33CD3-C934-40E3-B18E-8FF6FF65312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9090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423236931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1504223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125620747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853184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7727650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76D02-D4C1-4155-8D0D-689F51C7BBD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ABB5B05-439E-4063-A2E5-3023C350EE0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B7DB040-5D06-40B0-B743-CB1DC20DE065}"/>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F0942C-5C2F-491F-B1B9-632B3048AA4B}"/>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6" name="Нижний колонтитул 5">
            <a:extLst>
              <a:ext uri="{FF2B5EF4-FFF2-40B4-BE49-F238E27FC236}">
                <a16:creationId xmlns:a16="http://schemas.microsoft.com/office/drawing/2014/main" id="{7540897D-15C3-48A8-A914-B5F19D4EAD3A}"/>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14741C6-FC37-4805-A67A-9FBB58872C3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215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2E544-97FD-48FE-BC55-17A9C7B675E2}"/>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59A1704-3200-433C-972E-BBE8F56922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64C951C4-7690-48C3-AD2D-C6EA33E0B7DB}"/>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E55F2B8-EA9D-46E5-83E3-94A8327EAD7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E658F3C-ACF0-4607-8AE7-72EEFA01CC37}"/>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95202F-1A72-4678-8234-739B75D9C72A}"/>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8" name="Нижний колонтитул 7">
            <a:extLst>
              <a:ext uri="{FF2B5EF4-FFF2-40B4-BE49-F238E27FC236}">
                <a16:creationId xmlns:a16="http://schemas.microsoft.com/office/drawing/2014/main" id="{477B5548-08D6-4605-804C-CABD3D7E8DCC}"/>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FC0A6686-33E9-4F82-A581-EB61E727562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677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F73508-DC54-45C8-9200-D47CBA21DA6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D78B68-F3C2-47DA-859E-6BB692E1D2A2}"/>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4" name="Нижний колонтитул 3">
            <a:extLst>
              <a:ext uri="{FF2B5EF4-FFF2-40B4-BE49-F238E27FC236}">
                <a16:creationId xmlns:a16="http://schemas.microsoft.com/office/drawing/2014/main" id="{4588078D-F0A5-445E-8AFA-2040F797D816}"/>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53722037-1C75-414B-859F-8F68C56E2EF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120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1C55983-263F-46BC-B8C2-BC1D04C46637}"/>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3" name="Нижний колонтитул 2">
            <a:extLst>
              <a:ext uri="{FF2B5EF4-FFF2-40B4-BE49-F238E27FC236}">
                <a16:creationId xmlns:a16="http://schemas.microsoft.com/office/drawing/2014/main" id="{5C72E42B-18C4-42B7-8035-0BCEDBDFB723}"/>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C6A859E8-485E-4325-ACA7-739CF6AE9C1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418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AED4-E2B5-4603-9B52-37F4796BA7F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CF5C2C94-016E-406E-9E80-A2CFCE87CC3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63B7C4-9B05-45E4-B379-58471A7BA8B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F2868480-C8C6-4912-8002-40D6FD5790D4}"/>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6" name="Нижний колонтитул 5">
            <a:extLst>
              <a:ext uri="{FF2B5EF4-FFF2-40B4-BE49-F238E27FC236}">
                <a16:creationId xmlns:a16="http://schemas.microsoft.com/office/drawing/2014/main" id="{E17F1B94-4217-44BD-9191-8FD939F5C140}"/>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5C5F8F4-56D8-4B4B-B62F-E4C89435A2B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423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30B039-DDF2-4D8C-9373-EB6AA0FE15C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588C9980-5D6D-4C50-91EE-362DFC692D1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C7E772F5-AF2F-4776-A40C-EEB608CD4D1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B0D5025-AD5B-41F7-AAF2-F82367FA38A1}"/>
              </a:ext>
            </a:extLst>
          </p:cNvPr>
          <p:cNvSpPr>
            <a:spLocks noGrp="1"/>
          </p:cNvSpPr>
          <p:nvPr>
            <p:ph type="dt" sz="half" idx="10"/>
          </p:nvPr>
        </p:nvSpPr>
        <p:spPr/>
        <p:txBody>
          <a:bodyPr/>
          <a:lstStyle/>
          <a:p>
            <a:fld id="{C764DE79-268F-4C1A-8933-263129D2AF90}" type="datetimeFigureOut">
              <a:rPr lang="en-US" smtClean="0"/>
              <a:t>11/11/2021</a:t>
            </a:fld>
            <a:endParaRPr lang="en-US" dirty="0"/>
          </a:p>
        </p:txBody>
      </p:sp>
      <p:sp>
        <p:nvSpPr>
          <p:cNvPr id="6" name="Нижний колонтитул 5">
            <a:extLst>
              <a:ext uri="{FF2B5EF4-FFF2-40B4-BE49-F238E27FC236}">
                <a16:creationId xmlns:a16="http://schemas.microsoft.com/office/drawing/2014/main" id="{F9D206F2-8203-4A95-B965-501A6A52E305}"/>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FC53E4D-AFDB-4976-BD57-5BED833967D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285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2.png"/><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373804-BB99-46DC-B259-BAAA915A758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C1B3ABD-B23D-43AE-B3C4-12BF4FF7164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6DA6-3DBE-42B6-BD68-7B4E501870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11/11/2021</a:t>
            </a:fld>
            <a:endParaRPr lang="en-US" dirty="0"/>
          </a:p>
        </p:txBody>
      </p:sp>
      <p:sp>
        <p:nvSpPr>
          <p:cNvPr id="5" name="Нижний колонтитул 4">
            <a:extLst>
              <a:ext uri="{FF2B5EF4-FFF2-40B4-BE49-F238E27FC236}">
                <a16:creationId xmlns:a16="http://schemas.microsoft.com/office/drawing/2014/main" id="{8B159C14-C20E-4221-AFDD-339750924CE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D97782E4-1385-4173-8860-426E5F381EA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0638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721475"/>
            <a:ext cx="9144000" cy="136525"/>
          </a:xfrm>
          <a:prstGeom prst="rect">
            <a:avLst/>
          </a:prstGeom>
          <a:solidFill>
            <a:srgbClr val="005298"/>
          </a:solidFill>
          <a:ln w="9525">
            <a:noFill/>
            <a:miter lim="800000"/>
            <a:headEnd/>
            <a:tailEnd/>
          </a:ln>
        </p:spPr>
        <p:txBody>
          <a:bodyPr anchor="ctr">
            <a:spAutoFit/>
          </a:bodyPr>
          <a:lstStyle/>
          <a:p>
            <a:endParaRPr lang="ru-RU"/>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199135813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4.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hyperlink" Target="http://ariz-2010.appspot.com/" TargetMode="Externa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1.xml"/><Relationship Id="rId5" Type="http://schemas.openxmlformats.org/officeDocument/2006/relationships/hyperlink" Target="http://www.triz-summit.ru/" TargetMode="External"/><Relationship Id="rId4" Type="http://schemas.openxmlformats.org/officeDocument/2006/relationships/hyperlink" Target="mailto:natasha-rubina@yandex.r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a:t>
            </a:r>
            <a:r>
              <a:rPr kumimoji="0" lang="en-US" sz="2000" b="0" i="0" u="none" strike="noStrike" kern="1200" cap="none" spc="0" normalizeH="0" baseline="0" noProof="0" dirty="0">
                <a:ln>
                  <a:noFill/>
                </a:ln>
                <a:solidFill>
                  <a:srgbClr val="0070C0"/>
                </a:solidFill>
                <a:effectLst/>
                <a:uLnTx/>
                <a:uFillTx/>
                <a:latin typeface="Arial" charset="0"/>
                <a:ea typeface="+mn-ea"/>
                <a:cs typeface="+mn-cs"/>
              </a:rPr>
              <a:t>11</a:t>
            </a:r>
            <a:r>
              <a:rPr kumimoji="0" lang="ru-RU" sz="2000" b="0" i="0" u="none" strike="noStrike" kern="1200" cap="none" spc="0" normalizeH="0" baseline="0" noProof="0" dirty="0">
                <a:ln>
                  <a:noFill/>
                </a:ln>
                <a:solidFill>
                  <a:srgbClr val="0070C0"/>
                </a:solidFill>
                <a:effectLst/>
                <a:uLnTx/>
                <a:uFillTx/>
                <a:latin typeface="Arial" charset="0"/>
                <a:ea typeface="+mn-ea"/>
                <a:cs typeface="+mn-cs"/>
              </a:rPr>
              <a:t> </a:t>
            </a:r>
            <a:r>
              <a:rPr lang="ru-RU" sz="2000" dirty="0">
                <a:solidFill>
                  <a:srgbClr val="0070C0"/>
                </a:solidFill>
                <a:latin typeface="Arial" charset="0"/>
              </a:rPr>
              <a:t>ноября</a:t>
            </a:r>
            <a:r>
              <a:rPr kumimoji="0" lang="ru-RU" sz="2000" b="0" i="0" u="none" strike="noStrike" kern="1200" cap="none" spc="0" normalizeH="0" baseline="0" noProof="0" dirty="0">
                <a:ln>
                  <a:noFill/>
                </a:ln>
                <a:solidFill>
                  <a:srgbClr val="0070C0"/>
                </a:solidFill>
                <a:effectLst/>
                <a:uLnTx/>
                <a:uFillTx/>
                <a:latin typeface="Arial" charset="0"/>
                <a:ea typeface="+mn-ea"/>
                <a:cs typeface="+mn-cs"/>
              </a:rPr>
              <a:t> 2021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B51D3-1859-4085-BCC4-ABB26F81F476}"/>
              </a:ext>
            </a:extLst>
          </p:cNvPr>
          <p:cNvSpPr>
            <a:spLocks noGrp="1"/>
          </p:cNvSpPr>
          <p:nvPr>
            <p:ph type="title"/>
          </p:nvPr>
        </p:nvSpPr>
        <p:spPr/>
        <p:txBody>
          <a:bodyPr/>
          <a:lstStyle/>
          <a:p>
            <a:r>
              <a:rPr lang="ru-RU" dirty="0"/>
              <a:t>Шкала изобретательности. АНАЛИЗ</a:t>
            </a:r>
          </a:p>
        </p:txBody>
      </p:sp>
      <p:graphicFrame>
        <p:nvGraphicFramePr>
          <p:cNvPr id="9" name="Таблица 8">
            <a:extLst>
              <a:ext uri="{FF2B5EF4-FFF2-40B4-BE49-F238E27FC236}">
                <a16:creationId xmlns:a16="http://schemas.microsoft.com/office/drawing/2014/main" id="{18D017FE-1C63-4E5D-B35C-CF2112579A12}"/>
              </a:ext>
            </a:extLst>
          </p:cNvPr>
          <p:cNvGraphicFramePr>
            <a:graphicFrameLocks noGrp="1"/>
          </p:cNvGraphicFramePr>
          <p:nvPr/>
        </p:nvGraphicFramePr>
        <p:xfrm>
          <a:off x="25167" y="792290"/>
          <a:ext cx="9093669" cy="5661199"/>
        </p:xfrm>
        <a:graphic>
          <a:graphicData uri="http://schemas.openxmlformats.org/drawingml/2006/table">
            <a:tbl>
              <a:tblPr firstRow="1" firstCol="1" lastRow="1" lastCol="1" bandRow="1" bandCol="1"/>
              <a:tblGrid>
                <a:gridCol w="1191237">
                  <a:extLst>
                    <a:ext uri="{9D8B030D-6E8A-4147-A177-3AD203B41FA5}">
                      <a16:colId xmlns:a16="http://schemas.microsoft.com/office/drawing/2014/main" val="3647459340"/>
                    </a:ext>
                  </a:extLst>
                </a:gridCol>
                <a:gridCol w="1164852">
                  <a:extLst>
                    <a:ext uri="{9D8B030D-6E8A-4147-A177-3AD203B41FA5}">
                      <a16:colId xmlns:a16="http://schemas.microsoft.com/office/drawing/2014/main" val="1608064049"/>
                    </a:ext>
                  </a:extLst>
                </a:gridCol>
                <a:gridCol w="1298113">
                  <a:extLst>
                    <a:ext uri="{9D8B030D-6E8A-4147-A177-3AD203B41FA5}">
                      <a16:colId xmlns:a16="http://schemas.microsoft.com/office/drawing/2014/main" val="3481345227"/>
                    </a:ext>
                  </a:extLst>
                </a:gridCol>
                <a:gridCol w="1362414">
                  <a:extLst>
                    <a:ext uri="{9D8B030D-6E8A-4147-A177-3AD203B41FA5}">
                      <a16:colId xmlns:a16="http://schemas.microsoft.com/office/drawing/2014/main" val="750197338"/>
                    </a:ext>
                  </a:extLst>
                </a:gridCol>
                <a:gridCol w="1375795">
                  <a:extLst>
                    <a:ext uri="{9D8B030D-6E8A-4147-A177-3AD203B41FA5}">
                      <a16:colId xmlns:a16="http://schemas.microsoft.com/office/drawing/2014/main" val="2761022275"/>
                    </a:ext>
                  </a:extLst>
                </a:gridCol>
                <a:gridCol w="1342239">
                  <a:extLst>
                    <a:ext uri="{9D8B030D-6E8A-4147-A177-3AD203B41FA5}">
                      <a16:colId xmlns:a16="http://schemas.microsoft.com/office/drawing/2014/main" val="3995600199"/>
                    </a:ext>
                  </a:extLst>
                </a:gridCol>
                <a:gridCol w="1359019">
                  <a:extLst>
                    <a:ext uri="{9D8B030D-6E8A-4147-A177-3AD203B41FA5}">
                      <a16:colId xmlns:a16="http://schemas.microsoft.com/office/drawing/2014/main" val="1013449534"/>
                    </a:ext>
                  </a:extLst>
                </a:gridCol>
              </a:tblGrid>
              <a:tr h="209759">
                <a:tc>
                  <a:txBody>
                    <a:bodyPr/>
                    <a:lstStyle/>
                    <a:p>
                      <a:r>
                        <a:rPr lang="ru-RU" sz="14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dirty="0">
                          <a:effectLst/>
                          <a:latin typeface="Times New Roman" panose="02020603050405020304" pitchFamily="18" charset="0"/>
                          <a:ea typeface="MS Mincho" panose="02020609040205080304" pitchFamily="49" charset="-128"/>
                        </a:rPr>
                        <a:t>0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1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2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3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4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dirty="0">
                          <a:effectLst/>
                          <a:latin typeface="Times New Roman" panose="02020603050405020304" pitchFamily="18" charset="0"/>
                          <a:ea typeface="MS Mincho" panose="02020609040205080304" pitchFamily="49" charset="-128"/>
                        </a:rPr>
                        <a:t>5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567669"/>
                  </a:ext>
                </a:extLst>
              </a:tr>
              <a:tr h="599311">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1.1. А. Компонентный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не может выделять элементы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элементы выделяются бессистемно.</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выделяет элементы, составляющие конфликтную пару.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элементы системы в цепочки по убыванию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видоизменения микроструктуры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элементами. </a:t>
                      </a:r>
                    </a:p>
                    <a:p>
                      <a:pPr algn="just"/>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4893134"/>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1.2. Б. Структурный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выделены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выделены «однозвенные»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взаимосвязи и взаимодействия необходимые для решения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изменены существующие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введены новые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исследованы не характерные для данной системы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847935"/>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1.3. В. Анализ функций</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сформулировать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выделяются случайные, не относящиеся к задаче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выбирает главную функцию системы, относящуюся к решению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цепочки функций, обеспечивающие выполнение главной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отделяет функции от их носителей</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функциями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7372860"/>
                  </a:ext>
                </a:extLst>
              </a:tr>
              <a:tr h="728870">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1.4. Г. Переход в надсистему</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объединять элементы в систему и/или надсистему.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для объединения используются только внешние признаки.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выбирает из множества систему и/или надсистему, относящуюся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элементы выстраиваются в цепочки по возрастанию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надсистемы.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226862"/>
                  </a:ext>
                </a:extLst>
              </a:tr>
              <a:tr h="809069">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1.5. Д. Изменение систем во времени</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изменяет систему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изменения во времени случайны, не относятся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определяет оперативное время.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определяет состояние элементов на разных промежутках оперативного времени.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может представить, какими были похожие системы в прошлом и прогнозировать развитие таких систем в будущем (филогенез).</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731231"/>
                  </a:ext>
                </a:extLst>
              </a:tr>
              <a:tr h="979116">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1.6. Е. Чувствительность к противоречиям</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выделяет конфликт в предложенной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требования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элементы системы, связанные с конфликтующими требованиями.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состояния элементов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изменения элементов на микроуровне.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может обострять состояние элементов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646659"/>
                  </a:ext>
                </a:extLst>
              </a:tr>
              <a:tr h="783293">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1.7. Ж. Идеальное моделирование</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мысленно изменять образ.</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мысленно изменяет элементы, структуру и свойства данной 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способа изменения элементов, структуры и свойств.</a:t>
                      </a:r>
                    </a:p>
                    <a:p>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изменение системы в зоне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изменение системы в соответствие с требуемыми свойствами и функциями.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полностью изменена система в соответствии с идеальным образом.</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318485"/>
                  </a:ext>
                </a:extLst>
              </a:tr>
            </a:tbl>
          </a:graphicData>
        </a:graphic>
      </p:graphicFrame>
    </p:spTree>
    <p:extLst>
      <p:ext uri="{BB962C8B-B14F-4D97-AF65-F5344CB8AC3E}">
        <p14:creationId xmlns:p14="http://schemas.microsoft.com/office/powerpoint/2010/main" val="3357732743"/>
      </p:ext>
    </p:extLst>
  </p:cSld>
  <p:clrMapOvr>
    <a:masterClrMapping/>
  </p:clrMapOvr>
  <p:transition spd="med" advTm="3214"/>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1BFB6-DFEC-4E55-8276-C1CA8935FA7B}"/>
              </a:ext>
            </a:extLst>
          </p:cNvPr>
          <p:cNvSpPr>
            <a:spLocks noGrp="1"/>
          </p:cNvSpPr>
          <p:nvPr>
            <p:ph type="title"/>
          </p:nvPr>
        </p:nvSpPr>
        <p:spPr/>
        <p:txBody>
          <a:bodyPr/>
          <a:lstStyle/>
          <a:p>
            <a:r>
              <a:rPr lang="ru-RU" dirty="0"/>
              <a:t>Шкала изобретательности. СИНТЕЗ. ОЦЕНКА.</a:t>
            </a:r>
          </a:p>
        </p:txBody>
      </p:sp>
      <p:graphicFrame>
        <p:nvGraphicFramePr>
          <p:cNvPr id="5" name="Таблица 4">
            <a:extLst>
              <a:ext uri="{FF2B5EF4-FFF2-40B4-BE49-F238E27FC236}">
                <a16:creationId xmlns:a16="http://schemas.microsoft.com/office/drawing/2014/main" id="{EDAA27DD-C508-40E9-9770-DEDF5ED04A53}"/>
              </a:ext>
            </a:extLst>
          </p:cNvPr>
          <p:cNvGraphicFramePr>
            <a:graphicFrameLocks noGrp="1"/>
          </p:cNvGraphicFramePr>
          <p:nvPr/>
        </p:nvGraphicFramePr>
        <p:xfrm>
          <a:off x="0" y="805498"/>
          <a:ext cx="9144000" cy="5548581"/>
        </p:xfrm>
        <a:graphic>
          <a:graphicData uri="http://schemas.openxmlformats.org/drawingml/2006/table">
            <a:tbl>
              <a:tblPr firstRow="1" firstCol="1" lastRow="1" lastCol="1" bandRow="1" bandCol="1"/>
              <a:tblGrid>
                <a:gridCol w="1143937">
                  <a:extLst>
                    <a:ext uri="{9D8B030D-6E8A-4147-A177-3AD203B41FA5}">
                      <a16:colId xmlns:a16="http://schemas.microsoft.com/office/drawing/2014/main" val="1986384550"/>
                    </a:ext>
                  </a:extLst>
                </a:gridCol>
                <a:gridCol w="1225193">
                  <a:extLst>
                    <a:ext uri="{9D8B030D-6E8A-4147-A177-3AD203B41FA5}">
                      <a16:colId xmlns:a16="http://schemas.microsoft.com/office/drawing/2014/main" val="4044218196"/>
                    </a:ext>
                  </a:extLst>
                </a:gridCol>
                <a:gridCol w="1305298">
                  <a:extLst>
                    <a:ext uri="{9D8B030D-6E8A-4147-A177-3AD203B41FA5}">
                      <a16:colId xmlns:a16="http://schemas.microsoft.com/office/drawing/2014/main" val="2595147659"/>
                    </a:ext>
                  </a:extLst>
                </a:gridCol>
                <a:gridCol w="1392522">
                  <a:extLst>
                    <a:ext uri="{9D8B030D-6E8A-4147-A177-3AD203B41FA5}">
                      <a16:colId xmlns:a16="http://schemas.microsoft.com/office/drawing/2014/main" val="4273874661"/>
                    </a:ext>
                  </a:extLst>
                </a:gridCol>
                <a:gridCol w="1392573">
                  <a:extLst>
                    <a:ext uri="{9D8B030D-6E8A-4147-A177-3AD203B41FA5}">
                      <a16:colId xmlns:a16="http://schemas.microsoft.com/office/drawing/2014/main" val="4293609896"/>
                    </a:ext>
                  </a:extLst>
                </a:gridCol>
                <a:gridCol w="1308683">
                  <a:extLst>
                    <a:ext uri="{9D8B030D-6E8A-4147-A177-3AD203B41FA5}">
                      <a16:colId xmlns:a16="http://schemas.microsoft.com/office/drawing/2014/main" val="3942458846"/>
                    </a:ext>
                  </a:extLst>
                </a:gridCol>
                <a:gridCol w="1375794">
                  <a:extLst>
                    <a:ext uri="{9D8B030D-6E8A-4147-A177-3AD203B41FA5}">
                      <a16:colId xmlns:a16="http://schemas.microsoft.com/office/drawing/2014/main" val="1978766218"/>
                    </a:ext>
                  </a:extLst>
                </a:gridCol>
              </a:tblGrid>
              <a:tr h="724259">
                <a:tc>
                  <a:txBody>
                    <a:bodyPr/>
                    <a:lstStyle/>
                    <a:p>
                      <a:r>
                        <a:rPr lang="ru-RU" sz="1050" b="1">
                          <a:effectLst/>
                          <a:latin typeface="Times New Roman" panose="02020603050405020304" pitchFamily="18" charset="0"/>
                          <a:ea typeface="MS Mincho" panose="02020609040205080304" pitchFamily="49" charset="-128"/>
                        </a:rPr>
                        <a:t>2.1. З. Использование ресурсов</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внутрисистемные ресурсы, данные в условиях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целенаправленный выбор ресурсов для решения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ресурсы, не входящие в описанную в задаче систему.</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создает производные ресурсы из всех доступных.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ранее не известные для данной задачи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5568257"/>
                  </a:ext>
                </a:extLst>
              </a:tr>
              <a:tr h="724259">
                <a:tc>
                  <a:txBody>
                    <a:bodyPr/>
                    <a:lstStyle/>
                    <a:p>
                      <a:r>
                        <a:rPr lang="ru-RU" sz="1050" b="1">
                          <a:effectLst/>
                          <a:latin typeface="Times New Roman" panose="02020603050405020304" pitchFamily="18" charset="0"/>
                          <a:ea typeface="MS Mincho" panose="02020609040205080304" pitchFamily="49" charset="-128"/>
                        </a:rPr>
                        <a:t>2.2. И. Использование аналогий </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аналогии.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использование аналогий и сравнений с подобными системами.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выбрана аналогия по имеющемуся противоречию (или по способу его разрешения).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аналогичные решения изменены в соответствии с искомой функцией.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аналогия с ИКР.</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принципы для построения аналогий.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1238299"/>
                  </a:ext>
                </a:extLst>
              </a:tr>
              <a:tr h="1013963">
                <a:tc>
                  <a:txBody>
                    <a:bodyPr/>
                    <a:lstStyle/>
                    <a:p>
                      <a:r>
                        <a:rPr lang="ru-RU" sz="900" b="1" dirty="0">
                          <a:effectLst/>
                          <a:latin typeface="Times New Roman" panose="02020603050405020304" pitchFamily="18" charset="0"/>
                          <a:ea typeface="MS Mincho" panose="02020609040205080304" pitchFamily="49" charset="-128"/>
                        </a:rPr>
                        <a:t>2.3. К. Гибкость (способность генерировать большое количество разнообразных идей)</a:t>
                      </a:r>
                      <a:endParaRPr lang="ru-RU" sz="90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нет идей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несколько известных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развивает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принципы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213545"/>
                  </a:ext>
                </a:extLst>
              </a:tr>
              <a:tr h="724259">
                <a:tc>
                  <a:txBody>
                    <a:bodyPr/>
                    <a:lstStyle/>
                    <a:p>
                      <a:r>
                        <a:rPr lang="ru-RU" sz="1050" b="1" dirty="0">
                          <a:effectLst/>
                          <a:latin typeface="Times New Roman" panose="02020603050405020304" pitchFamily="18" charset="0"/>
                          <a:ea typeface="MS Mincho" panose="02020609040205080304" pitchFamily="49" charset="-128"/>
                        </a:rPr>
                        <a:t>2.4. Л. Применение приемов разрешения противоречий</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использует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известные для данной задачи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новое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приемы, ранее не применявшиеся в данной задаче.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приемы или эффекты.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278185"/>
                  </a:ext>
                </a:extLst>
              </a:tr>
              <a:tr h="724259">
                <a:tc>
                  <a:txBody>
                    <a:bodyPr/>
                    <a:lstStyle/>
                    <a:p>
                      <a:r>
                        <a:rPr lang="ru-RU" sz="1050" b="1">
                          <a:effectLst/>
                          <a:latin typeface="Times New Roman" panose="02020603050405020304" pitchFamily="18" charset="0"/>
                          <a:ea typeface="MS Mincho" panose="02020609040205080304" pitchFamily="49" charset="-128"/>
                        </a:rPr>
                        <a:t>3.1. М. Чувствительность к разрешению противоречий</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не разрешают противоречия.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частично разрешают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выбирается решение с наименьшими отрицательными последствиями.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разрешено основное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632928"/>
                  </a:ext>
                </a:extLst>
              </a:tr>
              <a:tr h="724259">
                <a:tc>
                  <a:txBody>
                    <a:bodyPr/>
                    <a:lstStyle/>
                    <a:p>
                      <a:r>
                        <a:rPr lang="ru-RU" sz="1050" b="1" dirty="0">
                          <a:effectLst/>
                          <a:latin typeface="Times New Roman" panose="02020603050405020304" pitchFamily="18" charset="0"/>
                          <a:ea typeface="MS Mincho" panose="02020609040205080304" pitchFamily="49" charset="-128"/>
                        </a:rPr>
                        <a:t>3.2. Н. Критичность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оценивает найденные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оценивает по аналогии с известными решениями.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 наиболее идеальное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найденное решение изменено в соответствии с идеальным решением.</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оценивается с точки зрения применимости в других задачах.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192122"/>
                  </a:ext>
                </a:extLst>
              </a:tr>
              <a:tr h="482840">
                <a:tc>
                  <a:txBody>
                    <a:bodyPr/>
                    <a:lstStyle/>
                    <a:p>
                      <a:r>
                        <a:rPr lang="ru-RU" sz="1050" b="1" dirty="0">
                          <a:effectLst/>
                          <a:latin typeface="Times New Roman" panose="02020603050405020304" pitchFamily="18" charset="0"/>
                          <a:ea typeface="MS Mincho" panose="02020609040205080304" pitchFamily="49" charset="-128"/>
                        </a:rPr>
                        <a:t>3.3. О. Оригинальность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стереотипное решение (в соответствии с вектором инерции).</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использовано известное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предлагается несколько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изменяются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 новый принцип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8280712"/>
                  </a:ext>
                </a:extLst>
              </a:tr>
            </a:tbl>
          </a:graphicData>
        </a:graphic>
      </p:graphicFrame>
    </p:spTree>
    <p:extLst>
      <p:ext uri="{BB962C8B-B14F-4D97-AF65-F5344CB8AC3E}">
        <p14:creationId xmlns:p14="http://schemas.microsoft.com/office/powerpoint/2010/main" val="3085932117"/>
      </p:ext>
    </p:extLst>
  </p:cSld>
  <p:clrMapOvr>
    <a:masterClrMapping/>
  </p:clrMapOvr>
  <p:transition spd="med" advTm="88454"/>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139841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Номинация «Изобретательство»</a:t>
            </a:r>
          </a:p>
          <a:p>
            <a:pPr marL="0" indent="0" algn="ctr">
              <a:buNone/>
            </a:pPr>
            <a:r>
              <a:rPr lang="ru-RU" sz="2400" dirty="0">
                <a:solidFill>
                  <a:schemeClr val="bg1"/>
                </a:solidFill>
              </a:rPr>
              <a:t>Программный комплекс «</a:t>
            </a:r>
            <a:r>
              <a:rPr lang="en-US" sz="2400" dirty="0" err="1">
                <a:solidFill>
                  <a:schemeClr val="bg1"/>
                </a:solidFill>
              </a:rPr>
              <a:t>Compinno</a:t>
            </a:r>
            <a:r>
              <a:rPr lang="en-US" sz="2400" dirty="0">
                <a:solidFill>
                  <a:schemeClr val="bg1"/>
                </a:solidFill>
              </a:rPr>
              <a:t>-TRIZ</a:t>
            </a:r>
            <a:r>
              <a:rPr lang="ru-RU" sz="2400" dirty="0">
                <a:solidFill>
                  <a:schemeClr val="bg1"/>
                </a:solidFill>
              </a:rPr>
              <a:t>»</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1893815"/>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334697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73B0D-CE5D-46E0-ABE4-B459B4B1EE2F}"/>
              </a:ext>
            </a:extLst>
          </p:cNvPr>
          <p:cNvSpPr>
            <a:spLocks noGrp="1"/>
          </p:cNvSpPr>
          <p:nvPr>
            <p:ph type="title"/>
          </p:nvPr>
        </p:nvSpPr>
        <p:spPr>
          <a:xfrm>
            <a:off x="302004" y="109538"/>
            <a:ext cx="8330821" cy="458787"/>
          </a:xfrm>
        </p:spPr>
        <p:txBody>
          <a:bodyPr/>
          <a:lstStyle/>
          <a:p>
            <a:r>
              <a:rPr lang="ru-RU" dirty="0"/>
              <a:t>Мини-АРИЗ (11-14 лет)</a:t>
            </a:r>
          </a:p>
        </p:txBody>
      </p:sp>
      <p:sp>
        <p:nvSpPr>
          <p:cNvPr id="6" name="TextBox 5">
            <a:extLst>
              <a:ext uri="{FF2B5EF4-FFF2-40B4-BE49-F238E27FC236}">
                <a16:creationId xmlns:a16="http://schemas.microsoft.com/office/drawing/2014/main" id="{6DDB0453-F17E-439A-9034-6302D6CAAAB2}"/>
              </a:ext>
            </a:extLst>
          </p:cNvPr>
          <p:cNvSpPr txBox="1"/>
          <p:nvPr/>
        </p:nvSpPr>
        <p:spPr>
          <a:xfrm>
            <a:off x="5438993" y="746620"/>
            <a:ext cx="3464653" cy="5262979"/>
          </a:xfrm>
          <a:prstGeom prst="rect">
            <a:avLst/>
          </a:prstGeom>
          <a:noFill/>
        </p:spPr>
        <p:txBody>
          <a:bodyPr wrap="square" rtlCol="0">
            <a:spAutoFit/>
          </a:bodyPr>
          <a:lstStyle/>
          <a:p>
            <a:r>
              <a:rPr lang="ru-RU" dirty="0"/>
              <a:t>Противоречие Требований</a:t>
            </a:r>
          </a:p>
          <a:p>
            <a:endParaRPr lang="ru-RU" dirty="0"/>
          </a:p>
          <a:p>
            <a:r>
              <a:rPr lang="ru-RU" dirty="0"/>
              <a:t>Конфликтная пара</a:t>
            </a:r>
          </a:p>
          <a:p>
            <a:endParaRPr lang="ru-RU" dirty="0"/>
          </a:p>
          <a:p>
            <a:r>
              <a:rPr lang="ru-RU" dirty="0"/>
              <a:t>Инструмент</a:t>
            </a:r>
          </a:p>
          <a:p>
            <a:endParaRPr lang="ru-RU" dirty="0"/>
          </a:p>
          <a:p>
            <a:r>
              <a:rPr lang="ru-RU" dirty="0"/>
              <a:t>Изделие</a:t>
            </a:r>
          </a:p>
          <a:p>
            <a:endParaRPr lang="ru-RU" dirty="0"/>
          </a:p>
          <a:p>
            <a:r>
              <a:rPr lang="ru-RU" dirty="0"/>
              <a:t>Оперативная Зона</a:t>
            </a:r>
          </a:p>
          <a:p>
            <a:endParaRPr lang="ru-RU" dirty="0"/>
          </a:p>
          <a:p>
            <a:r>
              <a:rPr lang="ru-RU" dirty="0"/>
              <a:t>Оперативное Время</a:t>
            </a:r>
          </a:p>
          <a:p>
            <a:endParaRPr lang="ru-RU" dirty="0"/>
          </a:p>
          <a:p>
            <a:r>
              <a:rPr lang="ru-RU" sz="1600" dirty="0"/>
              <a:t>Идеальный Конечный Результат</a:t>
            </a:r>
          </a:p>
          <a:p>
            <a:endParaRPr lang="ru-RU" dirty="0"/>
          </a:p>
          <a:p>
            <a:r>
              <a:rPr lang="ru-RU" dirty="0"/>
              <a:t>Противоречие Свойства</a:t>
            </a:r>
          </a:p>
          <a:p>
            <a:endParaRPr lang="ru-RU" dirty="0"/>
          </a:p>
          <a:p>
            <a:r>
              <a:rPr lang="ru-RU" dirty="0"/>
              <a:t>Ресурсы</a:t>
            </a:r>
          </a:p>
          <a:p>
            <a:endParaRPr lang="ru-RU" dirty="0"/>
          </a:p>
          <a:p>
            <a:r>
              <a:rPr lang="ru-RU" sz="1400" dirty="0"/>
              <a:t>Приемы разрешения противоречий</a:t>
            </a:r>
          </a:p>
        </p:txBody>
      </p:sp>
      <p:pic>
        <p:nvPicPr>
          <p:cNvPr id="4" name="Рисунок 3" descr="Изображение выглядит как стол&#10;&#10;Автоматически созданное описание">
            <a:extLst>
              <a:ext uri="{FF2B5EF4-FFF2-40B4-BE49-F238E27FC236}">
                <a16:creationId xmlns:a16="http://schemas.microsoft.com/office/drawing/2014/main" id="{4F578F83-CD49-4C61-A1F1-6445666A7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54" y="681270"/>
            <a:ext cx="4580308" cy="5760208"/>
          </a:xfrm>
          <a:prstGeom prst="rect">
            <a:avLst/>
          </a:prstGeom>
        </p:spPr>
      </p:pic>
    </p:spTree>
    <p:extLst>
      <p:ext uri="{BB962C8B-B14F-4D97-AF65-F5344CB8AC3E}">
        <p14:creationId xmlns:p14="http://schemas.microsoft.com/office/powerpoint/2010/main" val="295523489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BF77C7-6008-4E66-A178-9E98F84182C6}"/>
              </a:ext>
            </a:extLst>
          </p:cNvPr>
          <p:cNvSpPr>
            <a:spLocks noGrp="1"/>
          </p:cNvSpPr>
          <p:nvPr>
            <p:ph type="title"/>
          </p:nvPr>
        </p:nvSpPr>
        <p:spPr/>
        <p:txBody>
          <a:bodyPr/>
          <a:lstStyle/>
          <a:p>
            <a:r>
              <a:rPr lang="ru-RU" dirty="0"/>
              <a:t>Задание Кубка ТРИЗ Саммита 2018/2019. Категория 11-14 лет</a:t>
            </a:r>
          </a:p>
        </p:txBody>
      </p:sp>
      <p:sp>
        <p:nvSpPr>
          <p:cNvPr id="3" name="Объект 2">
            <a:extLst>
              <a:ext uri="{FF2B5EF4-FFF2-40B4-BE49-F238E27FC236}">
                <a16:creationId xmlns:a16="http://schemas.microsoft.com/office/drawing/2014/main" id="{B7200021-57E2-4ED9-A543-B093341B66CE}"/>
              </a:ext>
            </a:extLst>
          </p:cNvPr>
          <p:cNvSpPr>
            <a:spLocks noGrp="1"/>
          </p:cNvSpPr>
          <p:nvPr>
            <p:ph idx="1"/>
          </p:nvPr>
        </p:nvSpPr>
        <p:spPr>
          <a:xfrm>
            <a:off x="179432" y="747523"/>
            <a:ext cx="8654175" cy="4802103"/>
          </a:xfrm>
        </p:spPr>
        <p:txBody>
          <a:bodyPr/>
          <a:lstStyle/>
          <a:p>
            <a:pPr marL="0" indent="0" algn="just">
              <a:buNone/>
            </a:pPr>
            <a:r>
              <a:rPr lang="ru-RU" sz="1400" dirty="0"/>
              <a:t>Задача 1. «Объем топлива гоночного автомобиля». </a:t>
            </a:r>
            <a:r>
              <a:rPr lang="ru-RU" sz="1400" b="0" dirty="0"/>
              <a:t>Автоспорт – категория технических видов спорта – очень популярен у зрителей. Этот вид спорта отличается тем, что для победы в гонках необходимо все время совершенствовать технический уровень трасс, средств контроля, безопасности и самих автомобилей. Интересно, что многие изобретения, сделанные для спортивных автомобилей (особенно это касается маневренности, сцепления с дорогой, системы торможения) использовались затем в городских автомобилях, внедорожниках и т.д. Для победы в гонке могут стать решающими именно технические совершенствования и различные хитрости. Одним из лучших техников, сделавших свою карьеру в американских гонках серийных автомобилей NASCAR, был Генри </a:t>
            </a:r>
            <a:r>
              <a:rPr lang="ru-RU" sz="1400" b="0" dirty="0" err="1"/>
              <a:t>Юник</a:t>
            </a:r>
            <a:r>
              <a:rPr lang="ru-RU" sz="1400" b="0" dirty="0"/>
              <a:t>, которого все современники знали по прозвищу «</a:t>
            </a:r>
            <a:r>
              <a:rPr lang="ru-RU" sz="1400" b="0" dirty="0" err="1"/>
              <a:t>Смоуки</a:t>
            </a:r>
            <a:r>
              <a:rPr lang="ru-RU" sz="1400" b="0" dirty="0"/>
              <a:t>». Особенностью гонки NASCAR является то, что в ней принимают участие серийные автомобили (сток-кары),  при беглом взгляде их легко спутать с обычными автомобилями, которые люди водят по городским дорогам. Технический регламент (т.е. технические характеристики автомобиля) очень жестко регулируются. Как же технически превзойти соперника? Рассмотрим некоторые характеристики, которые могут быть изменены. На каких этапах гонщик теряет время? Один из самых времяёмких моментов – дозаправка. Частота (а вернее редкость) дозаправок вообще считалась одним из принципиальных моментов гонок сток-каров, напрямую увеличивающим шансы на победу. Но объем топливного бака не может быть изменен – это жесткое требование. Предложите несколько способов увеличения количества топлива, без увеличения объема топливного бака.</a:t>
            </a:r>
          </a:p>
        </p:txBody>
      </p:sp>
    </p:spTree>
    <p:extLst>
      <p:ext uri="{BB962C8B-B14F-4D97-AF65-F5344CB8AC3E}">
        <p14:creationId xmlns:p14="http://schemas.microsoft.com/office/powerpoint/2010/main" val="289640323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E5A28-B5D0-437C-A906-9FA4C58921D0}"/>
              </a:ext>
            </a:extLst>
          </p:cNvPr>
          <p:cNvSpPr>
            <a:spLocks noGrp="1"/>
          </p:cNvSpPr>
          <p:nvPr>
            <p:ph type="title"/>
          </p:nvPr>
        </p:nvSpPr>
        <p:spPr/>
        <p:txBody>
          <a:bodyPr/>
          <a:lstStyle/>
          <a:p>
            <a:r>
              <a:rPr lang="ru-RU" dirty="0"/>
              <a:t>Разбор задачи «Объем топлива гоночного автомобиля»</a:t>
            </a:r>
          </a:p>
        </p:txBody>
      </p:sp>
      <p:sp>
        <p:nvSpPr>
          <p:cNvPr id="3" name="Объект 2">
            <a:extLst>
              <a:ext uri="{FF2B5EF4-FFF2-40B4-BE49-F238E27FC236}">
                <a16:creationId xmlns:a16="http://schemas.microsoft.com/office/drawing/2014/main" id="{304A4662-BDA1-4344-8D4F-58E8AEC833BE}"/>
              </a:ext>
            </a:extLst>
          </p:cNvPr>
          <p:cNvSpPr>
            <a:spLocks noGrp="1"/>
          </p:cNvSpPr>
          <p:nvPr>
            <p:ph idx="1"/>
          </p:nvPr>
        </p:nvSpPr>
        <p:spPr>
          <a:xfrm>
            <a:off x="201336" y="697190"/>
            <a:ext cx="8741328" cy="5768585"/>
          </a:xfrm>
        </p:spPr>
        <p:txBody>
          <a:bodyPr/>
          <a:lstStyle/>
          <a:p>
            <a:pPr marL="0" indent="0">
              <a:buNone/>
            </a:pPr>
            <a:r>
              <a:rPr lang="ru-RU" sz="1600" dirty="0"/>
              <a:t>Название задачи. </a:t>
            </a:r>
            <a:r>
              <a:rPr lang="ru-RU" sz="1600" b="0" dirty="0"/>
              <a:t>«Объем топлива гоночного автомобиля». </a:t>
            </a:r>
          </a:p>
          <a:p>
            <a:pPr marL="0" indent="0">
              <a:buNone/>
            </a:pPr>
            <a:r>
              <a:rPr lang="ru-RU" sz="1600" dirty="0"/>
              <a:t>Условия (кратко). </a:t>
            </a:r>
            <a:r>
              <a:rPr lang="ru-RU" sz="1600" b="0" dirty="0"/>
              <a:t>Надо увеличить объем топлива в гоночном автомобиле, не изменяя объем бака.</a:t>
            </a:r>
          </a:p>
          <a:p>
            <a:pPr marL="342900" indent="-342900">
              <a:buAutoNum type="arabicPeriod"/>
            </a:pPr>
            <a:r>
              <a:rPr lang="ru-RU" sz="1600" dirty="0"/>
              <a:t>ПТ1:</a:t>
            </a:r>
            <a:r>
              <a:rPr lang="ru-RU" sz="1600" b="0" dirty="0"/>
              <a:t> Если увеличить объем топливного бака, то + будет меньше дозаправок, но – запрещено условиями</a:t>
            </a:r>
            <a:br>
              <a:rPr lang="ru-RU" sz="1600" b="0" dirty="0"/>
            </a:br>
            <a:r>
              <a:rPr lang="ru-RU" sz="1600" dirty="0"/>
              <a:t>ПТ2:</a:t>
            </a:r>
            <a:r>
              <a:rPr lang="ru-RU" sz="1600" b="0" dirty="0"/>
              <a:t> Если не увеличивать объем топливного бака, то + не нарушим условия, но будет много дозаправок</a:t>
            </a:r>
          </a:p>
          <a:p>
            <a:pPr marL="342900" indent="-342900">
              <a:buAutoNum type="arabicPeriod"/>
            </a:pPr>
            <a:r>
              <a:rPr lang="ru-RU" sz="1600" dirty="0"/>
              <a:t>КП</a:t>
            </a:r>
            <a:r>
              <a:rPr lang="ru-RU" sz="1600" b="0" dirty="0"/>
              <a:t> объем бака и количество топлива</a:t>
            </a:r>
          </a:p>
          <a:p>
            <a:pPr marL="342900" indent="-342900">
              <a:buAutoNum type="arabicPeriod"/>
            </a:pPr>
            <a:r>
              <a:rPr lang="ru-RU" sz="1600" dirty="0"/>
              <a:t>ИКР</a:t>
            </a:r>
            <a:r>
              <a:rPr lang="ru-RU" sz="1600" b="0" dirty="0"/>
              <a:t> Х-элемент Сам увеличивает количество топлива, не изменяя объем бака</a:t>
            </a:r>
          </a:p>
          <a:p>
            <a:pPr marL="342900" indent="-342900">
              <a:buAutoNum type="arabicPeriod"/>
            </a:pPr>
            <a:r>
              <a:rPr lang="ru-RU" sz="1600" dirty="0"/>
              <a:t>ОЗ</a:t>
            </a:r>
            <a:r>
              <a:rPr lang="ru-RU" sz="1600" b="0" dirty="0"/>
              <a:t> все объемы в двигателе, занятые топливом</a:t>
            </a:r>
          </a:p>
          <a:p>
            <a:pPr marL="342900" indent="-342900">
              <a:buAutoNum type="arabicPeriod"/>
            </a:pPr>
            <a:r>
              <a:rPr lang="ru-RU" sz="1600" dirty="0"/>
              <a:t>ОВ</a:t>
            </a:r>
            <a:r>
              <a:rPr lang="ru-RU" sz="1600" b="0" dirty="0"/>
              <a:t> все от старта до дозаправки</a:t>
            </a:r>
          </a:p>
          <a:p>
            <a:pPr marL="342900" indent="-342900">
              <a:buAutoNum type="arabicPeriod"/>
            </a:pPr>
            <a:r>
              <a:rPr lang="ru-RU" sz="1600" dirty="0"/>
              <a:t>ПС:</a:t>
            </a:r>
            <a:r>
              <a:rPr lang="ru-RU" sz="1600" b="0" dirty="0"/>
              <a:t> Объем бака должен быть увеличенным, чтобы разместить больше топлива, и должен быть стандартным, чтобы не нарушать регламент</a:t>
            </a:r>
          </a:p>
          <a:p>
            <a:pPr marL="342900" indent="-342900">
              <a:buAutoNum type="arabicPeriod"/>
            </a:pPr>
            <a:r>
              <a:rPr lang="ru-RU" sz="1600" dirty="0"/>
              <a:t>Ресурсы</a:t>
            </a:r>
            <a:r>
              <a:rPr lang="ru-RU" sz="1600" b="0" dirty="0"/>
              <a:t>. Бак, топливо, камера сгорания, проводящие топливо шланги, места заправки и дозаправки</a:t>
            </a:r>
            <a:endParaRPr lang="ru-RU" dirty="0"/>
          </a:p>
        </p:txBody>
      </p:sp>
    </p:spTree>
    <p:extLst>
      <p:ext uri="{BB962C8B-B14F-4D97-AF65-F5344CB8AC3E}">
        <p14:creationId xmlns:p14="http://schemas.microsoft.com/office/powerpoint/2010/main" val="39134583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E5A28-B5D0-437C-A906-9FA4C58921D0}"/>
              </a:ext>
            </a:extLst>
          </p:cNvPr>
          <p:cNvSpPr>
            <a:spLocks noGrp="1"/>
          </p:cNvSpPr>
          <p:nvPr>
            <p:ph type="title"/>
          </p:nvPr>
        </p:nvSpPr>
        <p:spPr/>
        <p:txBody>
          <a:bodyPr/>
          <a:lstStyle/>
          <a:p>
            <a:r>
              <a:rPr lang="ru-RU" dirty="0"/>
              <a:t>Разбор задачи «Объем топлива гоночного автомобиля»</a:t>
            </a:r>
          </a:p>
        </p:txBody>
      </p:sp>
      <p:sp>
        <p:nvSpPr>
          <p:cNvPr id="3" name="Объект 2">
            <a:extLst>
              <a:ext uri="{FF2B5EF4-FFF2-40B4-BE49-F238E27FC236}">
                <a16:creationId xmlns:a16="http://schemas.microsoft.com/office/drawing/2014/main" id="{304A4662-BDA1-4344-8D4F-58E8AEC833BE}"/>
              </a:ext>
            </a:extLst>
          </p:cNvPr>
          <p:cNvSpPr>
            <a:spLocks noGrp="1"/>
          </p:cNvSpPr>
          <p:nvPr>
            <p:ph idx="1"/>
          </p:nvPr>
        </p:nvSpPr>
        <p:spPr>
          <a:xfrm>
            <a:off x="201336" y="697190"/>
            <a:ext cx="8741328" cy="5940427"/>
          </a:xfrm>
        </p:spPr>
        <p:txBody>
          <a:bodyPr/>
          <a:lstStyle/>
          <a:p>
            <a:pPr marL="0" indent="0">
              <a:buNone/>
            </a:pPr>
            <a:r>
              <a:rPr lang="ru-RU" sz="1600" dirty="0"/>
              <a:t>8. ИКР2: </a:t>
            </a:r>
            <a:r>
              <a:rPr lang="ru-RU" sz="1600" b="0" dirty="0"/>
              <a:t>Х-элемент из ресурсов системы  абсолютно не усложняя систему и не вызывая вредных явлений устраняет необходимость увеличивать топливный бак, чтобы не нарушать регламент, позволяя увеличить объем топлива, чтобы сократить количество дозаправок</a:t>
            </a:r>
          </a:p>
          <a:p>
            <a:pPr marL="0" indent="0">
              <a:buNone/>
            </a:pPr>
            <a:r>
              <a:rPr lang="ru-RU" sz="1600" dirty="0"/>
              <a:t>9. Приемы разрешения противоречий требований</a:t>
            </a:r>
            <a:r>
              <a:rPr lang="ru-RU" sz="1600" b="0" dirty="0"/>
              <a:t>.</a:t>
            </a:r>
          </a:p>
          <a:p>
            <a:pPr marL="0">
              <a:lnSpc>
                <a:spcPct val="100000"/>
              </a:lnSpc>
              <a:spcBef>
                <a:spcPts val="0"/>
              </a:spcBef>
              <a:spcAft>
                <a:spcPts val="0"/>
              </a:spcAft>
              <a:buFontTx/>
              <a:buChar char="-"/>
            </a:pPr>
            <a:r>
              <a:rPr lang="ru-RU" sz="1600" b="0" dirty="0"/>
              <a:t>1. Дробления</a:t>
            </a:r>
          </a:p>
          <a:p>
            <a:pPr marL="0">
              <a:lnSpc>
                <a:spcPct val="100000"/>
              </a:lnSpc>
              <a:spcBef>
                <a:spcPts val="0"/>
              </a:spcBef>
              <a:spcAft>
                <a:spcPts val="0"/>
              </a:spcAft>
              <a:buFontTx/>
              <a:buChar char="-"/>
            </a:pPr>
            <a:r>
              <a:rPr lang="ru-RU" sz="1600" b="0" dirty="0"/>
              <a:t>2. Вынесения</a:t>
            </a:r>
          </a:p>
          <a:p>
            <a:pPr marL="0">
              <a:lnSpc>
                <a:spcPct val="100000"/>
              </a:lnSpc>
              <a:spcBef>
                <a:spcPts val="0"/>
              </a:spcBef>
              <a:spcAft>
                <a:spcPts val="0"/>
              </a:spcAft>
              <a:buFontTx/>
              <a:buChar char="-"/>
            </a:pPr>
            <a:r>
              <a:rPr lang="ru-RU" sz="1600" b="0" dirty="0"/>
              <a:t>5. Объединения</a:t>
            </a:r>
          </a:p>
          <a:p>
            <a:pPr marL="0">
              <a:lnSpc>
                <a:spcPct val="100000"/>
              </a:lnSpc>
              <a:spcBef>
                <a:spcPts val="0"/>
              </a:spcBef>
              <a:spcAft>
                <a:spcPts val="0"/>
              </a:spcAft>
              <a:buFontTx/>
              <a:buChar char="-"/>
            </a:pPr>
            <a:r>
              <a:rPr lang="ru-RU" sz="1600" b="0" dirty="0"/>
              <a:t>6. Универсальности</a:t>
            </a:r>
          </a:p>
          <a:p>
            <a:pPr marL="0">
              <a:lnSpc>
                <a:spcPct val="100000"/>
              </a:lnSpc>
              <a:spcBef>
                <a:spcPts val="0"/>
              </a:spcBef>
              <a:spcAft>
                <a:spcPts val="0"/>
              </a:spcAft>
              <a:buFontTx/>
              <a:buChar char="-"/>
            </a:pPr>
            <a:r>
              <a:rPr lang="ru-RU" sz="1600" b="0" dirty="0"/>
              <a:t>7. Матрешки</a:t>
            </a:r>
          </a:p>
          <a:p>
            <a:pPr marL="0">
              <a:lnSpc>
                <a:spcPct val="100000"/>
              </a:lnSpc>
              <a:spcBef>
                <a:spcPts val="0"/>
              </a:spcBef>
              <a:spcAft>
                <a:spcPts val="0"/>
              </a:spcAft>
              <a:buFontTx/>
              <a:buChar char="-"/>
            </a:pPr>
            <a:r>
              <a:rPr lang="ru-RU" sz="1600" b="0" dirty="0"/>
              <a:t>9. Предварительного </a:t>
            </a:r>
            <a:r>
              <a:rPr lang="ru-RU" sz="1600" b="0" dirty="0" err="1"/>
              <a:t>антидействия</a:t>
            </a:r>
            <a:endParaRPr lang="ru-RU" sz="1600" b="0" dirty="0"/>
          </a:p>
          <a:p>
            <a:pPr marL="0">
              <a:lnSpc>
                <a:spcPct val="100000"/>
              </a:lnSpc>
              <a:spcBef>
                <a:spcPts val="0"/>
              </a:spcBef>
              <a:spcAft>
                <a:spcPts val="0"/>
              </a:spcAft>
              <a:buFontTx/>
              <a:buChar char="-"/>
            </a:pPr>
            <a:r>
              <a:rPr lang="ru-RU" sz="1600" b="0" dirty="0"/>
              <a:t>10. Предварительного действия</a:t>
            </a:r>
          </a:p>
          <a:p>
            <a:pPr marL="0">
              <a:lnSpc>
                <a:spcPct val="100000"/>
              </a:lnSpc>
              <a:spcBef>
                <a:spcPts val="0"/>
              </a:spcBef>
              <a:spcAft>
                <a:spcPts val="0"/>
              </a:spcAft>
              <a:buFontTx/>
              <a:buChar char="-"/>
            </a:pPr>
            <a:r>
              <a:rPr lang="ru-RU" sz="1600" b="0" dirty="0"/>
              <a:t>11. Заранее подложенной подушки</a:t>
            </a:r>
          </a:p>
          <a:p>
            <a:pPr marL="0">
              <a:lnSpc>
                <a:spcPct val="100000"/>
              </a:lnSpc>
              <a:spcBef>
                <a:spcPts val="0"/>
              </a:spcBef>
              <a:spcAft>
                <a:spcPts val="0"/>
              </a:spcAft>
              <a:buFontTx/>
              <a:buChar char="-"/>
            </a:pPr>
            <a:r>
              <a:rPr lang="ru-RU" sz="1600" b="0" dirty="0"/>
              <a:t>13. Наоборот</a:t>
            </a:r>
          </a:p>
          <a:p>
            <a:pPr marL="0">
              <a:lnSpc>
                <a:spcPct val="100000"/>
              </a:lnSpc>
              <a:spcBef>
                <a:spcPts val="0"/>
              </a:spcBef>
              <a:spcAft>
                <a:spcPts val="0"/>
              </a:spcAft>
              <a:buFontTx/>
              <a:buChar char="-"/>
            </a:pPr>
            <a:r>
              <a:rPr lang="ru-RU" sz="1600" b="0" dirty="0"/>
              <a:t>15. Динамичности</a:t>
            </a:r>
          </a:p>
          <a:p>
            <a:pPr marL="0">
              <a:lnSpc>
                <a:spcPct val="100000"/>
              </a:lnSpc>
              <a:spcBef>
                <a:spcPts val="0"/>
              </a:spcBef>
              <a:spcAft>
                <a:spcPts val="0"/>
              </a:spcAft>
              <a:buFontTx/>
              <a:buChar char="-"/>
            </a:pPr>
            <a:r>
              <a:rPr lang="ru-RU" sz="1600" b="0" dirty="0"/>
              <a:t>22. Обратить вред в пользу</a:t>
            </a:r>
          </a:p>
          <a:p>
            <a:pPr marL="0">
              <a:lnSpc>
                <a:spcPct val="100000"/>
              </a:lnSpc>
              <a:spcBef>
                <a:spcPts val="0"/>
              </a:spcBef>
              <a:spcAft>
                <a:spcPts val="0"/>
              </a:spcAft>
              <a:buFontTx/>
              <a:buChar char="-"/>
            </a:pPr>
            <a:r>
              <a:rPr lang="ru-RU" sz="1600" b="0" dirty="0"/>
              <a:t>23. Обратной связи</a:t>
            </a:r>
          </a:p>
          <a:p>
            <a:pPr marL="0">
              <a:lnSpc>
                <a:spcPct val="100000"/>
              </a:lnSpc>
              <a:spcBef>
                <a:spcPts val="0"/>
              </a:spcBef>
              <a:spcAft>
                <a:spcPts val="0"/>
              </a:spcAft>
              <a:buFontTx/>
              <a:buChar char="-"/>
            </a:pPr>
            <a:r>
              <a:rPr lang="ru-RU" sz="1600" b="0" dirty="0"/>
              <a:t>24. Посредника</a:t>
            </a:r>
          </a:p>
          <a:p>
            <a:pPr marL="0">
              <a:lnSpc>
                <a:spcPct val="100000"/>
              </a:lnSpc>
              <a:spcBef>
                <a:spcPts val="0"/>
              </a:spcBef>
              <a:spcAft>
                <a:spcPts val="0"/>
              </a:spcAft>
              <a:buFontTx/>
              <a:buChar char="-"/>
            </a:pPr>
            <a:r>
              <a:rPr lang="ru-RU" sz="1600" b="0" dirty="0"/>
              <a:t>25. Самообслуживания</a:t>
            </a:r>
          </a:p>
          <a:p>
            <a:pPr marL="0">
              <a:lnSpc>
                <a:spcPct val="100000"/>
              </a:lnSpc>
              <a:spcBef>
                <a:spcPts val="0"/>
              </a:spcBef>
              <a:spcAft>
                <a:spcPts val="0"/>
              </a:spcAft>
              <a:buFontTx/>
              <a:buChar char="-"/>
            </a:pPr>
            <a:r>
              <a:rPr lang="ru-RU" sz="1600" b="0" dirty="0"/>
              <a:t>26. Копирования</a:t>
            </a:r>
          </a:p>
          <a:p>
            <a:pPr marL="0">
              <a:lnSpc>
                <a:spcPct val="100000"/>
              </a:lnSpc>
              <a:spcBef>
                <a:spcPts val="0"/>
              </a:spcBef>
              <a:spcAft>
                <a:spcPts val="0"/>
              </a:spcAft>
              <a:buFontTx/>
              <a:buChar char="-"/>
            </a:pPr>
            <a:r>
              <a:rPr lang="ru-RU" sz="1600" b="0" dirty="0"/>
              <a:t>32. Изменения окраски</a:t>
            </a:r>
          </a:p>
        </p:txBody>
      </p:sp>
    </p:spTree>
    <p:extLst>
      <p:ext uri="{BB962C8B-B14F-4D97-AF65-F5344CB8AC3E}">
        <p14:creationId xmlns:p14="http://schemas.microsoft.com/office/powerpoint/2010/main" val="8668921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DEC87AA9-14B8-4A6E-BF5C-ACD5B299D47A}"/>
              </a:ext>
            </a:extLst>
          </p:cNvPr>
          <p:cNvPicPr>
            <a:picLocks noGrp="1" noChangeAspect="1"/>
          </p:cNvPicPr>
          <p:nvPr>
            <p:ph idx="1"/>
          </p:nvPr>
        </p:nvPicPr>
        <p:blipFill rotWithShape="1">
          <a:blip r:embed="rId2"/>
          <a:srcRect r="8666" b="-1"/>
          <a:stretch/>
        </p:blipFill>
        <p:spPr>
          <a:xfrm>
            <a:off x="20" y="10"/>
            <a:ext cx="9143980" cy="6857990"/>
          </a:xfrm>
          <a:prstGeom prst="rect">
            <a:avLst/>
          </a:prstGeom>
          <a:noFill/>
        </p:spPr>
      </p:pic>
    </p:spTree>
    <p:extLst>
      <p:ext uri="{BB962C8B-B14F-4D97-AF65-F5344CB8AC3E}">
        <p14:creationId xmlns:p14="http://schemas.microsoft.com/office/powerpoint/2010/main" val="193103842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61802-72D2-49F1-9880-38FC8A940D2F}"/>
              </a:ext>
            </a:extLst>
          </p:cNvPr>
          <p:cNvSpPr>
            <a:spLocks noGrp="1"/>
          </p:cNvSpPr>
          <p:nvPr>
            <p:ph type="title"/>
          </p:nvPr>
        </p:nvSpPr>
        <p:spPr/>
        <p:txBody>
          <a:bodyPr/>
          <a:lstStyle/>
          <a:p>
            <a:r>
              <a:rPr lang="ru-RU" dirty="0"/>
              <a:t>Выборка из Таблицы </a:t>
            </a:r>
            <a:r>
              <a:rPr lang="ru-RU" dirty="0" err="1"/>
              <a:t>Альтшуллера</a:t>
            </a:r>
            <a:endParaRPr lang="ru-RU" dirty="0"/>
          </a:p>
        </p:txBody>
      </p:sp>
      <p:pic>
        <p:nvPicPr>
          <p:cNvPr id="4" name="Рисунок 3">
            <a:extLst>
              <a:ext uri="{FF2B5EF4-FFF2-40B4-BE49-F238E27FC236}">
                <a16:creationId xmlns:a16="http://schemas.microsoft.com/office/drawing/2014/main" id="{2DFF2116-635B-47E9-850E-EA4799209C0D}"/>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a:xfrm>
            <a:off x="104500" y="568325"/>
            <a:ext cx="8934999" cy="5904656"/>
          </a:xfrm>
          <a:prstGeom prst="rect">
            <a:avLst/>
          </a:prstGeom>
        </p:spPr>
      </p:pic>
    </p:spTree>
    <p:extLst>
      <p:ext uri="{BB962C8B-B14F-4D97-AF65-F5344CB8AC3E}">
        <p14:creationId xmlns:p14="http://schemas.microsoft.com/office/powerpoint/2010/main" val="326167899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1E186B-C52C-4BCD-8F52-7581D9825135}"/>
              </a:ext>
            </a:extLst>
          </p:cNvPr>
          <p:cNvSpPr>
            <a:spLocks noGrp="1"/>
          </p:cNvSpPr>
          <p:nvPr>
            <p:ph type="title"/>
          </p:nvPr>
        </p:nvSpPr>
        <p:spPr/>
        <p:txBody>
          <a:bodyPr/>
          <a:lstStyle/>
          <a:p>
            <a:r>
              <a:rPr lang="ru-RU" dirty="0"/>
              <a:t>Разбор задачи «Объем топлива гоночного автомобиля»</a:t>
            </a:r>
          </a:p>
        </p:txBody>
      </p:sp>
      <p:sp>
        <p:nvSpPr>
          <p:cNvPr id="4" name="TextBox 3">
            <a:extLst>
              <a:ext uri="{FF2B5EF4-FFF2-40B4-BE49-F238E27FC236}">
                <a16:creationId xmlns:a16="http://schemas.microsoft.com/office/drawing/2014/main" id="{3DD23563-9869-41D3-B92B-4D4499CFBEA1}"/>
              </a:ext>
            </a:extLst>
          </p:cNvPr>
          <p:cNvSpPr txBox="1"/>
          <p:nvPr/>
        </p:nvSpPr>
        <p:spPr>
          <a:xfrm>
            <a:off x="649288" y="847288"/>
            <a:ext cx="7983537" cy="3416320"/>
          </a:xfrm>
          <a:prstGeom prst="rect">
            <a:avLst/>
          </a:prstGeom>
          <a:noFill/>
        </p:spPr>
        <p:txBody>
          <a:bodyPr wrap="square" rtlCol="0">
            <a:spAutoFit/>
          </a:bodyPr>
          <a:lstStyle/>
          <a:p>
            <a:r>
              <a:rPr lang="ru-RU" dirty="0"/>
              <a:t>Выбор характеристик:</a:t>
            </a:r>
          </a:p>
          <a:p>
            <a:r>
              <a:rPr lang="ru-RU" dirty="0"/>
              <a:t>08. Объем неподвижного объекта / 39. Производительность</a:t>
            </a:r>
          </a:p>
          <a:p>
            <a:r>
              <a:rPr lang="ru-RU" dirty="0"/>
              <a:t>08. Объем неподвижного объекта / 04. Длина неподвижного объекта</a:t>
            </a:r>
          </a:p>
          <a:p>
            <a:endParaRPr lang="ru-RU" dirty="0"/>
          </a:p>
          <a:p>
            <a:r>
              <a:rPr lang="ru-RU" dirty="0"/>
              <a:t>Приемы: </a:t>
            </a:r>
          </a:p>
          <a:p>
            <a:r>
              <a:rPr lang="ru-RU" dirty="0"/>
              <a:t>02. Принцип вынесения</a:t>
            </a:r>
          </a:p>
          <a:p>
            <a:r>
              <a:rPr lang="ru-RU" dirty="0"/>
              <a:t>35. Изменение физико-химических параметров</a:t>
            </a:r>
          </a:p>
          <a:p>
            <a:r>
              <a:rPr lang="ru-RU" dirty="0"/>
              <a:t>08. </a:t>
            </a:r>
            <a:r>
              <a:rPr lang="ru-RU" dirty="0" err="1"/>
              <a:t>Антивеса</a:t>
            </a:r>
            <a:endParaRPr lang="ru-RU" dirty="0"/>
          </a:p>
          <a:p>
            <a:r>
              <a:rPr lang="ru-RU" dirty="0"/>
              <a:t>10. Принцип предварительного действия</a:t>
            </a:r>
          </a:p>
          <a:p>
            <a:r>
              <a:rPr lang="ru-RU" dirty="0"/>
              <a:t>14. Принцип </a:t>
            </a:r>
            <a:r>
              <a:rPr lang="ru-RU" dirty="0" err="1"/>
              <a:t>сфероидальности</a:t>
            </a:r>
            <a:endParaRPr lang="ru-RU" dirty="0"/>
          </a:p>
          <a:p>
            <a:r>
              <a:rPr lang="ru-RU" dirty="0"/>
              <a:t>37. Применение теплового расширения</a:t>
            </a:r>
          </a:p>
          <a:p>
            <a:endParaRPr lang="ru-RU" dirty="0"/>
          </a:p>
        </p:txBody>
      </p:sp>
      <p:sp>
        <p:nvSpPr>
          <p:cNvPr id="5" name="TextBox 4">
            <a:extLst>
              <a:ext uri="{FF2B5EF4-FFF2-40B4-BE49-F238E27FC236}">
                <a16:creationId xmlns:a16="http://schemas.microsoft.com/office/drawing/2014/main" id="{4289C5CD-6342-4306-97D3-2E50A00D9C31}"/>
              </a:ext>
            </a:extLst>
          </p:cNvPr>
          <p:cNvSpPr txBox="1"/>
          <p:nvPr/>
        </p:nvSpPr>
        <p:spPr>
          <a:xfrm>
            <a:off x="738231" y="4202884"/>
            <a:ext cx="7667538" cy="923330"/>
          </a:xfrm>
          <a:prstGeom prst="rect">
            <a:avLst/>
          </a:prstGeom>
          <a:noFill/>
        </p:spPr>
        <p:txBody>
          <a:bodyPr wrap="square" rtlCol="0">
            <a:spAutoFit/>
          </a:bodyPr>
          <a:lstStyle/>
          <a:p>
            <a:r>
              <a:rPr lang="ru-RU" dirty="0"/>
              <a:t>Решение: использование «топливных путей» для увеличения количества заливаемого топлива. Все шланги были увеличены в объеме.</a:t>
            </a:r>
          </a:p>
        </p:txBody>
      </p:sp>
    </p:spTree>
    <p:extLst>
      <p:ext uri="{BB962C8B-B14F-4D97-AF65-F5344CB8AC3E}">
        <p14:creationId xmlns:p14="http://schemas.microsoft.com/office/powerpoint/2010/main" val="17418944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78A44D-9237-425B-B446-848E6EF91D52}"/>
              </a:ext>
            </a:extLst>
          </p:cNvPr>
          <p:cNvSpPr>
            <a:spLocks noGrp="1"/>
          </p:cNvSpPr>
          <p:nvPr>
            <p:ph type="title"/>
          </p:nvPr>
        </p:nvSpPr>
        <p:spPr/>
        <p:txBody>
          <a:bodyPr/>
          <a:lstStyle/>
          <a:p>
            <a:r>
              <a:rPr lang="ru-RU" dirty="0"/>
              <a:t>Содержание 2 вебинара</a:t>
            </a:r>
          </a:p>
        </p:txBody>
      </p:sp>
      <p:sp>
        <p:nvSpPr>
          <p:cNvPr id="3" name="Объект 2">
            <a:extLst>
              <a:ext uri="{FF2B5EF4-FFF2-40B4-BE49-F238E27FC236}">
                <a16:creationId xmlns:a16="http://schemas.microsoft.com/office/drawing/2014/main" id="{B7C6DE05-5D67-4987-9C5C-5494270F4208}"/>
              </a:ext>
            </a:extLst>
          </p:cNvPr>
          <p:cNvSpPr>
            <a:spLocks noGrp="1"/>
          </p:cNvSpPr>
          <p:nvPr>
            <p:ph idx="1"/>
          </p:nvPr>
        </p:nvSpPr>
        <p:spPr>
          <a:xfrm>
            <a:off x="355600" y="898525"/>
            <a:ext cx="8270875" cy="1823146"/>
          </a:xfrm>
        </p:spPr>
        <p:txBody>
          <a:bodyPr/>
          <a:lstStyle/>
          <a:p>
            <a:r>
              <a:rPr lang="ru-RU" sz="2400" b="0" dirty="0"/>
              <a:t>Работа с файлом самооценки</a:t>
            </a:r>
          </a:p>
          <a:p>
            <a:r>
              <a:rPr lang="ru-RU" sz="2400" b="0" dirty="0"/>
              <a:t>Номинация «Изобретательство». Программный комплекс «</a:t>
            </a:r>
            <a:r>
              <a:rPr lang="en-US" sz="2400" b="0" dirty="0" err="1"/>
              <a:t>Compinno</a:t>
            </a:r>
            <a:r>
              <a:rPr lang="en-US" sz="2400" b="0" dirty="0"/>
              <a:t>-TRIZ</a:t>
            </a:r>
            <a:r>
              <a:rPr lang="ru-RU" sz="2400" b="0" dirty="0"/>
              <a:t>»</a:t>
            </a:r>
          </a:p>
        </p:txBody>
      </p:sp>
    </p:spTree>
    <p:extLst>
      <p:ext uri="{BB962C8B-B14F-4D97-AF65-F5344CB8AC3E}">
        <p14:creationId xmlns:p14="http://schemas.microsoft.com/office/powerpoint/2010/main" val="66019376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0F286F-B738-4E7B-AE1E-B69B05881384}"/>
              </a:ext>
            </a:extLst>
          </p:cNvPr>
          <p:cNvSpPr>
            <a:spLocks noGrp="1"/>
          </p:cNvSpPr>
          <p:nvPr>
            <p:ph type="title"/>
          </p:nvPr>
        </p:nvSpPr>
        <p:spPr/>
        <p:txBody>
          <a:bodyPr/>
          <a:lstStyle/>
          <a:p>
            <a:r>
              <a:rPr lang="ru-RU" dirty="0"/>
              <a:t>Разбор задачи «Объем топлива гоночного автомобиля»</a:t>
            </a:r>
          </a:p>
        </p:txBody>
      </p:sp>
      <p:pic>
        <p:nvPicPr>
          <p:cNvPr id="5" name="Рисунок 4">
            <a:extLst>
              <a:ext uri="{FF2B5EF4-FFF2-40B4-BE49-F238E27FC236}">
                <a16:creationId xmlns:a16="http://schemas.microsoft.com/office/drawing/2014/main" id="{910758C4-D6F9-477D-96E2-7B9F5708A117}"/>
              </a:ext>
            </a:extLst>
          </p:cNvPr>
          <p:cNvPicPr>
            <a:picLocks noChangeAspect="1"/>
          </p:cNvPicPr>
          <p:nvPr/>
        </p:nvPicPr>
        <p:blipFill>
          <a:blip r:embed="rId2"/>
          <a:stretch>
            <a:fillRect/>
          </a:stretch>
        </p:blipFill>
        <p:spPr>
          <a:xfrm>
            <a:off x="0" y="931178"/>
            <a:ext cx="9144000" cy="4159507"/>
          </a:xfrm>
          <a:prstGeom prst="rect">
            <a:avLst/>
          </a:prstGeom>
        </p:spPr>
      </p:pic>
    </p:spTree>
    <p:extLst>
      <p:ext uri="{BB962C8B-B14F-4D97-AF65-F5344CB8AC3E}">
        <p14:creationId xmlns:p14="http://schemas.microsoft.com/office/powerpoint/2010/main" val="145849595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A12DE9E-5CEC-4201-AA3B-DE7D2BD03A90}"/>
              </a:ext>
            </a:extLst>
          </p:cNvPr>
          <p:cNvPicPr>
            <a:picLocks noChangeAspect="1"/>
          </p:cNvPicPr>
          <p:nvPr/>
        </p:nvPicPr>
        <p:blipFill>
          <a:blip r:embed="rId2"/>
          <a:stretch>
            <a:fillRect/>
          </a:stretch>
        </p:blipFill>
        <p:spPr>
          <a:xfrm>
            <a:off x="-1" y="1129593"/>
            <a:ext cx="9126929" cy="3979301"/>
          </a:xfrm>
          <a:prstGeom prst="rect">
            <a:avLst/>
          </a:prstGeom>
        </p:spPr>
      </p:pic>
      <p:sp>
        <p:nvSpPr>
          <p:cNvPr id="5" name="Заголовок 1">
            <a:extLst>
              <a:ext uri="{FF2B5EF4-FFF2-40B4-BE49-F238E27FC236}">
                <a16:creationId xmlns:a16="http://schemas.microsoft.com/office/drawing/2014/main" id="{BAF03164-2D3A-4B07-96FF-4C18F0DF3E2F}"/>
              </a:ext>
            </a:extLst>
          </p:cNvPr>
          <p:cNvSpPr>
            <a:spLocks noGrp="1"/>
          </p:cNvSpPr>
          <p:nvPr>
            <p:ph type="title"/>
          </p:nvPr>
        </p:nvSpPr>
        <p:spPr>
          <a:xfrm>
            <a:off x="649288" y="109538"/>
            <a:ext cx="7983537" cy="458787"/>
          </a:xfrm>
        </p:spPr>
        <p:txBody>
          <a:bodyPr/>
          <a:lstStyle/>
          <a:p>
            <a:r>
              <a:rPr lang="ru-RU" dirty="0"/>
              <a:t>Разбор задачи «Объем топлива гоночного автомобиля»</a:t>
            </a:r>
          </a:p>
        </p:txBody>
      </p:sp>
    </p:spTree>
    <p:extLst>
      <p:ext uri="{BB962C8B-B14F-4D97-AF65-F5344CB8AC3E}">
        <p14:creationId xmlns:p14="http://schemas.microsoft.com/office/powerpoint/2010/main" val="80795935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959BAD8-07E5-4012-8B95-161D96303E7F}"/>
              </a:ext>
            </a:extLst>
          </p:cNvPr>
          <p:cNvPicPr>
            <a:picLocks noChangeAspect="1"/>
          </p:cNvPicPr>
          <p:nvPr/>
        </p:nvPicPr>
        <p:blipFill>
          <a:blip r:embed="rId2"/>
          <a:stretch>
            <a:fillRect/>
          </a:stretch>
        </p:blipFill>
        <p:spPr>
          <a:xfrm>
            <a:off x="0" y="561222"/>
            <a:ext cx="9144000" cy="5232217"/>
          </a:xfrm>
          <a:prstGeom prst="rect">
            <a:avLst/>
          </a:prstGeom>
        </p:spPr>
      </p:pic>
    </p:spTree>
    <p:extLst>
      <p:ext uri="{BB962C8B-B14F-4D97-AF65-F5344CB8AC3E}">
        <p14:creationId xmlns:p14="http://schemas.microsoft.com/office/powerpoint/2010/main" val="196829315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568A0209-A7E0-4E6E-AD63-AC6239A2FA5E}"/>
              </a:ext>
            </a:extLst>
          </p:cNvPr>
          <p:cNvPicPr>
            <a:picLocks noChangeAspect="1"/>
          </p:cNvPicPr>
          <p:nvPr/>
        </p:nvPicPr>
        <p:blipFill rotWithShape="1">
          <a:blip r:embed="rId2"/>
          <a:srcRect r="9197" b="2875"/>
          <a:stretch/>
        </p:blipFill>
        <p:spPr>
          <a:xfrm>
            <a:off x="0" y="0"/>
            <a:ext cx="9144000" cy="6660859"/>
          </a:xfrm>
          <a:prstGeom prst="rect">
            <a:avLst/>
          </a:prstGeom>
        </p:spPr>
      </p:pic>
    </p:spTree>
    <p:extLst>
      <p:ext uri="{BB962C8B-B14F-4D97-AF65-F5344CB8AC3E}">
        <p14:creationId xmlns:p14="http://schemas.microsoft.com/office/powerpoint/2010/main" val="65175228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8030B0-83AF-466A-8674-E3A490259AF8}"/>
              </a:ext>
            </a:extLst>
          </p:cNvPr>
          <p:cNvSpPr>
            <a:spLocks noGrp="1"/>
          </p:cNvSpPr>
          <p:nvPr>
            <p:ph type="title"/>
          </p:nvPr>
        </p:nvSpPr>
        <p:spPr/>
        <p:txBody>
          <a:bodyPr/>
          <a:lstStyle/>
          <a:p>
            <a:r>
              <a:rPr lang="ru-RU" dirty="0"/>
              <a:t>Инструменты ТРИЗ</a:t>
            </a:r>
          </a:p>
        </p:txBody>
      </p:sp>
      <p:sp>
        <p:nvSpPr>
          <p:cNvPr id="6" name="TextBox 5">
            <a:extLst>
              <a:ext uri="{FF2B5EF4-FFF2-40B4-BE49-F238E27FC236}">
                <a16:creationId xmlns:a16="http://schemas.microsoft.com/office/drawing/2014/main" id="{6B18F993-05D4-4705-907D-9327DE8726BE}"/>
              </a:ext>
            </a:extLst>
          </p:cNvPr>
          <p:cNvSpPr txBox="1"/>
          <p:nvPr/>
        </p:nvSpPr>
        <p:spPr>
          <a:xfrm>
            <a:off x="2318697" y="568325"/>
            <a:ext cx="3260390" cy="369332"/>
          </a:xfrm>
          <a:prstGeom prst="rect">
            <a:avLst/>
          </a:prstGeom>
          <a:noFill/>
        </p:spPr>
        <p:txBody>
          <a:bodyPr wrap="square">
            <a:spAutoFit/>
          </a:bodyPr>
          <a:lstStyle/>
          <a:p>
            <a:r>
              <a:rPr lang="en-US" dirty="0">
                <a:hlinkClick r:id="rId2"/>
              </a:rPr>
              <a:t>http://ariz-2010.appspot.com/</a:t>
            </a:r>
            <a:r>
              <a:rPr lang="en-US" dirty="0"/>
              <a:t> </a:t>
            </a:r>
            <a:endParaRPr lang="ru-RU" dirty="0"/>
          </a:p>
        </p:txBody>
      </p:sp>
      <p:graphicFrame>
        <p:nvGraphicFramePr>
          <p:cNvPr id="7" name="Таблица 6">
            <a:extLst>
              <a:ext uri="{FF2B5EF4-FFF2-40B4-BE49-F238E27FC236}">
                <a16:creationId xmlns:a16="http://schemas.microsoft.com/office/drawing/2014/main" id="{6243D213-600E-4FDE-810C-42F6E7A30FFA}"/>
              </a:ext>
            </a:extLst>
          </p:cNvPr>
          <p:cNvGraphicFramePr>
            <a:graphicFrameLocks noGrp="1"/>
          </p:cNvGraphicFramePr>
          <p:nvPr>
            <p:extLst>
              <p:ext uri="{D42A27DB-BD31-4B8C-83A1-F6EECF244321}">
                <p14:modId xmlns:p14="http://schemas.microsoft.com/office/powerpoint/2010/main" val="4115409305"/>
              </p:ext>
            </p:extLst>
          </p:nvPr>
        </p:nvGraphicFramePr>
        <p:xfrm>
          <a:off x="268448" y="937657"/>
          <a:ext cx="8690994" cy="5029200"/>
        </p:xfrm>
        <a:graphic>
          <a:graphicData uri="http://schemas.openxmlformats.org/drawingml/2006/table">
            <a:tbl>
              <a:tblPr firstRow="1" firstCol="1" bandRow="1"/>
              <a:tblGrid>
                <a:gridCol w="4345497">
                  <a:extLst>
                    <a:ext uri="{9D8B030D-6E8A-4147-A177-3AD203B41FA5}">
                      <a16:colId xmlns:a16="http://schemas.microsoft.com/office/drawing/2014/main" val="387301573"/>
                    </a:ext>
                  </a:extLst>
                </a:gridCol>
                <a:gridCol w="4345497">
                  <a:extLst>
                    <a:ext uri="{9D8B030D-6E8A-4147-A177-3AD203B41FA5}">
                      <a16:colId xmlns:a16="http://schemas.microsoft.com/office/drawing/2014/main" val="755306552"/>
                    </a:ext>
                  </a:extLst>
                </a:gridCol>
              </a:tblGrid>
              <a:tr h="2185988">
                <a:tc>
                  <a:txBody>
                    <a:bodyPr/>
                    <a:lstStyle/>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Административное противоречие</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АИСТ – алгоритмы использования стандартов</a:t>
                      </a:r>
                    </a:p>
                    <a:p>
                      <a:pPr>
                        <a:lnSpc>
                          <a:spcPct val="100000"/>
                        </a:lnSpc>
                        <a:spcAft>
                          <a:spcPts val="0"/>
                        </a:spcAft>
                      </a:pPr>
                      <a:r>
                        <a:rPr lang="ru-RU" sz="15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Аналогии. Перенос идей и решений.</a:t>
                      </a:r>
                    </a:p>
                    <a:p>
                      <a:pPr>
                        <a:lnSpc>
                          <a:spcPct val="100000"/>
                        </a:lnSpc>
                        <a:spcAft>
                          <a:spcPts val="0"/>
                        </a:spcAft>
                      </a:pPr>
                      <a:r>
                        <a:rPr lang="ru-RU" sz="15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АРИЗ и его модификации </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Вещественно-полевые ресурсы (ВПР)</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Допустить недопустимое (метод)</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Изобретательская задача</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ИКС-элемент (Х-элемент)</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Конфликтующая пара (конфликтующие элементы)</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Перенос свойств</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Оперативная зона (ОЗ), конфликтующие элементы</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Оперативное время (ОВ)</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Приемы разрешения противоречий</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Противоречие свойства, ПС (физическое противоречие, ФП)</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Противоречие техническое (ТП)</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Противоречие требований (ПТ)</a:t>
                      </a:r>
                    </a:p>
                    <a:p>
                      <a:pPr>
                        <a:lnSpc>
                          <a:spcPct val="100000"/>
                        </a:lnSpc>
                        <a:spcAft>
                          <a:spcPts val="0"/>
                        </a:spcAft>
                      </a:pPr>
                      <a:r>
                        <a:rPr lang="ru-RU" sz="15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Таблица применения приемов разрешения противоречий и ее модификации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Типовые поля и вещества</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Указатели эффектов (физических, биологических, геометрических, химических и др.)</a:t>
                      </a:r>
                    </a:p>
                  </a:txBody>
                  <a:tcPr marL="24471" marR="24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5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Шаблон формулировки противоречий требований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Шаг назад от ИКР (метод)</a:t>
                      </a:r>
                    </a:p>
                    <a:p>
                      <a:pPr>
                        <a:lnSpc>
                          <a:spcPct val="100000"/>
                        </a:lnSpc>
                        <a:spcAft>
                          <a:spcPts val="0"/>
                        </a:spcAft>
                      </a:pPr>
                      <a:r>
                        <a:rPr lang="ru-RU" sz="1500" dirty="0" err="1">
                          <a:effectLst/>
                          <a:latin typeface="Calibri" panose="020F0502020204030204" pitchFamily="34" charset="0"/>
                          <a:ea typeface="Calibri" panose="020F0502020204030204" pitchFamily="34" charset="0"/>
                          <a:cs typeface="Times New Roman" panose="02020603050405020304" pitchFamily="18" charset="0"/>
                        </a:rPr>
                        <a:t>Веполь</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Потоковый анализ</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Причинно-следственный анализ (ПСА)</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Функции объект (объект функции)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Функциональный анализ</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Функция, модель функции</a:t>
                      </a:r>
                    </a:p>
                    <a:p>
                      <a:pPr>
                        <a:lnSpc>
                          <a:spcPct val="100000"/>
                        </a:lnSpc>
                        <a:spcAft>
                          <a:spcPts val="0"/>
                        </a:spcAft>
                      </a:pPr>
                      <a:r>
                        <a:rPr lang="ru-RU"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Идеальный конечный результат (ИКР) и его модификации.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Объединение альтернативных систем </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Поле взаимодействия</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Анализ </a:t>
                      </a:r>
                      <a:r>
                        <a:rPr lang="ru-RU" sz="1500" dirty="0" err="1">
                          <a:effectLst/>
                          <a:latin typeface="Calibri" panose="020F0502020204030204" pitchFamily="34" charset="0"/>
                          <a:ea typeface="Calibri" panose="020F0502020204030204" pitchFamily="34" charset="0"/>
                          <a:cs typeface="Times New Roman" panose="02020603050405020304" pitchFamily="18" charset="0"/>
                        </a:rPr>
                        <a:t>вепольный</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Анализ </a:t>
                      </a:r>
                      <a:r>
                        <a:rPr lang="ru-RU" sz="1500" dirty="0" err="1">
                          <a:effectLst/>
                          <a:latin typeface="Calibri" panose="020F0502020204030204" pitchFamily="34" charset="0"/>
                          <a:ea typeface="Calibri" panose="020F0502020204030204" pitchFamily="34" charset="0"/>
                          <a:cs typeface="Times New Roman" panose="02020603050405020304" pitchFamily="18" charset="0"/>
                        </a:rPr>
                        <a:t>элепольный</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Принципы разрешения противоречий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Система стандартов на решение изобретательских задач и их модификация</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Системный оператор </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Элемент</a:t>
                      </a:r>
                    </a:p>
                    <a:p>
                      <a:pPr>
                        <a:lnSpc>
                          <a:spcPct val="100000"/>
                        </a:lnSpc>
                        <a:spcAft>
                          <a:spcPts val="0"/>
                        </a:spcAft>
                      </a:pPr>
                      <a:r>
                        <a:rPr lang="ru-RU" sz="1500" dirty="0" err="1">
                          <a:effectLst/>
                          <a:latin typeface="Calibri" panose="020F0502020204030204" pitchFamily="34" charset="0"/>
                          <a:ea typeface="Calibri" panose="020F0502020204030204" pitchFamily="34" charset="0"/>
                          <a:cs typeface="Times New Roman" panose="02020603050405020304" pitchFamily="18" charset="0"/>
                        </a:rPr>
                        <a:t>Элеполь</a:t>
                      </a:r>
                      <a:r>
                        <a:rPr lang="ru-RU" sz="1500" dirty="0">
                          <a:effectLst/>
                          <a:latin typeface="Calibri" panose="020F0502020204030204" pitchFamily="34" charset="0"/>
                          <a:ea typeface="Calibri" panose="020F0502020204030204" pitchFamily="34" charset="0"/>
                          <a:cs typeface="Times New Roman" panose="02020603050405020304" pitchFamily="18" charset="0"/>
                        </a:rPr>
                        <a:t> (внутренний и внешний)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 </a:t>
                      </a:r>
                    </a:p>
                  </a:txBody>
                  <a:tcPr marL="24471" marR="24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6126297"/>
                  </a:ext>
                </a:extLst>
              </a:tr>
            </a:tbl>
          </a:graphicData>
        </a:graphic>
      </p:graphicFrame>
    </p:spTree>
    <p:extLst>
      <p:ext uri="{BB962C8B-B14F-4D97-AF65-F5344CB8AC3E}">
        <p14:creationId xmlns:p14="http://schemas.microsoft.com/office/powerpoint/2010/main" val="35075244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D910AD-66FF-4896-89F5-3B0CACB49C57}"/>
              </a:ext>
            </a:extLst>
          </p:cNvPr>
          <p:cNvSpPr>
            <a:spLocks noGrp="1"/>
          </p:cNvSpPr>
          <p:nvPr>
            <p:ph type="title"/>
          </p:nvPr>
        </p:nvSpPr>
        <p:spPr/>
        <p:txBody>
          <a:bodyPr/>
          <a:lstStyle/>
          <a:p>
            <a:r>
              <a:rPr lang="ru-RU" dirty="0"/>
              <a:t>Задача «Уединенная вилла». Д. Гриффит</a:t>
            </a:r>
          </a:p>
        </p:txBody>
      </p:sp>
      <p:sp>
        <p:nvSpPr>
          <p:cNvPr id="7" name="TextBox 6">
            <a:extLst>
              <a:ext uri="{FF2B5EF4-FFF2-40B4-BE49-F238E27FC236}">
                <a16:creationId xmlns:a16="http://schemas.microsoft.com/office/drawing/2014/main" id="{FB328896-E3F9-4A79-82AC-B84B9BAA3BD2}"/>
              </a:ext>
            </a:extLst>
          </p:cNvPr>
          <p:cNvSpPr txBox="1"/>
          <p:nvPr/>
        </p:nvSpPr>
        <p:spPr>
          <a:xfrm>
            <a:off x="138418" y="725420"/>
            <a:ext cx="8867163" cy="3785652"/>
          </a:xfrm>
          <a:prstGeom prst="rect">
            <a:avLst/>
          </a:prstGeom>
          <a:noFill/>
        </p:spPr>
        <p:txBody>
          <a:bodyPr wrap="square">
            <a:spAutoFit/>
          </a:bodyPr>
          <a:lstStyle/>
          <a:p>
            <a:pPr algn="just"/>
            <a:r>
              <a:rPr lang="ru-RU" sz="1600" dirty="0"/>
              <a:t>В 1909 году американский кинематографист Дэвид Гриффит снял немой короткометражный фильм (длительность 7 минут) «Уединенная вилла». Это остросюжетный фильм о попытке ограбления богатой уединенной виллы. Вероятно, это самый первый фильм в жанре триллера (остросюжетный фильм, вызывающий у зрителей напряжение и волнение). В фильме представлены три точки зрения:</a:t>
            </a:r>
          </a:p>
          <a:p>
            <a:pPr algn="just"/>
            <a:r>
              <a:rPr lang="ru-RU" sz="1600" dirty="0"/>
              <a:t>- семья, находящаяся в доме и спасающаяся от нападения;</a:t>
            </a:r>
          </a:p>
          <a:p>
            <a:pPr algn="just"/>
            <a:r>
              <a:rPr lang="ru-RU" sz="1600" dirty="0"/>
              <a:t>- бандиты, нападающие на богатый дом;</a:t>
            </a:r>
          </a:p>
          <a:p>
            <a:pPr algn="just"/>
            <a:r>
              <a:rPr lang="ru-RU" sz="1600" dirty="0"/>
              <a:t>- глава семьи и полицейские, появляющиеся в «последний момент».</a:t>
            </a:r>
          </a:p>
          <a:p>
            <a:pPr algn="just"/>
            <a:r>
              <a:rPr lang="ru-RU" sz="1600" dirty="0"/>
              <a:t>У Гриффита была задача показать (за 7 минут) завязку этой истории, проникновение в дом, страх хозяйки дома и трех ее дочерей, нападение и, главное – спасение. До создания «Уединенной виллы» кинофильмы содержали сюжеты, охватывающие одно событие, и отражали последовательность действий персонажей с хроникальной достоверностью (время в кино совпадало со временем события в жизни). Как за короткое время фильма показать разные сюжетные линии и усилить впечатление (напряжение) у зрителей? Какой кинематографический прием впервые применил Д. Гриффит? </a:t>
            </a:r>
          </a:p>
        </p:txBody>
      </p:sp>
    </p:spTree>
    <p:extLst>
      <p:ext uri="{BB962C8B-B14F-4D97-AF65-F5344CB8AC3E}">
        <p14:creationId xmlns:p14="http://schemas.microsoft.com/office/powerpoint/2010/main" val="100561902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E5A28-B5D0-437C-A906-9FA4C58921D0}"/>
              </a:ext>
            </a:extLst>
          </p:cNvPr>
          <p:cNvSpPr>
            <a:spLocks noGrp="1"/>
          </p:cNvSpPr>
          <p:nvPr>
            <p:ph type="title"/>
          </p:nvPr>
        </p:nvSpPr>
        <p:spPr/>
        <p:txBody>
          <a:bodyPr/>
          <a:lstStyle/>
          <a:p>
            <a:r>
              <a:rPr lang="ru-RU" dirty="0"/>
              <a:t>Разбор задачи «Уединенная вилла»</a:t>
            </a:r>
          </a:p>
        </p:txBody>
      </p:sp>
      <p:sp>
        <p:nvSpPr>
          <p:cNvPr id="3" name="Объект 2">
            <a:extLst>
              <a:ext uri="{FF2B5EF4-FFF2-40B4-BE49-F238E27FC236}">
                <a16:creationId xmlns:a16="http://schemas.microsoft.com/office/drawing/2014/main" id="{304A4662-BDA1-4344-8D4F-58E8AEC833BE}"/>
              </a:ext>
            </a:extLst>
          </p:cNvPr>
          <p:cNvSpPr>
            <a:spLocks noGrp="1"/>
          </p:cNvSpPr>
          <p:nvPr>
            <p:ph idx="1"/>
          </p:nvPr>
        </p:nvSpPr>
        <p:spPr>
          <a:xfrm>
            <a:off x="71306" y="494949"/>
            <a:ext cx="9001387" cy="5904007"/>
          </a:xfrm>
        </p:spPr>
        <p:txBody>
          <a:bodyPr/>
          <a:lstStyle/>
          <a:p>
            <a:pPr marL="0" indent="0">
              <a:buNone/>
            </a:pPr>
            <a:r>
              <a:rPr lang="ru-RU" sz="1600" dirty="0"/>
              <a:t>Название задачи. </a:t>
            </a:r>
            <a:r>
              <a:rPr lang="ru-RU" sz="1600" b="0" dirty="0"/>
              <a:t>«Уединенная вилла». </a:t>
            </a:r>
          </a:p>
          <a:p>
            <a:pPr marL="0" indent="0" algn="just">
              <a:buNone/>
            </a:pPr>
            <a:r>
              <a:rPr lang="ru-RU" sz="1600" dirty="0"/>
              <a:t>Условия (кратко). </a:t>
            </a:r>
            <a:r>
              <a:rPr lang="ru-RU" sz="1600" b="0" i="0" dirty="0">
                <a:solidFill>
                  <a:srgbClr val="000000"/>
                </a:solidFill>
                <a:effectLst/>
                <a:latin typeface="Arial" panose="020B0604020202020204" pitchFamily="34" charset="0"/>
              </a:rPr>
              <a:t>Как за короткое время фильма показать разные сюжетные линии и усилить впечатление (напряжение) у зрителей? Какой кинематографический прием впервые применил Д. Гриффит?</a:t>
            </a:r>
            <a:endParaRPr lang="ru-RU" sz="1600" b="0" dirty="0"/>
          </a:p>
          <a:p>
            <a:pPr marL="342900" indent="-342900" algn="just">
              <a:buAutoNum type="arabicPeriod"/>
            </a:pPr>
            <a:r>
              <a:rPr lang="ru-RU" sz="1600" dirty="0"/>
              <a:t>ПТ1:</a:t>
            </a:r>
            <a:r>
              <a:rPr lang="ru-RU" sz="1600" b="0" dirty="0"/>
              <a:t> Если показывать все линии последовательно, то + будут показаны все точки зрения, но – будет очень длинный и скучный фильм </a:t>
            </a:r>
            <a:br>
              <a:rPr lang="ru-RU" sz="1600" b="0" dirty="0"/>
            </a:br>
            <a:r>
              <a:rPr lang="ru-RU" sz="1600" dirty="0"/>
              <a:t>ПТ2:</a:t>
            </a:r>
            <a:r>
              <a:rPr lang="ru-RU" sz="1600" b="0" dirty="0"/>
              <a:t> Если показывать только одну линию, то + фильм будет короткий и остросюжетный, но – не будет показаны все точки зрения</a:t>
            </a:r>
          </a:p>
          <a:p>
            <a:pPr marL="342900" indent="-342900" algn="just">
              <a:buAutoNum type="arabicPeriod"/>
            </a:pPr>
            <a:r>
              <a:rPr lang="ru-RU" sz="1600" dirty="0"/>
              <a:t>КП</a:t>
            </a:r>
            <a:r>
              <a:rPr lang="ru-RU" sz="1600" b="0" dirty="0"/>
              <a:t> линии сюжета и время фильма</a:t>
            </a:r>
          </a:p>
          <a:p>
            <a:pPr marL="342900" indent="-342900" algn="just">
              <a:buAutoNum type="arabicPeriod"/>
            </a:pPr>
            <a:r>
              <a:rPr lang="ru-RU" sz="1600" dirty="0"/>
              <a:t>ИКР</a:t>
            </a:r>
            <a:r>
              <a:rPr lang="ru-RU" sz="1600" b="0" dirty="0"/>
              <a:t> Х-элемент Сам показывает все точки зрения на события, сохраняя короткое время фильма</a:t>
            </a:r>
          </a:p>
          <a:p>
            <a:pPr marL="342900" indent="-342900" algn="just">
              <a:buAutoNum type="arabicPeriod"/>
            </a:pPr>
            <a:r>
              <a:rPr lang="ru-RU" sz="1600" dirty="0"/>
              <a:t>ОЗ</a:t>
            </a:r>
            <a:r>
              <a:rPr lang="ru-RU" sz="1600" b="0" dirty="0"/>
              <a:t> все линии сюжета</a:t>
            </a:r>
          </a:p>
          <a:p>
            <a:pPr marL="342900" indent="-342900" algn="just">
              <a:buAutoNum type="arabicPeriod"/>
            </a:pPr>
            <a:r>
              <a:rPr lang="ru-RU" sz="1600" dirty="0"/>
              <a:t>ОВ</a:t>
            </a:r>
            <a:r>
              <a:rPr lang="ru-RU" sz="1600" b="0" dirty="0"/>
              <a:t> все время фильма</a:t>
            </a:r>
          </a:p>
          <a:p>
            <a:pPr marL="342900" indent="-342900" algn="just">
              <a:buAutoNum type="arabicPeriod"/>
            </a:pPr>
            <a:r>
              <a:rPr lang="ru-RU" sz="1600" dirty="0"/>
              <a:t>ПС:</a:t>
            </a:r>
            <a:r>
              <a:rPr lang="ru-RU" sz="1600" b="0" dirty="0"/>
              <a:t> Сюжетные линии должны быть представлены последовательно, чтобы показать все точки зрения на событие, сюжетные линии должны быть представлены параллельно, чтобы время фильма коротким</a:t>
            </a:r>
          </a:p>
        </p:txBody>
      </p:sp>
    </p:spTree>
    <p:extLst>
      <p:ext uri="{BB962C8B-B14F-4D97-AF65-F5344CB8AC3E}">
        <p14:creationId xmlns:p14="http://schemas.microsoft.com/office/powerpoint/2010/main" val="341406700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a:extLst>
              <a:ext uri="{FF2B5EF4-FFF2-40B4-BE49-F238E27FC236}">
                <a16:creationId xmlns:a16="http://schemas.microsoft.com/office/drawing/2014/main" id="{F8EDE528-34F9-4A32-BB3B-CB66AB0D861E}"/>
              </a:ext>
            </a:extLst>
          </p:cNvPr>
          <p:cNvSpPr>
            <a:spLocks noGrp="1"/>
          </p:cNvSpPr>
          <p:nvPr>
            <p:ph idx="1"/>
          </p:nvPr>
        </p:nvSpPr>
        <p:spPr>
          <a:xfrm>
            <a:off x="71306" y="494949"/>
            <a:ext cx="9001387" cy="6284047"/>
          </a:xfrm>
        </p:spPr>
        <p:txBody>
          <a:bodyPr/>
          <a:lstStyle/>
          <a:p>
            <a:pPr marL="0" indent="0">
              <a:buNone/>
            </a:pPr>
            <a:r>
              <a:rPr lang="ru-RU" sz="1600" dirty="0"/>
              <a:t>Название задачи. </a:t>
            </a:r>
            <a:r>
              <a:rPr lang="ru-RU" sz="1600" b="0" dirty="0"/>
              <a:t>«Уединенная вилла». </a:t>
            </a:r>
          </a:p>
          <a:p>
            <a:pPr marL="0" indent="0" algn="just">
              <a:buNone/>
            </a:pPr>
            <a:r>
              <a:rPr lang="ru-RU" sz="1600" dirty="0"/>
              <a:t>Условия (кратко). </a:t>
            </a:r>
            <a:r>
              <a:rPr lang="ru-RU" sz="1600" b="0" i="0" dirty="0">
                <a:solidFill>
                  <a:srgbClr val="000000"/>
                </a:solidFill>
                <a:effectLst/>
                <a:latin typeface="Arial" panose="020B0604020202020204" pitchFamily="34" charset="0"/>
              </a:rPr>
              <a:t>Как за короткое время фильма показать разные сюжетные линии и усилить впечатление (напряжение) у зрителей? Какой кинематографический прием впервые применил Д. Гриффит?</a:t>
            </a:r>
            <a:endParaRPr lang="ru-RU" sz="1600" b="0" dirty="0"/>
          </a:p>
          <a:p>
            <a:pPr marL="0" indent="0" algn="just">
              <a:buNone/>
            </a:pPr>
            <a:r>
              <a:rPr lang="ru-RU" sz="1600" dirty="0"/>
              <a:t>7. Ресурсы</a:t>
            </a:r>
            <a:r>
              <a:rPr lang="ru-RU" sz="1600" b="0" dirty="0"/>
              <a:t>. Все сюжетные линии фильма, герои и их характеры, музыка, паузы</a:t>
            </a:r>
          </a:p>
          <a:p>
            <a:pPr marL="0" indent="0" algn="just">
              <a:buNone/>
            </a:pPr>
            <a:r>
              <a:rPr lang="ru-RU" sz="1600" dirty="0"/>
              <a:t>8. ИКР2: </a:t>
            </a:r>
            <a:r>
              <a:rPr lang="ru-RU" sz="1600" b="0" dirty="0"/>
              <a:t>Х-элемент из ресурсов системы абсолютно не усложняя систему и не вызывая вредных явлений в течении всего фильма в пределах всех сюжетных линий устраняет необходимость показывать все сюжетные линии последовательно, сохраняя все точки зрения на происходящее.</a:t>
            </a:r>
          </a:p>
          <a:p>
            <a:pPr marL="0" indent="0" algn="just">
              <a:buNone/>
            </a:pPr>
            <a:r>
              <a:rPr lang="ru-RU" sz="1600" dirty="0"/>
              <a:t>9. Приемы:</a:t>
            </a:r>
            <a:r>
              <a:rPr lang="ru-RU" sz="1600" b="0" dirty="0"/>
              <a:t> </a:t>
            </a:r>
          </a:p>
          <a:p>
            <a:pPr marL="0" indent="0" algn="just">
              <a:buNone/>
            </a:pPr>
            <a:r>
              <a:rPr lang="ru-RU" sz="1400" b="0" dirty="0"/>
              <a:t>10. Прием предварительного действия: </a:t>
            </a:r>
          </a:p>
          <a:p>
            <a:pPr marL="0" indent="0" algn="just">
              <a:buNone/>
            </a:pPr>
            <a:r>
              <a:rPr lang="ru-RU" sz="1400" b="0" dirty="0"/>
              <a:t>а) заранее выполнить требуемое действие (полностью или хотя бы частично);</a:t>
            </a:r>
          </a:p>
          <a:p>
            <a:pPr marL="0" indent="0" algn="just">
              <a:buNone/>
            </a:pPr>
            <a:r>
              <a:rPr lang="ru-RU" sz="1400" b="0" dirty="0"/>
              <a:t>б) заранее расставить объекты так, чтобы они могли в действие без затрат времени на доставку и с наиболее удобного места</a:t>
            </a:r>
          </a:p>
          <a:p>
            <a:pPr marL="0" indent="0" algn="just">
              <a:buNone/>
            </a:pPr>
            <a:r>
              <a:rPr lang="ru-RU" sz="1400" b="0" dirty="0"/>
              <a:t>21. Принцип проскока: </a:t>
            </a:r>
          </a:p>
          <a:p>
            <a:pPr marL="0" indent="0" algn="just">
              <a:buNone/>
            </a:pPr>
            <a:r>
              <a:rPr lang="ru-RU" sz="1400" b="0" dirty="0"/>
              <a:t>Вести процесс или отдельные его этапы (например, вредные или опасные) на большой скорости</a:t>
            </a:r>
          </a:p>
          <a:p>
            <a:pPr marL="0" indent="0" algn="just">
              <a:buNone/>
            </a:pPr>
            <a:r>
              <a:rPr lang="ru-RU" sz="1400" b="0" dirty="0"/>
              <a:t>41. Использование пауз. Одно действие «вставлено» в паузы другого действия.</a:t>
            </a:r>
            <a:endParaRPr lang="ru-RU" sz="1400" dirty="0"/>
          </a:p>
        </p:txBody>
      </p:sp>
      <p:sp>
        <p:nvSpPr>
          <p:cNvPr id="5" name="Заголовок 1">
            <a:extLst>
              <a:ext uri="{FF2B5EF4-FFF2-40B4-BE49-F238E27FC236}">
                <a16:creationId xmlns:a16="http://schemas.microsoft.com/office/drawing/2014/main" id="{EB62ECA6-D54C-4E66-A368-61A18ACB0D54}"/>
              </a:ext>
            </a:extLst>
          </p:cNvPr>
          <p:cNvSpPr>
            <a:spLocks noGrp="1"/>
          </p:cNvSpPr>
          <p:nvPr>
            <p:ph type="title"/>
          </p:nvPr>
        </p:nvSpPr>
        <p:spPr>
          <a:xfrm>
            <a:off x="649288" y="109538"/>
            <a:ext cx="7983537" cy="458787"/>
          </a:xfrm>
        </p:spPr>
        <p:txBody>
          <a:bodyPr/>
          <a:lstStyle/>
          <a:p>
            <a:r>
              <a:rPr lang="ru-RU" dirty="0"/>
              <a:t>Разбор задачи «Уединенная вилла»</a:t>
            </a:r>
          </a:p>
        </p:txBody>
      </p:sp>
    </p:spTree>
    <p:extLst>
      <p:ext uri="{BB962C8B-B14F-4D97-AF65-F5344CB8AC3E}">
        <p14:creationId xmlns:p14="http://schemas.microsoft.com/office/powerpoint/2010/main" val="335190883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6D186-9833-4977-9888-C94E16B5FD1C}"/>
              </a:ext>
            </a:extLst>
          </p:cNvPr>
          <p:cNvSpPr>
            <a:spLocks noGrp="1"/>
          </p:cNvSpPr>
          <p:nvPr>
            <p:ph type="title"/>
          </p:nvPr>
        </p:nvSpPr>
        <p:spPr/>
        <p:txBody>
          <a:bodyPr/>
          <a:lstStyle/>
          <a:p>
            <a:r>
              <a:rPr lang="ru-RU" dirty="0"/>
              <a:t>Работа с «</a:t>
            </a:r>
            <a:r>
              <a:rPr lang="en-US" dirty="0" err="1"/>
              <a:t>Compinno</a:t>
            </a:r>
            <a:r>
              <a:rPr lang="en-US" dirty="0"/>
              <a:t>-TRIZ</a:t>
            </a:r>
            <a:r>
              <a:rPr lang="ru-RU" dirty="0"/>
              <a:t>»</a:t>
            </a:r>
          </a:p>
        </p:txBody>
      </p:sp>
      <p:pic>
        <p:nvPicPr>
          <p:cNvPr id="5" name="Рисунок 4">
            <a:extLst>
              <a:ext uri="{FF2B5EF4-FFF2-40B4-BE49-F238E27FC236}">
                <a16:creationId xmlns:a16="http://schemas.microsoft.com/office/drawing/2014/main" id="{C9085173-3C5A-4EF3-AD63-2EA1D170EC7C}"/>
              </a:ext>
            </a:extLst>
          </p:cNvPr>
          <p:cNvPicPr>
            <a:picLocks noChangeAspect="1"/>
          </p:cNvPicPr>
          <p:nvPr/>
        </p:nvPicPr>
        <p:blipFill>
          <a:blip r:embed="rId2"/>
          <a:stretch>
            <a:fillRect/>
          </a:stretch>
        </p:blipFill>
        <p:spPr>
          <a:xfrm>
            <a:off x="0" y="662982"/>
            <a:ext cx="9144000" cy="5623517"/>
          </a:xfrm>
          <a:prstGeom prst="rect">
            <a:avLst/>
          </a:prstGeom>
        </p:spPr>
      </p:pic>
    </p:spTree>
    <p:extLst>
      <p:ext uri="{BB962C8B-B14F-4D97-AF65-F5344CB8AC3E}">
        <p14:creationId xmlns:p14="http://schemas.microsoft.com/office/powerpoint/2010/main" val="155543139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6D186-9833-4977-9888-C94E16B5FD1C}"/>
              </a:ext>
            </a:extLst>
          </p:cNvPr>
          <p:cNvSpPr>
            <a:spLocks noGrp="1"/>
          </p:cNvSpPr>
          <p:nvPr>
            <p:ph type="title"/>
          </p:nvPr>
        </p:nvSpPr>
        <p:spPr/>
        <p:txBody>
          <a:bodyPr/>
          <a:lstStyle/>
          <a:p>
            <a:r>
              <a:rPr lang="ru-RU" dirty="0"/>
              <a:t>Работа с «</a:t>
            </a:r>
            <a:r>
              <a:rPr lang="en-US" dirty="0" err="1"/>
              <a:t>Compinno</a:t>
            </a:r>
            <a:r>
              <a:rPr lang="en-US" dirty="0"/>
              <a:t>-TRIZ</a:t>
            </a:r>
            <a:r>
              <a:rPr lang="ru-RU" dirty="0"/>
              <a:t>»</a:t>
            </a:r>
          </a:p>
        </p:txBody>
      </p:sp>
      <p:pic>
        <p:nvPicPr>
          <p:cNvPr id="4" name="Рисунок 3">
            <a:extLst>
              <a:ext uri="{FF2B5EF4-FFF2-40B4-BE49-F238E27FC236}">
                <a16:creationId xmlns:a16="http://schemas.microsoft.com/office/drawing/2014/main" id="{B1ECCBA7-1BA3-458F-9D8B-D2B105FD1ED0}"/>
              </a:ext>
            </a:extLst>
          </p:cNvPr>
          <p:cNvPicPr>
            <a:picLocks noChangeAspect="1"/>
          </p:cNvPicPr>
          <p:nvPr/>
        </p:nvPicPr>
        <p:blipFill>
          <a:blip r:embed="rId2"/>
          <a:stretch>
            <a:fillRect/>
          </a:stretch>
        </p:blipFill>
        <p:spPr>
          <a:xfrm>
            <a:off x="0" y="568325"/>
            <a:ext cx="9144000" cy="5233737"/>
          </a:xfrm>
          <a:prstGeom prst="rect">
            <a:avLst/>
          </a:prstGeom>
        </p:spPr>
      </p:pic>
    </p:spTree>
    <p:extLst>
      <p:ext uri="{BB962C8B-B14F-4D97-AF65-F5344CB8AC3E}">
        <p14:creationId xmlns:p14="http://schemas.microsoft.com/office/powerpoint/2010/main" val="54423734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75208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Файл самооценки системы «Икар и Дедал»</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1616978"/>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907905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6D186-9833-4977-9888-C94E16B5FD1C}"/>
              </a:ext>
            </a:extLst>
          </p:cNvPr>
          <p:cNvSpPr>
            <a:spLocks noGrp="1"/>
          </p:cNvSpPr>
          <p:nvPr>
            <p:ph type="title"/>
          </p:nvPr>
        </p:nvSpPr>
        <p:spPr/>
        <p:txBody>
          <a:bodyPr/>
          <a:lstStyle/>
          <a:p>
            <a:r>
              <a:rPr lang="ru-RU" dirty="0"/>
              <a:t>Работа с «</a:t>
            </a:r>
            <a:r>
              <a:rPr lang="en-US" dirty="0" err="1"/>
              <a:t>Compinno</a:t>
            </a:r>
            <a:r>
              <a:rPr lang="en-US" dirty="0"/>
              <a:t>-TRIZ</a:t>
            </a:r>
            <a:r>
              <a:rPr lang="ru-RU" dirty="0"/>
              <a:t>»</a:t>
            </a:r>
          </a:p>
        </p:txBody>
      </p:sp>
      <p:pic>
        <p:nvPicPr>
          <p:cNvPr id="4" name="Рисунок 3">
            <a:extLst>
              <a:ext uri="{FF2B5EF4-FFF2-40B4-BE49-F238E27FC236}">
                <a16:creationId xmlns:a16="http://schemas.microsoft.com/office/drawing/2014/main" id="{4EBEF950-A173-47F2-B4D3-10CF32247F5F}"/>
              </a:ext>
            </a:extLst>
          </p:cNvPr>
          <p:cNvPicPr>
            <a:picLocks noChangeAspect="1"/>
          </p:cNvPicPr>
          <p:nvPr/>
        </p:nvPicPr>
        <p:blipFill rotWithShape="1">
          <a:blip r:embed="rId2"/>
          <a:srcRect r="10275"/>
          <a:stretch/>
        </p:blipFill>
        <p:spPr>
          <a:xfrm>
            <a:off x="0" y="568325"/>
            <a:ext cx="9144000" cy="5824085"/>
          </a:xfrm>
          <a:prstGeom prst="rect">
            <a:avLst/>
          </a:prstGeom>
        </p:spPr>
      </p:pic>
    </p:spTree>
    <p:extLst>
      <p:ext uri="{BB962C8B-B14F-4D97-AF65-F5344CB8AC3E}">
        <p14:creationId xmlns:p14="http://schemas.microsoft.com/office/powerpoint/2010/main" val="402811668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6D186-9833-4977-9888-C94E16B5FD1C}"/>
              </a:ext>
            </a:extLst>
          </p:cNvPr>
          <p:cNvSpPr>
            <a:spLocks noGrp="1"/>
          </p:cNvSpPr>
          <p:nvPr>
            <p:ph type="title"/>
          </p:nvPr>
        </p:nvSpPr>
        <p:spPr/>
        <p:txBody>
          <a:bodyPr/>
          <a:lstStyle/>
          <a:p>
            <a:r>
              <a:rPr lang="ru-RU" dirty="0"/>
              <a:t>Работа с «</a:t>
            </a:r>
            <a:r>
              <a:rPr lang="en-US" dirty="0" err="1"/>
              <a:t>Compinno</a:t>
            </a:r>
            <a:r>
              <a:rPr lang="en-US" dirty="0"/>
              <a:t>-TRIZ</a:t>
            </a:r>
            <a:r>
              <a:rPr lang="ru-RU" dirty="0"/>
              <a:t>»</a:t>
            </a:r>
          </a:p>
        </p:txBody>
      </p:sp>
      <p:pic>
        <p:nvPicPr>
          <p:cNvPr id="5" name="Рисунок 4">
            <a:extLst>
              <a:ext uri="{FF2B5EF4-FFF2-40B4-BE49-F238E27FC236}">
                <a16:creationId xmlns:a16="http://schemas.microsoft.com/office/drawing/2014/main" id="{5A1A7D13-ED09-422E-804C-5411E8A9D2B8}"/>
              </a:ext>
            </a:extLst>
          </p:cNvPr>
          <p:cNvPicPr>
            <a:picLocks noChangeAspect="1"/>
          </p:cNvPicPr>
          <p:nvPr/>
        </p:nvPicPr>
        <p:blipFill>
          <a:blip r:embed="rId2"/>
          <a:stretch>
            <a:fillRect/>
          </a:stretch>
        </p:blipFill>
        <p:spPr>
          <a:xfrm>
            <a:off x="167780" y="568325"/>
            <a:ext cx="8816829" cy="6092534"/>
          </a:xfrm>
          <a:prstGeom prst="rect">
            <a:avLst/>
          </a:prstGeom>
        </p:spPr>
      </p:pic>
    </p:spTree>
    <p:extLst>
      <p:ext uri="{BB962C8B-B14F-4D97-AF65-F5344CB8AC3E}">
        <p14:creationId xmlns:p14="http://schemas.microsoft.com/office/powerpoint/2010/main" val="271491265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7">
            <a:extLst>
              <a:ext uri="{FF2B5EF4-FFF2-40B4-BE49-F238E27FC236}">
                <a16:creationId xmlns:a16="http://schemas.microsoft.com/office/drawing/2014/main" id="{EF3C0CB0-3D9D-4C1A-A92B-910495136729}"/>
              </a:ext>
            </a:extLst>
          </p:cNvPr>
          <p:cNvGrpSpPr>
            <a:grpSpLocks/>
          </p:cNvGrpSpPr>
          <p:nvPr/>
        </p:nvGrpSpPr>
        <p:grpSpPr bwMode="auto">
          <a:xfrm>
            <a:off x="1444487" y="1099933"/>
            <a:ext cx="6016487" cy="4081667"/>
            <a:chOff x="892507" y="675991"/>
            <a:chExt cx="7504113" cy="5629275"/>
          </a:xfrm>
        </p:grpSpPr>
        <p:pic>
          <p:nvPicPr>
            <p:cNvPr id="5" name="Picture 4" descr="http://900igr.net/datas/geometrija/Prizma/0012-012-Spasibo-za-vnimanie.jpg">
              <a:extLst>
                <a:ext uri="{FF2B5EF4-FFF2-40B4-BE49-F238E27FC236}">
                  <a16:creationId xmlns:a16="http://schemas.microsoft.com/office/drawing/2014/main" id="{87B77E25-563B-49F0-BDE8-06F7CD005D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2507" y="675991"/>
              <a:ext cx="7504113" cy="5629275"/>
            </a:xfrm>
            <a:prstGeom prst="rect">
              <a:avLst/>
            </a:prstGeom>
            <a:noFill/>
            <a:ln w="9525">
              <a:noFill/>
              <a:miter lim="800000"/>
              <a:headEnd/>
              <a:tailEnd/>
            </a:ln>
          </p:spPr>
        </p:pic>
        <p:pic>
          <p:nvPicPr>
            <p:cNvPr id="6" name="Picture 6">
              <a:extLst>
                <a:ext uri="{FF2B5EF4-FFF2-40B4-BE49-F238E27FC236}">
                  <a16:creationId xmlns:a16="http://schemas.microsoft.com/office/drawing/2014/main" id="{6B1ED992-8625-4529-8D7F-4DE4DEC0EFD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47748" y="5163023"/>
              <a:ext cx="5138737" cy="1122363"/>
            </a:xfrm>
            <a:prstGeom prst="rect">
              <a:avLst/>
            </a:prstGeom>
            <a:noFill/>
            <a:ln w="12700" algn="ctr">
              <a:noFill/>
              <a:miter lim="800000"/>
              <a:headEnd/>
              <a:tailEnd/>
            </a:ln>
          </p:spPr>
        </p:pic>
      </p:grpSp>
      <p:sp>
        <p:nvSpPr>
          <p:cNvPr id="7" name="TextBox 6">
            <a:extLst>
              <a:ext uri="{FF2B5EF4-FFF2-40B4-BE49-F238E27FC236}">
                <a16:creationId xmlns:a16="http://schemas.microsoft.com/office/drawing/2014/main" id="{E61FEEFD-4AB8-409F-9D52-6D50ECEB95D4}"/>
              </a:ext>
            </a:extLst>
          </p:cNvPr>
          <p:cNvSpPr txBox="1"/>
          <p:nvPr/>
        </p:nvSpPr>
        <p:spPr>
          <a:xfrm>
            <a:off x="2464905" y="5353477"/>
            <a:ext cx="6188638" cy="830997"/>
          </a:xfrm>
          <a:prstGeom prst="rect">
            <a:avLst/>
          </a:prstGeom>
          <a:noFill/>
        </p:spPr>
        <p:txBody>
          <a:bodyPr wrap="square" rtlCol="0">
            <a:spAutoFit/>
          </a:bodyPr>
          <a:lstStyle/>
          <a:p>
            <a:pPr algn="r"/>
            <a:r>
              <a:rPr lang="en-US" sz="2400" b="1" dirty="0">
                <a:hlinkClick r:id="rId4"/>
              </a:rPr>
              <a:t>natasha-rubina@yandex.ru</a:t>
            </a:r>
            <a:r>
              <a:rPr lang="en-US" sz="2400" b="1" dirty="0"/>
              <a:t> </a:t>
            </a:r>
          </a:p>
          <a:p>
            <a:pPr algn="r"/>
            <a:r>
              <a:rPr lang="en-US" sz="2400" b="1" dirty="0">
                <a:hlinkClick r:id="rId5"/>
              </a:rPr>
              <a:t>www.triz-summit.ru</a:t>
            </a:r>
            <a:r>
              <a:rPr lang="en-US" sz="2400" b="1" dirty="0"/>
              <a:t> </a:t>
            </a:r>
            <a:endParaRPr lang="ru-RU" sz="2400" b="1" dirty="0"/>
          </a:p>
        </p:txBody>
      </p:sp>
    </p:spTree>
    <p:extLst>
      <p:ext uri="{BB962C8B-B14F-4D97-AF65-F5344CB8AC3E}">
        <p14:creationId xmlns:p14="http://schemas.microsoft.com/office/powerpoint/2010/main" val="82697097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337C9-91BF-45EF-AE77-9CB9FA8EBA6F}"/>
              </a:ext>
            </a:extLst>
          </p:cNvPr>
          <p:cNvSpPr>
            <a:spLocks noGrp="1"/>
          </p:cNvSpPr>
          <p:nvPr>
            <p:ph type="title"/>
          </p:nvPr>
        </p:nvSpPr>
        <p:spPr/>
        <p:txBody>
          <a:bodyPr/>
          <a:lstStyle/>
          <a:p>
            <a:r>
              <a:rPr lang="ru-RU" dirty="0"/>
              <a:t>Файл самооценки. Система «Икар и Дедал»</a:t>
            </a:r>
          </a:p>
        </p:txBody>
      </p:sp>
      <p:pic>
        <p:nvPicPr>
          <p:cNvPr id="5" name="Рисунок 4">
            <a:extLst>
              <a:ext uri="{FF2B5EF4-FFF2-40B4-BE49-F238E27FC236}">
                <a16:creationId xmlns:a16="http://schemas.microsoft.com/office/drawing/2014/main" id="{643BD243-4ECC-4B37-8FCB-D775EF862033}"/>
              </a:ext>
            </a:extLst>
          </p:cNvPr>
          <p:cNvPicPr>
            <a:picLocks noChangeAspect="1"/>
          </p:cNvPicPr>
          <p:nvPr/>
        </p:nvPicPr>
        <p:blipFill>
          <a:blip r:embed="rId2"/>
          <a:stretch>
            <a:fillRect/>
          </a:stretch>
        </p:blipFill>
        <p:spPr>
          <a:xfrm>
            <a:off x="0" y="1233475"/>
            <a:ext cx="9144000" cy="4391050"/>
          </a:xfrm>
          <a:prstGeom prst="rect">
            <a:avLst/>
          </a:prstGeom>
        </p:spPr>
      </p:pic>
    </p:spTree>
    <p:extLst>
      <p:ext uri="{BB962C8B-B14F-4D97-AF65-F5344CB8AC3E}">
        <p14:creationId xmlns:p14="http://schemas.microsoft.com/office/powerpoint/2010/main" val="13067403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75208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Диагностика разбор</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2548156"/>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08691765"/>
      </p:ext>
    </p:extLst>
  </p:cSld>
  <p:clrMapOvr>
    <a:masterClrMapping/>
  </p:clrMapOvr>
  <p:transition spd="med" advTm="1011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5">
            <a:extLst>
              <a:ext uri="{FF2B5EF4-FFF2-40B4-BE49-F238E27FC236}">
                <a16:creationId xmlns:a16="http://schemas.microsoft.com/office/drawing/2014/main" id="{211690A2-DE77-4643-9D23-D03D6C4490EE}"/>
              </a:ext>
            </a:extLst>
          </p:cNvPr>
          <p:cNvSpPr>
            <a:spLocks noGrp="1"/>
          </p:cNvSpPr>
          <p:nvPr>
            <p:ph type="title"/>
          </p:nvPr>
        </p:nvSpPr>
        <p:spPr>
          <a:xfrm>
            <a:off x="649288" y="109538"/>
            <a:ext cx="7983537" cy="458787"/>
          </a:xfrm>
        </p:spPr>
        <p:txBody>
          <a:bodyPr/>
          <a:lstStyle/>
          <a:p>
            <a:r>
              <a:rPr lang="ru-RU" dirty="0"/>
              <a:t>Задачи для диагностики</a:t>
            </a:r>
          </a:p>
        </p:txBody>
      </p:sp>
      <p:sp>
        <p:nvSpPr>
          <p:cNvPr id="9" name="Объект 1">
            <a:extLst>
              <a:ext uri="{FF2B5EF4-FFF2-40B4-BE49-F238E27FC236}">
                <a16:creationId xmlns:a16="http://schemas.microsoft.com/office/drawing/2014/main" id="{452B2D16-F9A2-4D7E-B3EB-EC471095DA77}"/>
              </a:ext>
            </a:extLst>
          </p:cNvPr>
          <p:cNvSpPr txBox="1">
            <a:spLocks/>
          </p:cNvSpPr>
          <p:nvPr/>
        </p:nvSpPr>
        <p:spPr>
          <a:xfrm>
            <a:off x="107504" y="618750"/>
            <a:ext cx="8928992" cy="5703168"/>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100000"/>
              <a:buFont typeface="Wingdings 3"/>
              <a:buChar char=""/>
              <a:defRPr kumimoji="0" sz="2400" b="1" kern="1200">
                <a:solidFill>
                  <a:schemeClr val="tx1"/>
                </a:solidFill>
                <a:latin typeface="+mn-lt"/>
                <a:ea typeface="+mn-ea"/>
                <a:cs typeface="+mn-cs"/>
              </a:defRPr>
            </a:lvl1pPr>
            <a:lvl2pPr marL="621792" indent="-228600" algn="l" rtl="0" eaLnBrk="1" latinLnBrk="0" hangingPunct="1">
              <a:spcBef>
                <a:spcPts val="324"/>
              </a:spcBef>
              <a:buClr>
                <a:schemeClr val="accent1"/>
              </a:buClr>
              <a:buSzPct val="90000"/>
              <a:buFont typeface="Wingdings" pitchFamily="2" charset="2"/>
              <a:buChar char="Ø"/>
              <a:defRPr kumimoji="0" sz="2000" kern="1200">
                <a:solidFill>
                  <a:schemeClr val="tx1"/>
                </a:solidFill>
                <a:latin typeface="+mn-lt"/>
                <a:ea typeface="+mn-ea"/>
                <a:cs typeface="+mn-cs"/>
              </a:defRPr>
            </a:lvl2pPr>
            <a:lvl3pPr marL="859536" indent="-228600" algn="l" rtl="0" eaLnBrk="1" latinLnBrk="0" hangingPunct="1">
              <a:spcBef>
                <a:spcPts val="350"/>
              </a:spcBef>
              <a:buClr>
                <a:srgbClr val="0070C0"/>
              </a:buClr>
              <a:buSzPct val="100000"/>
              <a:buFont typeface="Wingdings" pitchFamily="2" charset="2"/>
              <a:buChar char="§"/>
              <a:defRPr kumimoji="0" sz="2000" kern="1200">
                <a:solidFill>
                  <a:schemeClr val="tx1"/>
                </a:solidFill>
                <a:latin typeface="+mn-lt"/>
                <a:ea typeface="+mn-ea"/>
                <a:cs typeface="+mn-cs"/>
              </a:defRPr>
            </a:lvl3pPr>
            <a:lvl4pPr marL="1143000" indent="-228600" algn="l" rtl="0" eaLnBrk="1" latinLnBrk="0" hangingPunct="1">
              <a:spcBef>
                <a:spcPts val="350"/>
              </a:spcBef>
              <a:buClr>
                <a:srgbClr val="0070C0"/>
              </a:buClr>
              <a:buFont typeface="Arial" pitchFamily="34" charset="0"/>
              <a:buChar char="•"/>
              <a:defRPr kumimoji="0" sz="18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6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1. Задача «Бутылочка для «яда».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У молодой мамы множество забот, а если малыш заболел, очень трудно справится с беспокойством. Малыш капризничает, плачет. Нужно дать ему лекарство. Не глядя на бутылочку, молодая женщина наливает лекарство и поит малыша из ложечки. Через короткое время малыш затихает. Все в порядке, маму беспокоит только то, что он так долго спит. Оказалось, в спешке мама перепутала бутылочки и дала малышу сильное снотворное. В этот раз ребенка удалось спасти, но ведь все могло закончится трагически.</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Такие случаи не редкость. Часто в такие ситуации попадают пожилые люди, особенно, если лекарство нужно принять ночью.</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Одна фармацевтическая фирма решила объявить конкурс на лучшую этикетку для флакона с ядовитыми жидкостями. Первый приз был получен за предложение несколько нарушавшее условия конкурса, но зато гарантирующее требуемый результат. Что было предложено?</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2. Фантастическое явление природы.</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Начало фильма. Панорама: Кремль, Храм Василия Блаженного, Москва-река. Действие происходит в Москве, в… 3013 году. Необходимо придумать фантастическое явление природы, которое сразу перенесет зрителя в будущее. Прототипами могут быть реальные земные явления природы.</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3. Персонаж для мультфильма.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Для новой обучающей детской программы нужно разработать фантастический персонаж. Он должен органично вписываться в сюжет любой сказки и обладать следующими свойствами:</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маленьким, как пушистый белый котенок и большим, как бескрайняя снежная пустыня;</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черным, как едкий дым и белым, как снежные хлопья;</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мягким, как пуховая перина и твердым, как ледяная горка;</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шумным, как могучий океан и тихим, как лесной ручеек;</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теплым, как солнечные лучи и холодным, как брызги фонтана.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Нарисуйте фантастический персонаж.</a:t>
            </a:r>
          </a:p>
        </p:txBody>
      </p:sp>
    </p:spTree>
    <p:extLst>
      <p:ext uri="{BB962C8B-B14F-4D97-AF65-F5344CB8AC3E}">
        <p14:creationId xmlns:p14="http://schemas.microsoft.com/office/powerpoint/2010/main" val="2612116587"/>
      </p:ext>
    </p:extLst>
  </p:cSld>
  <p:clrMapOvr>
    <a:masterClrMapping/>
  </p:clrMapOvr>
  <p:transition spd="med" advTm="95877"/>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5">
            <a:extLst>
              <a:ext uri="{FF2B5EF4-FFF2-40B4-BE49-F238E27FC236}">
                <a16:creationId xmlns:a16="http://schemas.microsoft.com/office/drawing/2014/main" id="{211690A2-DE77-4643-9D23-D03D6C4490EE}"/>
              </a:ext>
            </a:extLst>
          </p:cNvPr>
          <p:cNvSpPr>
            <a:spLocks noGrp="1"/>
          </p:cNvSpPr>
          <p:nvPr>
            <p:ph type="title"/>
          </p:nvPr>
        </p:nvSpPr>
        <p:spPr>
          <a:xfrm>
            <a:off x="649288" y="109538"/>
            <a:ext cx="7983537" cy="458787"/>
          </a:xfrm>
        </p:spPr>
        <p:txBody>
          <a:bodyPr/>
          <a:lstStyle/>
          <a:p>
            <a:r>
              <a:rPr lang="ru-RU" dirty="0"/>
              <a:t>Разбор</a:t>
            </a:r>
          </a:p>
        </p:txBody>
      </p:sp>
      <p:sp>
        <p:nvSpPr>
          <p:cNvPr id="9" name="Объект 1">
            <a:extLst>
              <a:ext uri="{FF2B5EF4-FFF2-40B4-BE49-F238E27FC236}">
                <a16:creationId xmlns:a16="http://schemas.microsoft.com/office/drawing/2014/main" id="{452B2D16-F9A2-4D7E-B3EB-EC471095DA77}"/>
              </a:ext>
            </a:extLst>
          </p:cNvPr>
          <p:cNvSpPr txBox="1">
            <a:spLocks/>
          </p:cNvSpPr>
          <p:nvPr/>
        </p:nvSpPr>
        <p:spPr>
          <a:xfrm>
            <a:off x="107504" y="618750"/>
            <a:ext cx="8928992" cy="5703168"/>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100000"/>
              <a:buFont typeface="Wingdings 3"/>
              <a:buChar char=""/>
              <a:defRPr kumimoji="0" sz="2400" b="1" kern="1200">
                <a:solidFill>
                  <a:schemeClr val="tx1"/>
                </a:solidFill>
                <a:latin typeface="+mn-lt"/>
                <a:ea typeface="+mn-ea"/>
                <a:cs typeface="+mn-cs"/>
              </a:defRPr>
            </a:lvl1pPr>
            <a:lvl2pPr marL="621792" indent="-228600" algn="l" rtl="0" eaLnBrk="1" latinLnBrk="0" hangingPunct="1">
              <a:spcBef>
                <a:spcPts val="324"/>
              </a:spcBef>
              <a:buClr>
                <a:schemeClr val="accent1"/>
              </a:buClr>
              <a:buSzPct val="90000"/>
              <a:buFont typeface="Wingdings" pitchFamily="2" charset="2"/>
              <a:buChar char="Ø"/>
              <a:defRPr kumimoji="0" sz="2000" kern="1200">
                <a:solidFill>
                  <a:schemeClr val="tx1"/>
                </a:solidFill>
                <a:latin typeface="+mn-lt"/>
                <a:ea typeface="+mn-ea"/>
                <a:cs typeface="+mn-cs"/>
              </a:defRPr>
            </a:lvl2pPr>
            <a:lvl3pPr marL="859536" indent="-228600" algn="l" rtl="0" eaLnBrk="1" latinLnBrk="0" hangingPunct="1">
              <a:spcBef>
                <a:spcPts val="350"/>
              </a:spcBef>
              <a:buClr>
                <a:srgbClr val="0070C0"/>
              </a:buClr>
              <a:buSzPct val="100000"/>
              <a:buFont typeface="Wingdings" pitchFamily="2" charset="2"/>
              <a:buChar char="§"/>
              <a:defRPr kumimoji="0" sz="2000" kern="1200">
                <a:solidFill>
                  <a:schemeClr val="tx1"/>
                </a:solidFill>
                <a:latin typeface="+mn-lt"/>
                <a:ea typeface="+mn-ea"/>
                <a:cs typeface="+mn-cs"/>
              </a:defRPr>
            </a:lvl3pPr>
            <a:lvl4pPr marL="1143000" indent="-228600" algn="l" rtl="0" eaLnBrk="1" latinLnBrk="0" hangingPunct="1">
              <a:spcBef>
                <a:spcPts val="350"/>
              </a:spcBef>
              <a:buClr>
                <a:srgbClr val="0070C0"/>
              </a:buClr>
              <a:buFont typeface="Arial" pitchFamily="34" charset="0"/>
              <a:buChar char="•"/>
              <a:defRPr kumimoji="0" sz="18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6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Название задачи.</a:t>
            </a:r>
            <a:r>
              <a:rPr kumimoji="0" lang="en-US" sz="1300" b="1" i="0" u="none" strike="noStrike" kern="1200" cap="none" spc="0" normalizeH="0" baseline="0" noProof="0" dirty="0">
                <a:ln>
                  <a:noFill/>
                </a:ln>
                <a:solidFill>
                  <a:sysClr val="windowText" lastClr="000000"/>
                </a:solidFill>
                <a:effectLst/>
                <a:uLnTx/>
                <a:uFillTx/>
                <a:latin typeface="Lucida Sans Unicode"/>
                <a:ea typeface="+mn-ea"/>
                <a:cs typeface="+mn-cs"/>
              </a:rPr>
              <a:t>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«Бутылочка для «яда».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Условия (кратко).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Как безошибочно определить что в данном флаконе опасное вещество?</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1. ПТ1: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Если сделать необычную этикетку, то выполняется требование исключить возможность ошибки, но не выполняется требование не усложнять конструкцию</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b="0" dirty="0">
                <a:solidFill>
                  <a:sysClr val="windowText" lastClr="000000"/>
                </a:solidFill>
                <a:latin typeface="Lucida Sans Unicode"/>
              </a:rPr>
              <a:t>    </a:t>
            </a:r>
            <a:r>
              <a:rPr lang="ru-RU" sz="1300" dirty="0">
                <a:solidFill>
                  <a:sysClr val="windowText" lastClr="000000"/>
                </a:solidFill>
                <a:latin typeface="Lucida Sans Unicode"/>
              </a:rPr>
              <a:t>ПТ2:</a:t>
            </a:r>
            <a:r>
              <a:rPr lang="ru-RU" sz="1300" b="0" dirty="0">
                <a:solidFill>
                  <a:sysClr val="windowText" lastClr="000000"/>
                </a:solidFill>
                <a:latin typeface="Lucida Sans Unicode"/>
              </a:rPr>
              <a:t> Если не изменять бутылочку, то выполняется требование не усложнять конструкцию, но не выполняется требование исключить возможность ошибки</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2. КП: человек (органы чувств) и поверхность бутылочки (этикетка)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dirty="0">
                <a:solidFill>
                  <a:sysClr val="windowText" lastClr="000000"/>
                </a:solidFill>
                <a:latin typeface="Lucida Sans Unicode"/>
              </a:rPr>
              <a:t>3. ИКР1: </a:t>
            </a:r>
            <a:r>
              <a:rPr lang="ru-RU" sz="1300" b="0" dirty="0">
                <a:solidFill>
                  <a:sysClr val="windowText" lastClr="000000"/>
                </a:solidFill>
                <a:latin typeface="Lucida Sans Unicode"/>
              </a:rPr>
              <a:t>поверхность бутылочки САМА сообщает органам чувств человека о том, что в этой бутылочке опасное вещество</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rPr>
              <a:t>4. ОЗ: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поверхность бутылочки и рецепторы органов чувств</a:t>
            </a:r>
            <a:endPar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endParaRP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dirty="0">
                <a:solidFill>
                  <a:sysClr val="windowText" lastClr="000000"/>
                </a:solidFill>
                <a:latin typeface="Lucida Sans Unicode"/>
              </a:rPr>
              <a:t>5. ОВ: </a:t>
            </a:r>
            <a:r>
              <a:rPr lang="ru-RU" sz="1300" b="0" dirty="0">
                <a:solidFill>
                  <a:sysClr val="windowText" lastClr="000000"/>
                </a:solidFill>
                <a:latin typeface="Lucida Sans Unicode"/>
              </a:rPr>
              <a:t>время контакта органов чувств и поверхности</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rPr>
              <a:t>6. ПС: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поверхность бутылочки должна быть необычной, чтобы исключить возможность ошибки, и должна быть обычной, чтобы не усложнять конструкцию</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dirty="0">
                <a:solidFill>
                  <a:sysClr val="windowText" lastClr="000000"/>
                </a:solidFill>
                <a:latin typeface="Lucida Sans Unicode"/>
              </a:rPr>
              <a:t>7. Ресурсы: </a:t>
            </a:r>
            <a:r>
              <a:rPr lang="ru-RU" sz="1300" b="0" dirty="0">
                <a:solidFill>
                  <a:sysClr val="windowText" lastClr="000000"/>
                </a:solidFill>
                <a:latin typeface="Lucida Sans Unicode"/>
              </a:rPr>
              <a:t>бутылочка, ее содержимое, органы чувств человека, отдельные элементы бутылочки</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rPr>
              <a:t>8. ИКР2: </a:t>
            </a:r>
            <a:r>
              <a:rPr kumimoji="0" lang="ru-RU" sz="1300" b="0" i="0" u="none" strike="noStrike" kern="1200" cap="none" spc="0" normalizeH="0" baseline="0" noProof="0" dirty="0">
                <a:ln>
                  <a:noFill/>
                </a:ln>
                <a:solidFill>
                  <a:sysClr val="windowText" lastClr="000000"/>
                </a:solidFill>
                <a:effectLst/>
                <a:uLnTx/>
                <a:uFillTx/>
                <a:latin typeface="Lucida Sans Unicode"/>
                <a:ea typeface="+mn-ea"/>
                <a:cs typeface="+mn-cs"/>
              </a:rPr>
              <a:t>Х-элемент из ресурсов системы абсолютно не усложняя систему и не вызывая вредных явлений все время контакта органов чувств и поверхности бутылочки по всей поверхности бутылочки устраняет возможность ошибки, не усложняя конструкцию</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dirty="0">
                <a:solidFill>
                  <a:sysClr val="windowText" lastClr="000000"/>
                </a:solidFill>
                <a:latin typeface="Lucida Sans Unicode"/>
              </a:rPr>
              <a:t>9. Приемы: </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endPar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endParaRP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lang="ru-RU" sz="1300" dirty="0">
                <a:solidFill>
                  <a:sysClr val="windowText" lastClr="000000"/>
                </a:solidFill>
                <a:latin typeface="Lucida Sans Unicode"/>
              </a:rPr>
              <a:t>Контрольный ответ: «Колючая бутылочка»</a:t>
            </a:r>
            <a:endParaRPr kumimoji="0" lang="ru-RU" sz="130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spTree>
    <p:extLst>
      <p:ext uri="{BB962C8B-B14F-4D97-AF65-F5344CB8AC3E}">
        <p14:creationId xmlns:p14="http://schemas.microsoft.com/office/powerpoint/2010/main" val="3314511549"/>
      </p:ext>
    </p:extLst>
  </p:cSld>
  <p:clrMapOvr>
    <a:masterClrMapping/>
  </p:clrMapOvr>
  <p:transition spd="med" advTm="95877"/>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A6768-DE77-40FE-B1F7-BD8F3E761DBA}"/>
              </a:ext>
            </a:extLst>
          </p:cNvPr>
          <p:cNvSpPr>
            <a:spLocks noGrp="1"/>
          </p:cNvSpPr>
          <p:nvPr>
            <p:ph type="title"/>
          </p:nvPr>
        </p:nvSpPr>
        <p:spPr/>
        <p:txBody>
          <a:bodyPr/>
          <a:lstStyle/>
          <a:p>
            <a:r>
              <a:rPr lang="ru-RU" dirty="0"/>
              <a:t>Приемы разрешения противоречий требований</a:t>
            </a:r>
          </a:p>
        </p:txBody>
      </p:sp>
      <p:graphicFrame>
        <p:nvGraphicFramePr>
          <p:cNvPr id="4" name="Таблица 3">
            <a:extLst>
              <a:ext uri="{FF2B5EF4-FFF2-40B4-BE49-F238E27FC236}">
                <a16:creationId xmlns:a16="http://schemas.microsoft.com/office/drawing/2014/main" id="{96191329-AAF6-497A-8587-98F4E10AF941}"/>
              </a:ext>
            </a:extLst>
          </p:cNvPr>
          <p:cNvGraphicFramePr>
            <a:graphicFrameLocks noGrp="1"/>
          </p:cNvGraphicFramePr>
          <p:nvPr/>
        </p:nvGraphicFramePr>
        <p:xfrm>
          <a:off x="109057" y="644394"/>
          <a:ext cx="8919441" cy="5826760"/>
        </p:xfrm>
        <a:graphic>
          <a:graphicData uri="http://schemas.openxmlformats.org/drawingml/2006/table">
            <a:tbl>
              <a:tblPr>
                <a:tableStyleId>{5C22544A-7EE6-4342-B048-85BDC9FD1C3A}</a:tableStyleId>
              </a:tblPr>
              <a:tblGrid>
                <a:gridCol w="1499840">
                  <a:extLst>
                    <a:ext uri="{9D8B030D-6E8A-4147-A177-3AD203B41FA5}">
                      <a16:colId xmlns:a16="http://schemas.microsoft.com/office/drawing/2014/main" val="3536820141"/>
                    </a:ext>
                  </a:extLst>
                </a:gridCol>
                <a:gridCol w="7419601">
                  <a:extLst>
                    <a:ext uri="{9D8B030D-6E8A-4147-A177-3AD203B41FA5}">
                      <a16:colId xmlns:a16="http://schemas.microsoft.com/office/drawing/2014/main" val="391939597"/>
                    </a:ext>
                  </a:extLst>
                </a:gridCol>
              </a:tblGrid>
              <a:tr h="0">
                <a:tc>
                  <a:txBody>
                    <a:bodyPr/>
                    <a:lstStyle/>
                    <a:p>
                      <a:pPr>
                        <a:lnSpc>
                          <a:spcPct val="100000"/>
                        </a:lnSpc>
                        <a:spcAft>
                          <a:spcPts val="1000"/>
                        </a:spcAft>
                      </a:pPr>
                      <a:r>
                        <a:rPr lang="ru-RU" sz="1200">
                          <a:effectLst/>
                        </a:rPr>
                        <a:t>Прием разрешения противоречий</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Детализация приема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2150832497"/>
                  </a:ext>
                </a:extLst>
              </a:tr>
              <a:tr h="576759">
                <a:tc>
                  <a:txBody>
                    <a:bodyPr/>
                    <a:lstStyle/>
                    <a:p>
                      <a:pPr>
                        <a:lnSpc>
                          <a:spcPct val="100000"/>
                        </a:lnSpc>
                        <a:spcAft>
                          <a:spcPts val="1000"/>
                        </a:spcAft>
                      </a:pPr>
                      <a:r>
                        <a:rPr lang="ru-RU" sz="1200">
                          <a:effectLst/>
                        </a:rPr>
                        <a:t>Дробления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разделить объект на независимые части;</a:t>
                      </a:r>
                    </a:p>
                    <a:p>
                      <a:pPr>
                        <a:lnSpc>
                          <a:spcPct val="100000"/>
                        </a:lnSpc>
                        <a:spcAft>
                          <a:spcPts val="1000"/>
                        </a:spcAft>
                      </a:pPr>
                      <a:r>
                        <a:rPr lang="ru-RU" sz="1200" dirty="0">
                          <a:effectLst/>
                        </a:rPr>
                        <a:t>б) выполнить объект разборным;</a:t>
                      </a:r>
                    </a:p>
                    <a:p>
                      <a:pPr>
                        <a:lnSpc>
                          <a:spcPct val="100000"/>
                        </a:lnSpc>
                        <a:spcAft>
                          <a:spcPts val="1000"/>
                        </a:spcAft>
                      </a:pPr>
                      <a:r>
                        <a:rPr lang="ru-RU" sz="1200" dirty="0">
                          <a:effectLst/>
                        </a:rPr>
                        <a:t>в) увеличить степень дробления (измельчения) объекта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3117145250"/>
                  </a:ext>
                </a:extLst>
              </a:tr>
              <a:tr h="130086">
                <a:tc>
                  <a:txBody>
                    <a:bodyPr/>
                    <a:lstStyle/>
                    <a:p>
                      <a:pPr>
                        <a:lnSpc>
                          <a:spcPct val="100000"/>
                        </a:lnSpc>
                        <a:spcAft>
                          <a:spcPts val="1000"/>
                        </a:spcAft>
                      </a:pPr>
                      <a:r>
                        <a:rPr lang="ru-RU" sz="1200">
                          <a:effectLst/>
                        </a:rPr>
                        <a:t>Вынесения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Отделить от объекта мешающую часть (мешающее свойство) или, наоборот, выделить единственно нужную</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824988339"/>
                  </a:ext>
                </a:extLst>
              </a:tr>
              <a:tr h="303848">
                <a:tc>
                  <a:txBody>
                    <a:bodyPr/>
                    <a:lstStyle/>
                    <a:p>
                      <a:pPr>
                        <a:lnSpc>
                          <a:spcPct val="100000"/>
                        </a:lnSpc>
                        <a:spcAft>
                          <a:spcPts val="1000"/>
                        </a:spcAft>
                      </a:pPr>
                      <a:r>
                        <a:rPr lang="ru-RU" sz="1200" dirty="0">
                          <a:effectLst/>
                        </a:rPr>
                        <a:t>Объединения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объединить однородные или предназначенные для смежных операций объекты;</a:t>
                      </a:r>
                    </a:p>
                    <a:p>
                      <a:pPr>
                        <a:lnSpc>
                          <a:spcPct val="100000"/>
                        </a:lnSpc>
                        <a:spcAft>
                          <a:spcPts val="1000"/>
                        </a:spcAft>
                      </a:pPr>
                      <a:r>
                        <a:rPr lang="ru-RU" sz="1200" dirty="0">
                          <a:effectLst/>
                        </a:rPr>
                        <a:t>б) объединить во времени однородные или смежные операции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987320588"/>
                  </a:ext>
                </a:extLst>
              </a:tr>
              <a:tr h="130086">
                <a:tc>
                  <a:txBody>
                    <a:bodyPr/>
                    <a:lstStyle/>
                    <a:p>
                      <a:pPr>
                        <a:lnSpc>
                          <a:spcPct val="100000"/>
                        </a:lnSpc>
                        <a:spcAft>
                          <a:spcPts val="1000"/>
                        </a:spcAft>
                      </a:pPr>
                      <a:r>
                        <a:rPr lang="ru-RU" sz="1200">
                          <a:effectLst/>
                        </a:rPr>
                        <a:t>Универсальности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Объект выполняет несколько разных функций, благодаря чему отпадает необходимость в других объектах</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4131504889"/>
                  </a:ext>
                </a:extLst>
              </a:tr>
              <a:tr h="303848">
                <a:tc>
                  <a:txBody>
                    <a:bodyPr/>
                    <a:lstStyle/>
                    <a:p>
                      <a:pPr>
                        <a:lnSpc>
                          <a:spcPct val="100000"/>
                        </a:lnSpc>
                        <a:spcAft>
                          <a:spcPts val="1000"/>
                        </a:spcAft>
                      </a:pPr>
                      <a:r>
                        <a:rPr lang="ru-RU" sz="1200">
                          <a:effectLst/>
                        </a:rPr>
                        <a:t>Матрешки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а) один объект расположен внутри другого, который в свою очередь находится внутри третьего и так далее;</a:t>
                      </a:r>
                    </a:p>
                    <a:p>
                      <a:pPr>
                        <a:lnSpc>
                          <a:spcPct val="100000"/>
                        </a:lnSpc>
                        <a:spcAft>
                          <a:spcPts val="1000"/>
                        </a:spcAft>
                      </a:pPr>
                      <a:r>
                        <a:rPr lang="ru-RU" sz="1200">
                          <a:effectLst/>
                        </a:rPr>
                        <a:t>б) один объект проходит через полости другого объекта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4235015044"/>
                  </a:ext>
                </a:extLst>
              </a:tr>
              <a:tr h="303848">
                <a:tc>
                  <a:txBody>
                    <a:bodyPr/>
                    <a:lstStyle/>
                    <a:p>
                      <a:pPr>
                        <a:lnSpc>
                          <a:spcPct val="100000"/>
                        </a:lnSpc>
                        <a:spcAft>
                          <a:spcPts val="1000"/>
                        </a:spcAft>
                      </a:pPr>
                      <a:r>
                        <a:rPr lang="ru-RU" sz="1200">
                          <a:effectLst/>
                        </a:rPr>
                        <a:t>Предварительного антидействия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заранее придать объекту напряжения, противоположные недопустимым или нежелательным рабочим напряжениям;</a:t>
                      </a:r>
                    </a:p>
                    <a:p>
                      <a:pPr>
                        <a:lnSpc>
                          <a:spcPct val="100000"/>
                        </a:lnSpc>
                        <a:spcAft>
                          <a:spcPts val="1000"/>
                        </a:spcAft>
                      </a:pPr>
                      <a:r>
                        <a:rPr lang="ru-RU" sz="1200" dirty="0">
                          <a:effectLst/>
                        </a:rPr>
                        <a:t>б) если по условиям задачи необходимо совершить какие-либо действия, надо заранее совершить </a:t>
                      </a:r>
                      <a:r>
                        <a:rPr lang="ru-RU" sz="1200" dirty="0" err="1">
                          <a:effectLst/>
                        </a:rPr>
                        <a:t>антидействие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2634974752"/>
                  </a:ext>
                </a:extLst>
              </a:tr>
              <a:tr h="303848">
                <a:tc>
                  <a:txBody>
                    <a:bodyPr/>
                    <a:lstStyle/>
                    <a:p>
                      <a:pPr>
                        <a:lnSpc>
                          <a:spcPct val="100000"/>
                        </a:lnSpc>
                        <a:spcAft>
                          <a:spcPts val="1000"/>
                        </a:spcAft>
                      </a:pPr>
                      <a:r>
                        <a:rPr lang="ru-RU" sz="1200">
                          <a:effectLst/>
                        </a:rPr>
                        <a:t>Предварительного действия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заранее выполнить требуемое действие (полностью или хотя бы частично);</a:t>
                      </a:r>
                    </a:p>
                    <a:p>
                      <a:pPr>
                        <a:lnSpc>
                          <a:spcPct val="100000"/>
                        </a:lnSpc>
                        <a:spcAft>
                          <a:spcPts val="1000"/>
                        </a:spcAft>
                      </a:pPr>
                      <a:r>
                        <a:rPr lang="ru-RU" sz="1200" dirty="0">
                          <a:effectLst/>
                        </a:rPr>
                        <a:t>б) заранее расставить объекты так, чтобы они могли в действие без затрат времени на доставку и с наиболее удобного места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309362247"/>
                  </a:ext>
                </a:extLst>
              </a:tr>
              <a:tr h="130086">
                <a:tc>
                  <a:txBody>
                    <a:bodyPr/>
                    <a:lstStyle/>
                    <a:p>
                      <a:pPr>
                        <a:lnSpc>
                          <a:spcPct val="100000"/>
                        </a:lnSpc>
                        <a:spcAft>
                          <a:spcPts val="1000"/>
                        </a:spcAft>
                      </a:pPr>
                      <a:r>
                        <a:rPr lang="ru-RU" sz="1200">
                          <a:effectLst/>
                        </a:rPr>
                        <a:t>Заранее подложенной подушки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Компенсировать относительно невысокую надежность объекта заранее подготовленными аварийными средствами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253781871"/>
                  </a:ext>
                </a:extLst>
              </a:tr>
              <a:tr h="303848">
                <a:tc>
                  <a:txBody>
                    <a:bodyPr/>
                    <a:lstStyle/>
                    <a:p>
                      <a:pPr>
                        <a:lnSpc>
                          <a:spcPct val="100000"/>
                        </a:lnSpc>
                        <a:spcAft>
                          <a:spcPts val="1000"/>
                        </a:spcAft>
                      </a:pPr>
                      <a:r>
                        <a:rPr lang="ru-RU" sz="1200">
                          <a:effectLst/>
                        </a:rPr>
                        <a:t>Наоборот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вместо действия, диктуемого условиями задачи, осуществить обратное действие;</a:t>
                      </a:r>
                    </a:p>
                    <a:p>
                      <a:pPr>
                        <a:lnSpc>
                          <a:spcPct val="100000"/>
                        </a:lnSpc>
                        <a:spcAft>
                          <a:spcPts val="1000"/>
                        </a:spcAft>
                      </a:pPr>
                      <a:r>
                        <a:rPr lang="ru-RU" sz="1200" dirty="0">
                          <a:effectLst/>
                        </a:rPr>
                        <a:t>б) сделать движущуюся часть объекта или внешней среды неподвижной, а неподвижную – движущуюся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089978236"/>
                  </a:ext>
                </a:extLst>
              </a:tr>
            </a:tbl>
          </a:graphicData>
        </a:graphic>
      </p:graphicFrame>
    </p:spTree>
    <p:extLst>
      <p:ext uri="{BB962C8B-B14F-4D97-AF65-F5344CB8AC3E}">
        <p14:creationId xmlns:p14="http://schemas.microsoft.com/office/powerpoint/2010/main" val="738624617"/>
      </p:ext>
    </p:extLst>
  </p:cSld>
  <p:clrMapOvr>
    <a:masterClrMapping/>
  </p:clrMapOvr>
  <p:transition spd="med" advTm="79631"/>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1B1AC062-4FF6-4A54-AFA7-09A614EE09A0}"/>
              </a:ext>
            </a:extLst>
          </p:cNvPr>
          <p:cNvGraphicFramePr>
            <a:graphicFrameLocks noGrp="1"/>
          </p:cNvGraphicFramePr>
          <p:nvPr/>
        </p:nvGraphicFramePr>
        <p:xfrm>
          <a:off x="184558" y="680411"/>
          <a:ext cx="8774884" cy="5293360"/>
        </p:xfrm>
        <a:graphic>
          <a:graphicData uri="http://schemas.openxmlformats.org/drawingml/2006/table">
            <a:tbl>
              <a:tblPr>
                <a:tableStyleId>{5C22544A-7EE6-4342-B048-85BDC9FD1C3A}</a:tableStyleId>
              </a:tblPr>
              <a:tblGrid>
                <a:gridCol w="1475532">
                  <a:extLst>
                    <a:ext uri="{9D8B030D-6E8A-4147-A177-3AD203B41FA5}">
                      <a16:colId xmlns:a16="http://schemas.microsoft.com/office/drawing/2014/main" val="3249011823"/>
                    </a:ext>
                  </a:extLst>
                </a:gridCol>
                <a:gridCol w="7299352">
                  <a:extLst>
                    <a:ext uri="{9D8B030D-6E8A-4147-A177-3AD203B41FA5}">
                      <a16:colId xmlns:a16="http://schemas.microsoft.com/office/drawing/2014/main" val="1784510455"/>
                    </a:ext>
                  </a:extLst>
                </a:gridCol>
              </a:tblGrid>
              <a:tr h="576759">
                <a:tc>
                  <a:txBody>
                    <a:bodyPr/>
                    <a:lstStyle/>
                    <a:p>
                      <a:pPr>
                        <a:lnSpc>
                          <a:spcPct val="100000"/>
                        </a:lnSpc>
                        <a:spcAft>
                          <a:spcPts val="1000"/>
                        </a:spcAft>
                      </a:pPr>
                      <a:r>
                        <a:rPr lang="ru-RU" sz="1200">
                          <a:effectLst/>
                        </a:rPr>
                        <a:t>Динамичности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характеристики объекта (или внешней среды) должны меняться так, чтобы быть оптимальным на каждом этапе работы;</a:t>
                      </a:r>
                    </a:p>
                    <a:p>
                      <a:pPr>
                        <a:lnSpc>
                          <a:spcPct val="100000"/>
                        </a:lnSpc>
                        <a:spcAft>
                          <a:spcPts val="1000"/>
                        </a:spcAft>
                      </a:pPr>
                      <a:r>
                        <a:rPr lang="ru-RU" sz="1200">
                          <a:effectLst/>
                        </a:rPr>
                        <a:t>б) разделить объект на части, способные перемещаться относительно друг друга;</a:t>
                      </a:r>
                    </a:p>
                    <a:p>
                      <a:pPr>
                        <a:lnSpc>
                          <a:spcPct val="100000"/>
                        </a:lnSpc>
                        <a:spcAft>
                          <a:spcPts val="1000"/>
                        </a:spcAft>
                      </a:pPr>
                      <a:r>
                        <a:rPr lang="ru-RU" sz="1200">
                          <a:effectLst/>
                        </a:rPr>
                        <a:t>в) если объект в целом неподвижен, сделать его подвижным, перемещающимся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956932326"/>
                  </a:ext>
                </a:extLst>
              </a:tr>
              <a:tr h="576759">
                <a:tc>
                  <a:txBody>
                    <a:bodyPr/>
                    <a:lstStyle/>
                    <a:p>
                      <a:pPr>
                        <a:lnSpc>
                          <a:spcPct val="100000"/>
                        </a:lnSpc>
                        <a:spcAft>
                          <a:spcPts val="1000"/>
                        </a:spcAft>
                      </a:pPr>
                      <a:r>
                        <a:rPr lang="ru-RU" sz="1200">
                          <a:effectLst/>
                        </a:rPr>
                        <a:t>Обратить вред в пользу</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использовать вредные факторы (в частности, вредное воздействие среды) для получения положительного эффекта;</a:t>
                      </a:r>
                    </a:p>
                    <a:p>
                      <a:pPr>
                        <a:lnSpc>
                          <a:spcPct val="100000"/>
                        </a:lnSpc>
                        <a:spcAft>
                          <a:spcPts val="1000"/>
                        </a:spcAft>
                      </a:pPr>
                      <a:r>
                        <a:rPr lang="ru-RU" sz="1200">
                          <a:effectLst/>
                        </a:rPr>
                        <a:t>б) устранить вредный фактор за счет сложения с другими вредными факторами;</a:t>
                      </a:r>
                    </a:p>
                    <a:p>
                      <a:pPr>
                        <a:lnSpc>
                          <a:spcPct val="100000"/>
                        </a:lnSpc>
                        <a:spcAft>
                          <a:spcPts val="1000"/>
                        </a:spcAft>
                      </a:pPr>
                      <a:r>
                        <a:rPr lang="ru-RU" sz="1200">
                          <a:effectLst/>
                        </a:rPr>
                        <a:t>в) усилить вредный фактор до такой степени, чтобы он перестал быть вредным</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2493713555"/>
                  </a:ext>
                </a:extLst>
              </a:tr>
              <a:tr h="303848">
                <a:tc>
                  <a:txBody>
                    <a:bodyPr/>
                    <a:lstStyle/>
                    <a:p>
                      <a:pPr>
                        <a:lnSpc>
                          <a:spcPct val="100000"/>
                        </a:lnSpc>
                        <a:spcAft>
                          <a:spcPts val="1000"/>
                        </a:spcAft>
                      </a:pPr>
                      <a:r>
                        <a:rPr lang="ru-RU" sz="1200">
                          <a:effectLst/>
                        </a:rPr>
                        <a:t>Обратной связи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ввести обратную связь;</a:t>
                      </a:r>
                    </a:p>
                    <a:p>
                      <a:pPr>
                        <a:lnSpc>
                          <a:spcPct val="100000"/>
                        </a:lnSpc>
                        <a:spcAft>
                          <a:spcPts val="1000"/>
                        </a:spcAft>
                      </a:pPr>
                      <a:r>
                        <a:rPr lang="ru-RU" sz="1200">
                          <a:effectLst/>
                        </a:rPr>
                        <a:t>б) если обратная связь есть, изменить ее</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928913155"/>
                  </a:ext>
                </a:extLst>
              </a:tr>
              <a:tr h="303848">
                <a:tc>
                  <a:txBody>
                    <a:bodyPr/>
                    <a:lstStyle/>
                    <a:p>
                      <a:pPr>
                        <a:lnSpc>
                          <a:spcPct val="100000"/>
                        </a:lnSpc>
                        <a:spcAft>
                          <a:spcPts val="1000"/>
                        </a:spcAft>
                      </a:pPr>
                      <a:r>
                        <a:rPr lang="ru-RU" sz="1200">
                          <a:effectLst/>
                        </a:rPr>
                        <a:t>Посредника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использовать промежуточный объект, переносящий или передающий действие;</a:t>
                      </a:r>
                    </a:p>
                    <a:p>
                      <a:pPr>
                        <a:lnSpc>
                          <a:spcPct val="100000"/>
                        </a:lnSpc>
                        <a:spcAft>
                          <a:spcPts val="1000"/>
                        </a:spcAft>
                      </a:pPr>
                      <a:r>
                        <a:rPr lang="ru-RU" sz="1200">
                          <a:effectLst/>
                        </a:rPr>
                        <a:t>б) на время присоединить к объекту другой (легкоудаляемый) объект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106908451"/>
                  </a:ext>
                </a:extLst>
              </a:tr>
              <a:tr h="303848">
                <a:tc>
                  <a:txBody>
                    <a:bodyPr/>
                    <a:lstStyle/>
                    <a:p>
                      <a:pPr>
                        <a:lnSpc>
                          <a:spcPct val="100000"/>
                        </a:lnSpc>
                        <a:spcAft>
                          <a:spcPts val="1000"/>
                        </a:spcAft>
                      </a:pPr>
                      <a:r>
                        <a:rPr lang="ru-RU" sz="1200">
                          <a:effectLst/>
                        </a:rPr>
                        <a:t>Самообслуживания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объект должен сам себя обслуживать, выполняя вспомогательные и ремонтные операции;</a:t>
                      </a:r>
                    </a:p>
                    <a:p>
                      <a:pPr>
                        <a:lnSpc>
                          <a:spcPct val="100000"/>
                        </a:lnSpc>
                        <a:spcAft>
                          <a:spcPts val="1000"/>
                        </a:spcAft>
                      </a:pPr>
                      <a:r>
                        <a:rPr lang="ru-RU" sz="1200">
                          <a:effectLst/>
                        </a:rPr>
                        <a:t>б) использовать отходы (энергии, вещества)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530015252"/>
                  </a:ext>
                </a:extLst>
              </a:tr>
              <a:tr h="582222">
                <a:tc>
                  <a:txBody>
                    <a:bodyPr/>
                    <a:lstStyle/>
                    <a:p>
                      <a:pPr>
                        <a:lnSpc>
                          <a:spcPct val="100000"/>
                        </a:lnSpc>
                        <a:spcAft>
                          <a:spcPts val="1000"/>
                        </a:spcAft>
                      </a:pPr>
                      <a:r>
                        <a:rPr lang="ru-RU" sz="1200">
                          <a:effectLst/>
                        </a:rPr>
                        <a:t>Копирования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dirty="0">
                          <a:effectLst/>
                        </a:rPr>
                        <a:t>а) вместо недоступного, сложного, дорогостоящего, неудобного или хрупкого объекта использовать его упрощенные или дешевые копии;</a:t>
                      </a:r>
                    </a:p>
                    <a:p>
                      <a:pPr>
                        <a:lnSpc>
                          <a:spcPct val="100000"/>
                        </a:lnSpc>
                        <a:spcAft>
                          <a:spcPts val="1000"/>
                        </a:spcAft>
                      </a:pPr>
                      <a:r>
                        <a:rPr lang="ru-RU" sz="1200" dirty="0">
                          <a:effectLst/>
                        </a:rPr>
                        <a:t>б) заменить объект или систему объектов их оптическими копиями (изображениями). Использовать при этом изменения масштаба (увеличение или уменьшение копии);</a:t>
                      </a:r>
                    </a:p>
                    <a:p>
                      <a:pPr>
                        <a:lnSpc>
                          <a:spcPct val="100000"/>
                        </a:lnSpc>
                        <a:spcAft>
                          <a:spcPts val="1000"/>
                        </a:spcAft>
                      </a:pPr>
                      <a:r>
                        <a:rPr lang="ru-RU" sz="1200" dirty="0">
                          <a:effectLst/>
                        </a:rPr>
                        <a:t>в) если использовать видимые оптические копии, перейти к копиям инфракрасным или ультрафиолетовым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535756452"/>
                  </a:ext>
                </a:extLst>
              </a:tr>
              <a:tr h="303848">
                <a:tc>
                  <a:txBody>
                    <a:bodyPr/>
                    <a:lstStyle/>
                    <a:p>
                      <a:pPr>
                        <a:lnSpc>
                          <a:spcPct val="100000"/>
                        </a:lnSpc>
                        <a:spcAft>
                          <a:spcPts val="1000"/>
                        </a:spcAft>
                      </a:pPr>
                      <a:r>
                        <a:rPr lang="ru-RU" sz="1200" dirty="0">
                          <a:effectLst/>
                        </a:rPr>
                        <a:t>Изменения окраски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dirty="0">
                          <a:effectLst/>
                        </a:rPr>
                        <a:t>а) заменить окраску объекта или внешней среды;</a:t>
                      </a:r>
                    </a:p>
                    <a:p>
                      <a:pPr>
                        <a:lnSpc>
                          <a:spcPct val="100000"/>
                        </a:lnSpc>
                        <a:spcAft>
                          <a:spcPts val="1000"/>
                        </a:spcAft>
                      </a:pPr>
                      <a:r>
                        <a:rPr lang="ru-RU" sz="1200" dirty="0">
                          <a:effectLst/>
                        </a:rPr>
                        <a:t>б) изменить степень прозрачности объекта или внешней среды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971080128"/>
                  </a:ext>
                </a:extLst>
              </a:tr>
            </a:tbl>
          </a:graphicData>
        </a:graphic>
      </p:graphicFrame>
      <p:sp>
        <p:nvSpPr>
          <p:cNvPr id="5" name="Заголовок 1">
            <a:extLst>
              <a:ext uri="{FF2B5EF4-FFF2-40B4-BE49-F238E27FC236}">
                <a16:creationId xmlns:a16="http://schemas.microsoft.com/office/drawing/2014/main" id="{925927AD-A732-48E7-81AB-C2945D039FB2}"/>
              </a:ext>
            </a:extLst>
          </p:cNvPr>
          <p:cNvSpPr>
            <a:spLocks noGrp="1"/>
          </p:cNvSpPr>
          <p:nvPr>
            <p:ph type="title"/>
          </p:nvPr>
        </p:nvSpPr>
        <p:spPr>
          <a:xfrm>
            <a:off x="649288" y="109538"/>
            <a:ext cx="7983537" cy="458787"/>
          </a:xfrm>
        </p:spPr>
        <p:txBody>
          <a:bodyPr/>
          <a:lstStyle/>
          <a:p>
            <a:r>
              <a:rPr lang="ru-RU" dirty="0"/>
              <a:t>Приемы разрешения противоречий требований</a:t>
            </a:r>
          </a:p>
        </p:txBody>
      </p:sp>
    </p:spTree>
    <p:extLst>
      <p:ext uri="{BB962C8B-B14F-4D97-AF65-F5344CB8AC3E}">
        <p14:creationId xmlns:p14="http://schemas.microsoft.com/office/powerpoint/2010/main" val="2047914277"/>
      </p:ext>
    </p:extLst>
  </p:cSld>
  <p:clrMapOvr>
    <a:masterClrMapping/>
  </p:clrMapOvr>
  <p:transition spd="med" advTm="4073"/>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12620</TotalTime>
  <Words>3123</Words>
  <Application>Microsoft Office PowerPoint</Application>
  <PresentationFormat>Экран (4:3)</PresentationFormat>
  <Paragraphs>345</Paragraphs>
  <Slides>32</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2</vt:i4>
      </vt:variant>
      <vt:variant>
        <vt:lpstr>Заголовки слайдов</vt:lpstr>
      </vt:variant>
      <vt:variant>
        <vt:i4>32</vt:i4>
      </vt:variant>
    </vt:vector>
  </HeadingPairs>
  <TitlesOfParts>
    <vt:vector size="45" baseType="lpstr">
      <vt:lpstr>Akrobat</vt:lpstr>
      <vt:lpstr>Akrobat Black</vt:lpstr>
      <vt:lpstr>Akrobat SemiBold</vt:lpstr>
      <vt:lpstr>Arial</vt:lpstr>
      <vt:lpstr>Calibri</vt:lpstr>
      <vt:lpstr>Calibri Light</vt:lpstr>
      <vt:lpstr>Lucida Sans Unicode</vt:lpstr>
      <vt:lpstr>Times New Roman</vt:lpstr>
      <vt:lpstr>Verdana</vt:lpstr>
      <vt:lpstr>Wingdings</vt:lpstr>
      <vt:lpstr>Wingdings 3</vt:lpstr>
      <vt:lpstr>1_Тема Office</vt:lpstr>
      <vt:lpstr>PPT Template NEW</vt:lpstr>
      <vt:lpstr>Кубок ТРИЗ Саммита ТРИЗ-турнир вебинары для экспертов</vt:lpstr>
      <vt:lpstr>Содержание 2 вебинара</vt:lpstr>
      <vt:lpstr>Презентация PowerPoint</vt:lpstr>
      <vt:lpstr>Файл самооценки. Система «Икар и Дедал»</vt:lpstr>
      <vt:lpstr>Презентация PowerPoint</vt:lpstr>
      <vt:lpstr>Задачи для диагностики</vt:lpstr>
      <vt:lpstr>Разбор</vt:lpstr>
      <vt:lpstr>Приемы разрешения противоречий требований</vt:lpstr>
      <vt:lpstr>Приемы разрешения противоречий требований</vt:lpstr>
      <vt:lpstr>Шкала изобретательности. АНАЛИЗ</vt:lpstr>
      <vt:lpstr>Шкала изобретательности. СИНТЕЗ. ОЦЕНКА.</vt:lpstr>
      <vt:lpstr>Презентация PowerPoint</vt:lpstr>
      <vt:lpstr>Мини-АРИЗ (11-14 лет)</vt:lpstr>
      <vt:lpstr>Задание Кубка ТРИЗ Саммита 2018/2019. Категория 11-14 лет</vt:lpstr>
      <vt:lpstr>Разбор задачи «Объем топлива гоночного автомобиля»</vt:lpstr>
      <vt:lpstr>Разбор задачи «Объем топлива гоночного автомобиля»</vt:lpstr>
      <vt:lpstr>Презентация PowerPoint</vt:lpstr>
      <vt:lpstr>Выборка из Таблицы Альтшуллера</vt:lpstr>
      <vt:lpstr>Разбор задачи «Объем топлива гоночного автомобиля»</vt:lpstr>
      <vt:lpstr>Разбор задачи «Объем топлива гоночного автомобиля»</vt:lpstr>
      <vt:lpstr>Разбор задачи «Объем топлива гоночного автомобиля»</vt:lpstr>
      <vt:lpstr>Презентация PowerPoint</vt:lpstr>
      <vt:lpstr>Презентация PowerPoint</vt:lpstr>
      <vt:lpstr>Инструменты ТРИЗ</vt:lpstr>
      <vt:lpstr>Задача «Уединенная вилла». Д. Гриффит</vt:lpstr>
      <vt:lpstr>Разбор задачи «Уединенная вилла»</vt:lpstr>
      <vt:lpstr>Разбор задачи «Уединенная вилла»</vt:lpstr>
      <vt:lpstr>Работа с «Compinno-TRIZ»</vt:lpstr>
      <vt:lpstr>Работа с «Compinno-TRIZ»</vt:lpstr>
      <vt:lpstr>Работа с «Compinno-TRIZ»</vt:lpstr>
      <vt:lpstr>Работа с «Compinno-TRIZ»</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76</cp:revision>
  <dcterms:created xsi:type="dcterms:W3CDTF">2021-01-13T07:20:25Z</dcterms:created>
  <dcterms:modified xsi:type="dcterms:W3CDTF">2021-11-11T14:35:55Z</dcterms:modified>
</cp:coreProperties>
</file>