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658" r:id="rId4"/>
    <p:sldId id="659" r:id="rId5"/>
    <p:sldId id="259" r:id="rId6"/>
    <p:sldId id="637" r:id="rId7"/>
    <p:sldId id="668" r:id="rId8"/>
    <p:sldId id="660" r:id="rId9"/>
    <p:sldId id="666" r:id="rId10"/>
    <p:sldId id="654" r:id="rId11"/>
    <p:sldId id="669" r:id="rId12"/>
    <p:sldId id="673" r:id="rId13"/>
    <p:sldId id="672" r:id="rId14"/>
    <p:sldId id="671" r:id="rId15"/>
    <p:sldId id="675" r:id="rId16"/>
    <p:sldId id="653" r:id="rId17"/>
    <p:sldId id="674" r:id="rId18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3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6327"/>
  </p:normalViewPr>
  <p:slideViewPr>
    <p:cSldViewPr snapToGrid="0" snapToObjects="1">
      <p:cViewPr varScale="1">
        <p:scale>
          <a:sx n="82" d="100"/>
          <a:sy n="82" d="100"/>
        </p:scale>
        <p:origin x="69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6AD-4005-8DF3-FB753D3BD29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6AD-4005-8DF3-FB753D3BD29E}"/>
              </c:ext>
            </c:extLst>
          </c:dPt>
          <c:dLbls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Sheet1!$A$4:$A$5</c:f>
              <c:strCache>
                <c:ptCount val="2"/>
                <c:pt idx="0">
                  <c:v>участвовали в образовании</c:v>
                </c:pt>
                <c:pt idx="1">
                  <c:v>не участвовали в образовании</c:v>
                </c:pt>
              </c:strCache>
            </c:strRef>
          </c:cat>
          <c:val>
            <c:numRef>
              <c:f>Sheet1!$B$4:$B$5</c:f>
              <c:numCache>
                <c:formatCode>General</c:formatCode>
                <c:ptCount val="2"/>
                <c:pt idx="0">
                  <c:v>7</c:v>
                </c:pt>
                <c:pt idx="1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6AD-4005-8DF3-FB753D3BD2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59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6C9-4570-AC4E-5A426A9867A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6C9-4570-AC4E-5A426A9867A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6C9-4570-AC4E-5A426A9867A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6C9-4570-AC4E-5A426A9867A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16C9-4570-AC4E-5A426A9867A9}"/>
              </c:ext>
            </c:extLst>
          </c:dPt>
          <c:dLbls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Sheet1!$A$12:$A$16</c:f>
              <c:strCache>
                <c:ptCount val="5"/>
                <c:pt idx="0">
                  <c:v>участвовали и хотят еще участвовать</c:v>
                </c:pt>
                <c:pt idx="1">
                  <c:v>участвовали, но больше не хотят участвовать</c:v>
                </c:pt>
                <c:pt idx="2">
                  <c:v>не участвовали , но хотят участвовать</c:v>
                </c:pt>
                <c:pt idx="3">
                  <c:v>не участвовали и не хотят участвовать</c:v>
                </c:pt>
                <c:pt idx="4">
                  <c:v>не ответили</c:v>
                </c:pt>
              </c:strCache>
            </c:strRef>
          </c:cat>
          <c:val>
            <c:numRef>
              <c:f>Sheet1!$B$12:$B$16</c:f>
              <c:numCache>
                <c:formatCode>General</c:formatCode>
                <c:ptCount val="5"/>
                <c:pt idx="0">
                  <c:v>24.5</c:v>
                </c:pt>
                <c:pt idx="1">
                  <c:v>22.7</c:v>
                </c:pt>
                <c:pt idx="2">
                  <c:v>16.899999999999999</c:v>
                </c:pt>
                <c:pt idx="3">
                  <c:v>35.1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6C9-4570-AC4E-5A426A9867A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9A1BE4-BAAB-AE47-9D63-9E58FD8B1EE0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1B8E0-7175-C04E-AE00-A456CBFFD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401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F1B8E0-7175-C04E-AE00-A456CBFFDCA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927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F1B8E0-7175-C04E-AE00-A456CBFFDCA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755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F53067-6A61-E14B-AB4C-E85BC03E04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2077" r="11393" b="2061"/>
          <a:stretch/>
        </p:blipFill>
        <p:spPr>
          <a:xfrm>
            <a:off x="1556588" y="0"/>
            <a:ext cx="10744679" cy="697371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F3933FC-8F7F-F143-B94F-1D40E93D574F}"/>
              </a:ext>
            </a:extLst>
          </p:cNvPr>
          <p:cNvSpPr/>
          <p:nvPr userDrawn="1"/>
        </p:nvSpPr>
        <p:spPr>
          <a:xfrm>
            <a:off x="0" y="0"/>
            <a:ext cx="5674291" cy="6858000"/>
          </a:xfrm>
          <a:prstGeom prst="rect">
            <a:avLst/>
          </a:prstGeom>
          <a:solidFill>
            <a:srgbClr val="015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3A0C7C-343C-234F-B177-11C92B6C4D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072640"/>
            <a:ext cx="9652000" cy="1254442"/>
          </a:xfrm>
          <a:prstGeom prst="rect">
            <a:avLst/>
          </a:prstGeom>
        </p:spPr>
        <p:txBody>
          <a:bodyPr anchor="ctr"/>
          <a:lstStyle>
            <a:lvl1pPr algn="ctr">
              <a:defRPr sz="60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628E8E-6A36-7A45-95A8-08435C5174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5120" y="3419158"/>
            <a:ext cx="6461760" cy="9191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4427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1 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2F8F1B-7B7C-B64A-856D-E35E924666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811" t="56438" r="8811" b="3550"/>
          <a:stretch/>
        </p:blipFill>
        <p:spPr>
          <a:xfrm>
            <a:off x="-63261" y="-17253"/>
            <a:ext cx="12318521" cy="692916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A1AD3A1-1EA8-5B46-B2DC-CB49FED4C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5278" y="686911"/>
            <a:ext cx="8767762" cy="12544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54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D47259B-5B9D-C34A-8D57-4D5CCF1C8E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42160" y="3079941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RU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EEB63DA-8F57-C54F-886F-556FABFB6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1095" y="3129829"/>
            <a:ext cx="4507865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38FF852-741C-4C43-9C94-785D70B015C1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681095" y="3605445"/>
            <a:ext cx="6671945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7900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B5FE9DB-E269-E640-947B-C75619012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811" t="56438" r="8811" b="3550"/>
          <a:stretch/>
        </p:blipFill>
        <p:spPr>
          <a:xfrm flipH="1">
            <a:off x="-81692" y="-64698"/>
            <a:ext cx="12422037" cy="698739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A1AD3A1-1EA8-5B46-B2DC-CB49FED4C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5278" y="686911"/>
            <a:ext cx="8767762" cy="12544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54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90392" y="2574806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R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9327" y="2624694"/>
            <a:ext cx="4507865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129327" y="3100310"/>
            <a:ext cx="6671945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DCB5BB5A-A530-3A49-83B0-03D07B22E3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90392" y="4413766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RU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135013-AB30-2444-B444-727421B6FAE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29327" y="4463654"/>
            <a:ext cx="4507865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E02476C-1D1F-8945-B336-62C83E7392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129327" y="4939270"/>
            <a:ext cx="6671945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1008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579637D-A38B-4A4E-BBF1-73D576775EFD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15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42160" y="993871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R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1095" y="1043759"/>
            <a:ext cx="4507865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681095" y="1519375"/>
            <a:ext cx="6671945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DCB5BB5A-A530-3A49-83B0-03D07B22E3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042160" y="4403939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RU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135013-AB30-2444-B444-727421B6FAE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681095" y="4453827"/>
            <a:ext cx="4507865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E02476C-1D1F-8945-B336-62C83E7392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681095" y="4929443"/>
            <a:ext cx="6671945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412C97D-6B5E-C740-A284-F99AC51384C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042160" y="2723237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RU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2B1480D-0C8D-B748-957F-924E4A0A13B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681095" y="2773125"/>
            <a:ext cx="4507865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AC106DA-03B8-D841-9AA9-F3FFBA059B74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3681095" y="3248741"/>
            <a:ext cx="6671945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716100D-D41F-AA46-B635-FD2CA6E45F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1967" y="3194348"/>
            <a:ext cx="1241107" cy="3663652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533C8C5-3A47-5A49-802D-CF44E0FB7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48970" y="673100"/>
            <a:ext cx="186690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253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speaker col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DC1546BE-6B04-5D4F-B978-FA1F08561D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811" t="56438" r="8811" b="3550"/>
          <a:stretch/>
        </p:blipFill>
        <p:spPr>
          <a:xfrm>
            <a:off x="-155275" y="-87342"/>
            <a:ext cx="12502550" cy="7032684"/>
          </a:xfrm>
          <a:prstGeom prst="rect">
            <a:avLst/>
          </a:prstGeom>
        </p:spPr>
      </p:pic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8AA4CDF0-FE52-3E4D-81F3-9A149B255E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43680" y="1908720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RU" dirty="0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472D4AA1-C7D3-7742-9517-0D73443A3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40980" y="3429000"/>
            <a:ext cx="250556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1BD7BD97-9947-DC40-9047-59BAA83606A1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271519" y="3833563"/>
            <a:ext cx="282448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6928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 speaker col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DC1546BE-6B04-5D4F-B978-FA1F08561D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811" t="56438" r="8811" b="3550"/>
          <a:stretch/>
        </p:blipFill>
        <p:spPr>
          <a:xfrm>
            <a:off x="-80513" y="-45289"/>
            <a:ext cx="12353026" cy="6948577"/>
          </a:xfrm>
          <a:prstGeom prst="rect">
            <a:avLst/>
          </a:prstGeom>
        </p:spPr>
      </p:pic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8AA4CDF0-FE52-3E4D-81F3-9A149B255E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0919" y="2128119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RU" dirty="0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472D4AA1-C7D3-7742-9517-0D73443A3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8219" y="3648399"/>
            <a:ext cx="250556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1BD7BD97-9947-DC40-9047-59BAA83606A1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088758" y="4052962"/>
            <a:ext cx="282448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081221B4-9222-624C-8772-1D9DC972AA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12042" y="2128119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RU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0E4D1D-3195-1543-942D-77D6242F47B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709342" y="3648399"/>
            <a:ext cx="250556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B3AFE75-9CB6-6B40-A679-60F721FC6FF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539881" y="4052962"/>
            <a:ext cx="282448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347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 col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DC68148-C810-4D48-AA38-3D620D717FF5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15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35C3039-6812-CF48-AAE0-6FF8F500EE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1967" y="3194348"/>
            <a:ext cx="1241107" cy="3663652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94016" y="1414781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91316" y="2935061"/>
            <a:ext cx="250556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21855" y="3339624"/>
            <a:ext cx="282448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ACF21ED3-D1FF-EC4D-8077-0D84C37E921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35231" y="1414781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57692D8-269D-A040-8157-D24B5BC91F0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7827451" y="2935061"/>
            <a:ext cx="250556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A5910B9-33BA-FF4A-8CFA-38A6DE6BB36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657990" y="3339624"/>
            <a:ext cx="282448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8607A446-D110-3446-8C6C-F46E677FE1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18497" y="2778559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35926BC6-60C0-B841-9037-C0804F83E07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4815797" y="4298839"/>
            <a:ext cx="250556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7C21B6C-6B6C-DC4D-BF70-9B67023201E4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4646336" y="4703402"/>
            <a:ext cx="282448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EC301B5-5D41-3041-899E-EA34A64104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48970" y="673100"/>
            <a:ext cx="186690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688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eak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1AB022-61C6-1945-94A6-53677B675F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811" t="56438" r="8811" b="3550"/>
          <a:stretch/>
        </p:blipFill>
        <p:spPr>
          <a:xfrm>
            <a:off x="-80513" y="0"/>
            <a:ext cx="12353026" cy="694857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36AC087F-529D-2342-9702-38E098096E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4903" y="480433"/>
            <a:ext cx="8767762" cy="12544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54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D13A09F-1A35-7A4E-BD19-34F6BEAC42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4975" y="2035175"/>
            <a:ext cx="7410450" cy="43418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28599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peak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C82054A-CB6A-1843-B670-AC67F01D6CF2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15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37AD535-3997-0040-9E93-C94D228203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0033" y="1847091"/>
            <a:ext cx="9111934" cy="51842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9" name="Объект 5">
            <a:extLst>
              <a:ext uri="{FF2B5EF4-FFF2-40B4-BE49-F238E27FC236}">
                <a16:creationId xmlns:a16="http://schemas.microsoft.com/office/drawing/2014/main" id="{C9017FDB-754C-DC4B-92C6-51C286C0DB4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453372" y="3190049"/>
            <a:ext cx="7285315" cy="208987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7FED48C-1ED8-7A41-A991-D503F26487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1967" y="3194348"/>
            <a:ext cx="1241107" cy="366365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6CB328-CC8A-BA44-9628-F74822F9EE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48970" y="673100"/>
            <a:ext cx="186690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34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8104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6" r:id="rId6"/>
    <p:sldLayoutId id="2147483663" r:id="rId7"/>
    <p:sldLayoutId id="2147483664" r:id="rId8"/>
    <p:sldLayoutId id="2147483665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10.jpe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ECE0169-96FE-2B44-A013-E04D99D2A97C}"/>
              </a:ext>
            </a:extLst>
          </p:cNvPr>
          <p:cNvGrpSpPr/>
          <p:nvPr/>
        </p:nvGrpSpPr>
        <p:grpSpPr>
          <a:xfrm>
            <a:off x="1303462" y="4887154"/>
            <a:ext cx="6812253" cy="1286924"/>
            <a:chOff x="2865120" y="4958284"/>
            <a:chExt cx="6336351" cy="110655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DCB041A-2337-4245-9C89-92D1942A53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65120" y="5135931"/>
              <a:ext cx="1704090" cy="74507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7ADCB26-C7FC-964E-AE09-6FD65DB94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0022" y="4958284"/>
              <a:ext cx="1881138" cy="110655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1906257-3130-EF49-975C-A221FCA59B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71972" y="4958284"/>
              <a:ext cx="1829499" cy="1106552"/>
            </a:xfrm>
            <a:prstGeom prst="rect">
              <a:avLst/>
            </a:prstGeom>
          </p:spPr>
        </p:pic>
      </p:grp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1CB54867-6DF5-634E-8B58-94B02DDCEC7C}"/>
              </a:ext>
            </a:extLst>
          </p:cNvPr>
          <p:cNvSpPr/>
          <p:nvPr/>
        </p:nvSpPr>
        <p:spPr>
          <a:xfrm>
            <a:off x="1226414" y="3381495"/>
            <a:ext cx="6152954" cy="108521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3515B7-868B-1C4C-B557-BB12826701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3462" y="3516960"/>
            <a:ext cx="5900287" cy="919162"/>
          </a:xfrm>
        </p:spPr>
        <p:txBody>
          <a:bodyPr/>
          <a:lstStyle/>
          <a:p>
            <a:r>
              <a:rPr lang="en-US" sz="4800" b="0" dirty="0">
                <a:solidFill>
                  <a:srgbClr val="0153E4"/>
                </a:solidFill>
              </a:rPr>
              <a:t>OCTOBER 15-6, </a:t>
            </a:r>
            <a:r>
              <a:rPr lang="ru-RU" sz="4800" b="0" dirty="0">
                <a:solidFill>
                  <a:srgbClr val="0153E4"/>
                </a:solidFill>
              </a:rPr>
              <a:t>2</a:t>
            </a:r>
            <a:r>
              <a:rPr lang="en-US" sz="4800" b="0" dirty="0">
                <a:solidFill>
                  <a:srgbClr val="0153E4"/>
                </a:solidFill>
              </a:rPr>
              <a:t>3</a:t>
            </a:r>
            <a:endParaRPr lang="en-RU" sz="4800" dirty="0">
              <a:solidFill>
                <a:srgbClr val="0153E4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1E5A818-26F3-1145-B888-F851383B1B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6413" y="624146"/>
            <a:ext cx="7901545" cy="207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038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A18BF-EB2C-441C-B247-6EFC9FCB64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4678" y="1318867"/>
            <a:ext cx="9111934" cy="518422"/>
          </a:xfrm>
        </p:spPr>
        <p:txBody>
          <a:bodyPr/>
          <a:lstStyle/>
          <a:p>
            <a:r>
              <a:rPr lang="ru-RU" sz="4800" dirty="0"/>
              <a:t>Исчерпание ресурсов развития системы 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BD553-0C32-44EE-B963-23E0A8A5477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47664" y="2542860"/>
            <a:ext cx="9227976" cy="249127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Время обучения недостаточно для преобретения всех нужных знаний</a:t>
            </a:r>
            <a:endParaRPr lang="lv-LV" sz="1800" dirty="0"/>
          </a:p>
          <a:p>
            <a:pPr marL="285750" indent="-285750"/>
            <a:r>
              <a:rPr lang="ru-RU" sz="1800" dirty="0"/>
              <a:t>Предметная организация содержания не позволяет формировать  междисциплинарность знаний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Стандартные  программы не соответствуют индивидуальным учебным потребностям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Школьгая учебная среда не может обеспечить связь знаний с реальной жизнью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Линейный принцип организации обучения препятствует формированию целостной картины мира</a:t>
            </a:r>
            <a:endParaRPr lang="lv-LV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Система подготовки учителей не обеспечивает эффективного внедрения образовательных реформ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Учебные материалы устаревают в процессе их создания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Система управления образованием  фокусируется на контроле и ограничивает возможности нововведений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40453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55748-BD46-4526-AC64-0650CBE22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2000" y="1430834"/>
            <a:ext cx="9111934" cy="518422"/>
          </a:xfrm>
        </p:spPr>
        <p:txBody>
          <a:bodyPr/>
          <a:lstStyle/>
          <a:p>
            <a:r>
              <a:rPr lang="ru-RU" dirty="0"/>
              <a:t>Привлечение сторонних ресурсов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E6745-6007-4CB5-8E69-6C9100A572C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324370" y="2919177"/>
            <a:ext cx="4134040" cy="2089873"/>
          </a:xfrm>
        </p:spPr>
        <p:txBody>
          <a:bodyPr/>
          <a:lstStyle/>
          <a:p>
            <a:r>
              <a:rPr lang="ru-RU" sz="2000" dirty="0"/>
              <a:t>Перевод детей на домашнее обучение</a:t>
            </a:r>
          </a:p>
          <a:p>
            <a:r>
              <a:rPr lang="ru-RU" sz="2000" dirty="0"/>
              <a:t>Обучение в рабочей среде</a:t>
            </a:r>
          </a:p>
          <a:p>
            <a:r>
              <a:rPr lang="ru-RU" sz="2000" dirty="0"/>
              <a:t>«Возможная миссия» - учителя – непрофессионалы</a:t>
            </a:r>
          </a:p>
          <a:p>
            <a:r>
              <a:rPr lang="ru-RU" sz="2000" dirty="0"/>
              <a:t>Развитие неформального образования и процедуры его признания</a:t>
            </a:r>
          </a:p>
          <a:p>
            <a:r>
              <a:rPr lang="ru-RU" sz="2000" dirty="0"/>
              <a:t>Открытая информационная среда как учебный материал</a:t>
            </a:r>
          </a:p>
          <a:p>
            <a:endParaRPr lang="ru-RU" sz="2000" dirty="0"/>
          </a:p>
          <a:p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19C176-A66A-4B75-8215-6CBF86E8BC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72" t="20277" r="25406" b="26418"/>
          <a:stretch/>
        </p:blipFill>
        <p:spPr>
          <a:xfrm>
            <a:off x="5980923" y="3429000"/>
            <a:ext cx="4497061" cy="27618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86B51D-BD31-4C8C-B7C7-0AEB7B2D02D3}"/>
              </a:ext>
            </a:extLst>
          </p:cNvPr>
          <p:cNvSpPr txBox="1"/>
          <p:nvPr/>
        </p:nvSpPr>
        <p:spPr>
          <a:xfrm>
            <a:off x="6459893" y="6199806"/>
            <a:ext cx="4158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Домашнее обучение в США 1970 - 2016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86844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846D1-B794-46C0-989A-56DC07F394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Нужно ли вводить новое понятие «образовательная экосистема»?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D072D-43CE-4E32-A960-F4A810717F6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3929F2-A8A4-4E21-A20A-D2B59DB949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86" t="18190" r="28073" b="24464"/>
          <a:stretch/>
        </p:blipFill>
        <p:spPr>
          <a:xfrm>
            <a:off x="3760237" y="3190049"/>
            <a:ext cx="4100362" cy="295626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3B4BD29-E330-4948-94E0-FEF455BD1F26}"/>
              </a:ext>
            </a:extLst>
          </p:cNvPr>
          <p:cNvSpPr/>
          <p:nvPr/>
        </p:nvSpPr>
        <p:spPr>
          <a:xfrm>
            <a:off x="7338529" y="5262792"/>
            <a:ext cx="522070" cy="883521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D0ED1-E543-42CF-AC19-286BFEFAC133}"/>
              </a:ext>
            </a:extLst>
          </p:cNvPr>
          <p:cNvSpPr txBox="1"/>
          <p:nvPr/>
        </p:nvSpPr>
        <p:spPr>
          <a:xfrm>
            <a:off x="3610947" y="6163610"/>
            <a:ext cx="4494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Конференция «Непрерывное образование в контексте идеи Будущего», 2021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50381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C3F43-CDEF-445B-808B-1B77085FF3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9241" y="1196234"/>
            <a:ext cx="9111934" cy="518422"/>
          </a:xfrm>
        </p:spPr>
        <p:txBody>
          <a:bodyPr/>
          <a:lstStyle/>
          <a:p>
            <a:r>
              <a:rPr lang="ru-RU" dirty="0"/>
              <a:t>К вопросу о принятии инновационных решений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7485C-ED6B-4EC8-95BE-116A6A2D2C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977674" y="2443601"/>
            <a:ext cx="2789854" cy="891508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ru-RU" sz="2000" dirty="0"/>
              <a:t>Кто должен определять образовательное предложение?</a:t>
            </a:r>
            <a:endParaRPr lang="lv-LV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6DD777-06A4-4F53-9F8E-801F610D4A15}"/>
              </a:ext>
            </a:extLst>
          </p:cNvPr>
          <p:cNvSpPr txBox="1"/>
          <p:nvPr/>
        </p:nvSpPr>
        <p:spPr>
          <a:xfrm>
            <a:off x="1119241" y="3690844"/>
            <a:ext cx="239705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Учебное заведение</a:t>
            </a:r>
          </a:p>
          <a:p>
            <a:endParaRPr lang="ru-RU" dirty="0">
              <a:highlight>
                <a:srgbClr val="FFFF00"/>
              </a:highlight>
            </a:endParaRPr>
          </a:p>
          <a:p>
            <a:r>
              <a:rPr lang="ru-RU" dirty="0">
                <a:highlight>
                  <a:srgbClr val="FFFF00"/>
                </a:highlight>
              </a:rPr>
              <a:t>(+)</a:t>
            </a:r>
            <a:r>
              <a:rPr lang="ru-RU" dirty="0"/>
              <a:t> Профессионалы.</a:t>
            </a:r>
          </a:p>
          <a:p>
            <a:r>
              <a:rPr lang="ru-RU" dirty="0">
                <a:highlight>
                  <a:srgbClr val="FF0000"/>
                </a:highlight>
              </a:rPr>
              <a:t>(?)</a:t>
            </a:r>
            <a:r>
              <a:rPr lang="ru-RU" dirty="0"/>
              <a:t> Не будут ли действовать в интересах  организации, где предложение определяется собственными ресурсами?</a:t>
            </a:r>
            <a:endParaRPr lang="lv-LV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24A497-983C-413C-B3BB-0CA95A1BCB77}"/>
              </a:ext>
            </a:extLst>
          </p:cNvPr>
          <p:cNvSpPr txBox="1"/>
          <p:nvPr/>
        </p:nvSpPr>
        <p:spPr>
          <a:xfrm>
            <a:off x="3613360" y="3714561"/>
            <a:ext cx="19780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Рынок труда</a:t>
            </a:r>
          </a:p>
          <a:p>
            <a:endParaRPr lang="ru-RU" dirty="0">
              <a:highlight>
                <a:srgbClr val="FFFF00"/>
              </a:highlight>
            </a:endParaRPr>
          </a:p>
          <a:p>
            <a:r>
              <a:rPr lang="ru-RU" dirty="0">
                <a:highlight>
                  <a:srgbClr val="FFFF00"/>
                </a:highlight>
              </a:rPr>
              <a:t>(+)</a:t>
            </a:r>
            <a:r>
              <a:rPr lang="ru-RU" dirty="0"/>
              <a:t> Соответствие потребностям экономического развития.</a:t>
            </a:r>
          </a:p>
          <a:p>
            <a:r>
              <a:rPr lang="ru-RU" dirty="0">
                <a:highlight>
                  <a:srgbClr val="FF0000"/>
                </a:highlight>
              </a:rPr>
              <a:t>(?)</a:t>
            </a:r>
            <a:r>
              <a:rPr lang="ru-RU" dirty="0"/>
              <a:t> Не будет ли предложение однобоким и краткосрочным?</a:t>
            </a:r>
            <a:endParaRPr lang="lv-LV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A001C9-5100-4B01-846C-846D1602B278}"/>
              </a:ext>
            </a:extLst>
          </p:cNvPr>
          <p:cNvSpPr txBox="1"/>
          <p:nvPr/>
        </p:nvSpPr>
        <p:spPr>
          <a:xfrm>
            <a:off x="5997574" y="3733611"/>
            <a:ext cx="23257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Государство</a:t>
            </a:r>
          </a:p>
          <a:p>
            <a:endParaRPr lang="ru-RU" dirty="0">
              <a:highlight>
                <a:srgbClr val="FFFF00"/>
              </a:highlight>
            </a:endParaRPr>
          </a:p>
          <a:p>
            <a:r>
              <a:rPr lang="ru-RU" dirty="0">
                <a:highlight>
                  <a:srgbClr val="FFFF00"/>
                </a:highlight>
              </a:rPr>
              <a:t>(+)</a:t>
            </a:r>
            <a:r>
              <a:rPr lang="ru-RU" dirty="0"/>
              <a:t> Долгосрочная политика основанная на общественных интересах.</a:t>
            </a:r>
          </a:p>
          <a:p>
            <a:r>
              <a:rPr lang="ru-RU" dirty="0">
                <a:highlight>
                  <a:srgbClr val="FF0000"/>
                </a:highlight>
              </a:rPr>
              <a:t>(?)</a:t>
            </a:r>
            <a:r>
              <a:rPr lang="ru-RU" dirty="0"/>
              <a:t> Сможет ли учесть все разнообразные аспекты потеребностей?</a:t>
            </a:r>
            <a:endParaRPr lang="lv-LV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C14631-6FB5-465A-8F9B-C666361509D9}"/>
              </a:ext>
            </a:extLst>
          </p:cNvPr>
          <p:cNvSpPr txBox="1"/>
          <p:nvPr/>
        </p:nvSpPr>
        <p:spPr>
          <a:xfrm>
            <a:off x="8616395" y="3690843"/>
            <a:ext cx="182998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Учащийся</a:t>
            </a:r>
          </a:p>
          <a:p>
            <a:endParaRPr lang="ru-RU" dirty="0">
              <a:highlight>
                <a:srgbClr val="FFFF00"/>
              </a:highlight>
            </a:endParaRPr>
          </a:p>
          <a:p>
            <a:r>
              <a:rPr lang="ru-RU" dirty="0">
                <a:highlight>
                  <a:srgbClr val="FFFF00"/>
                </a:highlight>
              </a:rPr>
              <a:t>(+)</a:t>
            </a:r>
            <a:r>
              <a:rPr lang="ru-RU" dirty="0"/>
              <a:t> Возможность удовлетворить личностные потребности.</a:t>
            </a:r>
          </a:p>
          <a:p>
            <a:r>
              <a:rPr lang="ru-RU" dirty="0">
                <a:highlight>
                  <a:srgbClr val="FF0000"/>
                </a:highlight>
              </a:rPr>
              <a:t>(?)</a:t>
            </a:r>
            <a:r>
              <a:rPr lang="ru-RU" dirty="0"/>
              <a:t>  Способен ли человек  определить свои потребности?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82172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B4370-32FD-46D9-B63E-83F0A5BAB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4079" y="1240601"/>
            <a:ext cx="9111934" cy="518422"/>
          </a:xfrm>
        </p:spPr>
        <p:txBody>
          <a:bodyPr/>
          <a:lstStyle/>
          <a:p>
            <a:r>
              <a:rPr lang="ru-RU" dirty="0"/>
              <a:t>К вопросу о качестве инноваций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562E3-C82B-4B4D-AEB2-037DA163533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324079" y="2897301"/>
            <a:ext cx="3452906" cy="2089873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/>
              <a:t>Стратегии: </a:t>
            </a:r>
          </a:p>
          <a:p>
            <a:r>
              <a:rPr lang="ru-RU" sz="1800" dirty="0"/>
              <a:t>Заучивания стихов</a:t>
            </a:r>
          </a:p>
          <a:p>
            <a:r>
              <a:rPr lang="ru-RU" sz="1800" dirty="0"/>
              <a:t>Фиксации условий задачи</a:t>
            </a:r>
          </a:p>
          <a:p>
            <a:r>
              <a:rPr lang="ru-RU" sz="1800" dirty="0"/>
              <a:t>Записи пути решения</a:t>
            </a:r>
          </a:p>
          <a:p>
            <a:r>
              <a:rPr lang="ru-RU" sz="1800" dirty="0"/>
              <a:t>Чтения текста</a:t>
            </a:r>
            <a:endParaRPr lang="lv-LV" sz="1800" dirty="0"/>
          </a:p>
          <a:p>
            <a:r>
              <a:rPr lang="ru-RU" sz="1800" dirty="0"/>
              <a:t>Нахождения информации в тексте</a:t>
            </a:r>
          </a:p>
          <a:p>
            <a:r>
              <a:rPr lang="ru-RU" sz="1800" dirty="0"/>
              <a:t>Составления плана</a:t>
            </a:r>
          </a:p>
          <a:p>
            <a:r>
              <a:rPr lang="ru-RU" sz="1800" dirty="0"/>
              <a:t>Самопроверки знаний</a:t>
            </a:r>
          </a:p>
          <a:p>
            <a:r>
              <a:rPr lang="ru-RU" sz="1800" dirty="0"/>
              <a:t>Повторения</a:t>
            </a:r>
            <a:r>
              <a:rPr lang="ru-RU" dirty="0"/>
              <a:t> </a:t>
            </a:r>
          </a:p>
          <a:p>
            <a:endParaRPr lang="lv-LV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B3DA30-711F-42AC-983B-16110EF1EB0E}"/>
              </a:ext>
            </a:extLst>
          </p:cNvPr>
          <p:cNvSpPr txBox="1"/>
          <p:nvPr/>
        </p:nvSpPr>
        <p:spPr>
          <a:xfrm>
            <a:off x="8136293" y="1973971"/>
            <a:ext cx="3616685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Освоение учебных стратегий как способ реализации самонаправленного учения </a:t>
            </a:r>
            <a:endParaRPr lang="lv-LV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96B0D0-642F-46EE-A2D2-CBCA3BCDBB7C}"/>
              </a:ext>
            </a:extLst>
          </p:cNvPr>
          <p:cNvSpPr txBox="1"/>
          <p:nvPr/>
        </p:nvSpPr>
        <p:spPr>
          <a:xfrm>
            <a:off x="4795355" y="2864012"/>
            <a:ext cx="345290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Как создать информационно-аналитическую справку?</a:t>
            </a:r>
            <a:endParaRPr lang="lv-LV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Как выделить тематическое поле текста?</a:t>
            </a:r>
            <a:endParaRPr lang="lv-LV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Как создать модель увеличения производства энергии?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Как создать музыкально-историческое повествование - спектакль, презентацию или проектную работу, характеризующую школу в какой-то период времени?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42193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3379B-83C7-4DE3-A88B-436EAD8517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Возможности ОТСМ-ТРИЗ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C6393-CB93-4513-BB82-3E2C83E5A0D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0033" y="2915545"/>
            <a:ext cx="4171362" cy="165964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ТРИЗ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Законы развития систем:</a:t>
            </a:r>
          </a:p>
          <a:p>
            <a:r>
              <a:rPr lang="ru-RU" sz="2400" dirty="0"/>
              <a:t>Закон непавномерного развития</a:t>
            </a:r>
          </a:p>
          <a:p>
            <a:r>
              <a:rPr lang="ru-RU" sz="2400" dirty="0"/>
              <a:t>Закон стремления к идеальности</a:t>
            </a:r>
          </a:p>
          <a:p>
            <a:r>
              <a:rPr lang="ru-RU" sz="2400" dirty="0"/>
              <a:t>Закон перехода в надсистему</a:t>
            </a:r>
            <a:endParaRPr lang="lv-LV" sz="24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81DA983-1599-4D5E-95DA-9BC8EDB3D7D8}"/>
              </a:ext>
            </a:extLst>
          </p:cNvPr>
          <p:cNvSpPr txBox="1">
            <a:spLocks/>
          </p:cNvSpPr>
          <p:nvPr/>
        </p:nvSpPr>
        <p:spPr>
          <a:xfrm>
            <a:off x="6316462" y="3429000"/>
            <a:ext cx="4222811" cy="12319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800" dirty="0">
                <a:solidFill>
                  <a:schemeClr val="bg1"/>
                </a:solidFill>
              </a:rPr>
              <a:t>Объем знаний стремительно растет и скорость устаревания этих знаний тоже, а время обучения ограничено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6FBF88-4761-48A5-B555-09B198AC0E7A}"/>
              </a:ext>
            </a:extLst>
          </p:cNvPr>
          <p:cNvSpPr txBox="1"/>
          <p:nvPr/>
        </p:nvSpPr>
        <p:spPr>
          <a:xfrm>
            <a:off x="6316462" y="4263913"/>
            <a:ext cx="3844575" cy="17543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bg1"/>
                </a:solidFill>
                <a:ea typeface="+mj-ea"/>
                <a:cs typeface="+mj-cs"/>
              </a:rPr>
              <a:t>П</a:t>
            </a:r>
            <a:r>
              <a:rPr lang="lv-LV" dirty="0" err="1">
                <a:solidFill>
                  <a:schemeClr val="bg1"/>
                </a:solidFill>
                <a:ea typeface="+mj-ea"/>
                <a:cs typeface="+mj-cs"/>
              </a:rPr>
              <a:t>едагоги</a:t>
            </a:r>
            <a:r>
              <a:rPr lang="lv-LV" dirty="0">
                <a:solidFill>
                  <a:schemeClr val="bg1"/>
                </a:solidFill>
                <a:ea typeface="+mj-ea"/>
                <a:cs typeface="+mj-cs"/>
              </a:rPr>
              <a:t> </a:t>
            </a:r>
            <a:r>
              <a:rPr lang="lv-LV" dirty="0" err="1">
                <a:solidFill>
                  <a:schemeClr val="bg1"/>
                </a:solidFill>
                <a:ea typeface="+mj-ea"/>
                <a:cs typeface="+mj-cs"/>
              </a:rPr>
              <a:t>должны</a:t>
            </a:r>
            <a:r>
              <a:rPr lang="lv-LV" dirty="0">
                <a:solidFill>
                  <a:schemeClr val="bg1"/>
                </a:solidFill>
                <a:ea typeface="+mj-ea"/>
                <a:cs typeface="+mj-cs"/>
              </a:rPr>
              <a:t> </a:t>
            </a:r>
            <a:r>
              <a:rPr lang="lv-LV" dirty="0" err="1">
                <a:solidFill>
                  <a:schemeClr val="bg1"/>
                </a:solidFill>
                <a:ea typeface="+mj-ea"/>
                <a:cs typeface="+mj-cs"/>
              </a:rPr>
              <a:t>учить</a:t>
            </a:r>
            <a:r>
              <a:rPr lang="lv-LV" dirty="0">
                <a:solidFill>
                  <a:schemeClr val="bg1"/>
                </a:solidFill>
                <a:ea typeface="+mj-ea"/>
                <a:cs typeface="+mj-cs"/>
              </a:rPr>
              <a:t> </a:t>
            </a:r>
            <a:r>
              <a:rPr lang="lv-LV" dirty="0" err="1">
                <a:solidFill>
                  <a:schemeClr val="bg1"/>
                </a:solidFill>
                <a:ea typeface="+mj-ea"/>
                <a:cs typeface="+mj-cs"/>
              </a:rPr>
              <a:t>своих</a:t>
            </a:r>
            <a:r>
              <a:rPr lang="lv-LV" dirty="0">
                <a:solidFill>
                  <a:schemeClr val="bg1"/>
                </a:solidFill>
                <a:ea typeface="+mj-ea"/>
                <a:cs typeface="+mj-cs"/>
              </a:rPr>
              <a:t> </a:t>
            </a:r>
            <a:r>
              <a:rPr lang="lv-LV" dirty="0" err="1">
                <a:solidFill>
                  <a:schemeClr val="bg1"/>
                </a:solidFill>
                <a:ea typeface="+mj-ea"/>
                <a:cs typeface="+mj-cs"/>
              </a:rPr>
              <a:t>подопечных</a:t>
            </a:r>
            <a:r>
              <a:rPr lang="lv-LV" dirty="0">
                <a:solidFill>
                  <a:schemeClr val="bg1"/>
                </a:solidFill>
                <a:ea typeface="+mj-ea"/>
                <a:cs typeface="+mj-cs"/>
              </a:rPr>
              <a:t> </a:t>
            </a:r>
            <a:r>
              <a:rPr lang="lv-LV" dirty="0" err="1">
                <a:solidFill>
                  <a:schemeClr val="bg1"/>
                </a:solidFill>
                <a:ea typeface="+mj-ea"/>
                <a:cs typeface="+mj-cs"/>
              </a:rPr>
              <a:t>выживать</a:t>
            </a:r>
            <a:r>
              <a:rPr lang="lv-LV" dirty="0">
                <a:solidFill>
                  <a:schemeClr val="bg1"/>
                </a:solidFill>
                <a:ea typeface="+mj-ea"/>
                <a:cs typeface="+mj-cs"/>
              </a:rPr>
              <a:t> в </a:t>
            </a:r>
            <a:r>
              <a:rPr lang="lv-LV" dirty="0" err="1">
                <a:solidFill>
                  <a:schemeClr val="bg1"/>
                </a:solidFill>
                <a:ea typeface="+mj-ea"/>
                <a:cs typeface="+mj-cs"/>
              </a:rPr>
              <a:t>том</a:t>
            </a:r>
            <a:r>
              <a:rPr lang="lv-LV" dirty="0">
                <a:solidFill>
                  <a:schemeClr val="bg1"/>
                </a:solidFill>
                <a:ea typeface="+mj-ea"/>
                <a:cs typeface="+mj-cs"/>
              </a:rPr>
              <a:t> </a:t>
            </a:r>
            <a:r>
              <a:rPr lang="lv-LV" dirty="0" err="1">
                <a:solidFill>
                  <a:schemeClr val="bg1"/>
                </a:solidFill>
                <a:ea typeface="+mj-ea"/>
                <a:cs typeface="+mj-cs"/>
              </a:rPr>
              <a:t>мире</a:t>
            </a:r>
            <a:r>
              <a:rPr lang="lv-LV" dirty="0">
                <a:solidFill>
                  <a:schemeClr val="bg1"/>
                </a:solidFill>
                <a:ea typeface="+mj-ea"/>
                <a:cs typeface="+mj-cs"/>
              </a:rPr>
              <a:t>, о </a:t>
            </a:r>
            <a:r>
              <a:rPr lang="lv-LV" dirty="0" err="1">
                <a:solidFill>
                  <a:schemeClr val="bg1"/>
                </a:solidFill>
                <a:ea typeface="+mj-ea"/>
                <a:cs typeface="+mj-cs"/>
              </a:rPr>
              <a:t>котором</a:t>
            </a:r>
            <a:r>
              <a:rPr lang="lv-LV" dirty="0">
                <a:solidFill>
                  <a:schemeClr val="bg1"/>
                </a:solidFill>
                <a:ea typeface="+mj-ea"/>
                <a:cs typeface="+mj-cs"/>
              </a:rPr>
              <a:t> </a:t>
            </a:r>
            <a:r>
              <a:rPr lang="lv-LV" dirty="0" err="1">
                <a:solidFill>
                  <a:schemeClr val="bg1"/>
                </a:solidFill>
                <a:ea typeface="+mj-ea"/>
                <a:cs typeface="+mj-cs"/>
              </a:rPr>
              <a:t>сами</a:t>
            </a:r>
            <a:r>
              <a:rPr lang="lv-LV" dirty="0">
                <a:solidFill>
                  <a:schemeClr val="bg1"/>
                </a:solidFill>
                <a:ea typeface="+mj-ea"/>
                <a:cs typeface="+mj-cs"/>
              </a:rPr>
              <a:t> </a:t>
            </a:r>
            <a:r>
              <a:rPr lang="lv-LV" dirty="0" err="1">
                <a:solidFill>
                  <a:schemeClr val="bg1"/>
                </a:solidFill>
                <a:ea typeface="+mj-ea"/>
                <a:cs typeface="+mj-cs"/>
              </a:rPr>
              <a:t>педагоги</a:t>
            </a:r>
            <a:r>
              <a:rPr lang="lv-LV" dirty="0">
                <a:solidFill>
                  <a:schemeClr val="bg1"/>
                </a:solidFill>
                <a:ea typeface="+mj-ea"/>
                <a:cs typeface="+mj-cs"/>
              </a:rPr>
              <a:t> </a:t>
            </a:r>
            <a:r>
              <a:rPr lang="lv-LV" dirty="0" err="1">
                <a:solidFill>
                  <a:schemeClr val="bg1"/>
                </a:solidFill>
                <a:ea typeface="+mj-ea"/>
                <a:cs typeface="+mj-cs"/>
              </a:rPr>
              <a:t>не</a:t>
            </a:r>
            <a:r>
              <a:rPr lang="lv-LV" dirty="0">
                <a:solidFill>
                  <a:schemeClr val="bg1"/>
                </a:solidFill>
                <a:ea typeface="+mj-ea"/>
                <a:cs typeface="+mj-cs"/>
              </a:rPr>
              <a:t> </a:t>
            </a:r>
            <a:r>
              <a:rPr lang="lv-LV" dirty="0" err="1">
                <a:solidFill>
                  <a:schemeClr val="bg1"/>
                </a:solidFill>
                <a:ea typeface="+mj-ea"/>
                <a:cs typeface="+mj-cs"/>
              </a:rPr>
              <a:t>имеют</a:t>
            </a:r>
            <a:r>
              <a:rPr lang="lv-LV" dirty="0">
                <a:solidFill>
                  <a:schemeClr val="bg1"/>
                </a:solidFill>
                <a:ea typeface="+mj-ea"/>
                <a:cs typeface="+mj-cs"/>
              </a:rPr>
              <a:t> </a:t>
            </a:r>
            <a:r>
              <a:rPr lang="lv-LV" dirty="0" err="1">
                <a:solidFill>
                  <a:schemeClr val="bg1"/>
                </a:solidFill>
                <a:ea typeface="+mj-ea"/>
                <a:cs typeface="+mj-cs"/>
              </a:rPr>
              <a:t>никакого</a:t>
            </a:r>
            <a:r>
              <a:rPr lang="lv-LV" dirty="0">
                <a:solidFill>
                  <a:schemeClr val="bg1"/>
                </a:solidFill>
                <a:ea typeface="+mj-ea"/>
                <a:cs typeface="+mj-cs"/>
              </a:rPr>
              <a:t> </a:t>
            </a:r>
            <a:r>
              <a:rPr lang="lv-LV" dirty="0" err="1">
                <a:solidFill>
                  <a:schemeClr val="bg1"/>
                </a:solidFill>
                <a:ea typeface="+mj-ea"/>
                <a:cs typeface="+mj-cs"/>
              </a:rPr>
              <a:t>представления</a:t>
            </a:r>
            <a:endParaRPr lang="ru-RU" dirty="0">
              <a:solidFill>
                <a:schemeClr val="bg1"/>
              </a:solidFill>
              <a:ea typeface="+mj-ea"/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bg1"/>
                </a:solidFill>
                <a:ea typeface="+mj-ea"/>
                <a:cs typeface="+mj-cs"/>
              </a:rPr>
              <a:t>Технологич потока проблем</a:t>
            </a:r>
            <a:endParaRPr lang="lv-LV" dirty="0">
              <a:solidFill>
                <a:schemeClr val="bg1"/>
              </a:solidFill>
              <a:ea typeface="+mj-ea"/>
              <a:cs typeface="+mj-cs"/>
            </a:endParaRPr>
          </a:p>
          <a:p>
            <a:pPr>
              <a:defRPr/>
            </a:pPr>
            <a:endParaRPr lang="lv-LV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ED5A3F-E890-4879-A90A-CE43E1386C73}"/>
              </a:ext>
            </a:extLst>
          </p:cNvPr>
          <p:cNvSpPr txBox="1"/>
          <p:nvPr/>
        </p:nvSpPr>
        <p:spPr>
          <a:xfrm>
            <a:off x="7333861" y="2810857"/>
            <a:ext cx="2435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ОТСМ</a:t>
            </a:r>
            <a:endParaRPr lang="lv-LV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518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33A17A77-F5F9-4E37-AB2F-1519AFC9F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956" y="1152852"/>
            <a:ext cx="6769100" cy="29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lv-LV" altLang="lv-LV" sz="2800" dirty="0">
                <a:solidFill>
                  <a:schemeClr val="bg1"/>
                </a:solidFill>
                <a:latin typeface="Garamond" panose="02020404030301010803" pitchFamily="18" charset="0"/>
              </a:rPr>
              <a:t>ОТСМ-ТРИЗ </a:t>
            </a:r>
            <a:r>
              <a:rPr lang="lv-LV" altLang="lv-LV" sz="2800" dirty="0" err="1">
                <a:solidFill>
                  <a:schemeClr val="bg1"/>
                </a:solidFill>
                <a:latin typeface="Garamond" panose="02020404030301010803" pitchFamily="18" charset="0"/>
              </a:rPr>
              <a:t>нужн</a:t>
            </a:r>
            <a:r>
              <a:rPr lang="ru-RU" altLang="lv-LV" sz="2800" dirty="0">
                <a:solidFill>
                  <a:schemeClr val="bg1"/>
                </a:solidFill>
                <a:latin typeface="Garamond" panose="02020404030301010803" pitchFamily="18" charset="0"/>
              </a:rPr>
              <a:t>а</a:t>
            </a:r>
            <a:r>
              <a:rPr lang="lv-LV" altLang="lv-LV" sz="2800" dirty="0">
                <a:solidFill>
                  <a:schemeClr val="bg1"/>
                </a:solidFill>
                <a:latin typeface="Garamond" panose="02020404030301010803" pitchFamily="18" charset="0"/>
              </a:rPr>
              <a:t> в </a:t>
            </a:r>
            <a:r>
              <a:rPr lang="lv-LV" altLang="lv-LV" sz="2800" dirty="0" err="1">
                <a:solidFill>
                  <a:schemeClr val="bg1"/>
                </a:solidFill>
                <a:latin typeface="Garamond" panose="02020404030301010803" pitchFamily="18" charset="0"/>
              </a:rPr>
              <a:t>образовании</a:t>
            </a:r>
            <a:r>
              <a:rPr lang="lv-LV" altLang="lv-LV" sz="2800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lv-LV" altLang="lv-LV" sz="2800" dirty="0" err="1">
                <a:solidFill>
                  <a:schemeClr val="bg1"/>
                </a:solidFill>
                <a:latin typeface="Garamond" panose="02020404030301010803" pitchFamily="18" charset="0"/>
              </a:rPr>
              <a:t>не</a:t>
            </a:r>
            <a:r>
              <a:rPr lang="lv-LV" altLang="lv-LV" sz="2800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lv-LV" altLang="lv-LV" sz="2800" dirty="0" err="1">
                <a:solidFill>
                  <a:schemeClr val="bg1"/>
                </a:solidFill>
                <a:latin typeface="Garamond" panose="02020404030301010803" pitchFamily="18" charset="0"/>
              </a:rPr>
              <a:t>для</a:t>
            </a:r>
            <a:r>
              <a:rPr lang="lv-LV" altLang="lv-LV" sz="2800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lv-LV" altLang="lv-LV" sz="2800" dirty="0" err="1">
                <a:solidFill>
                  <a:schemeClr val="bg1"/>
                </a:solidFill>
                <a:latin typeface="Garamond" panose="02020404030301010803" pitchFamily="18" charset="0"/>
              </a:rPr>
              <a:t>дополнения</a:t>
            </a:r>
            <a:r>
              <a:rPr lang="lv-LV" altLang="lv-LV" sz="2800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lv-LV" altLang="lv-LV" sz="2800" dirty="0" err="1">
                <a:solidFill>
                  <a:schemeClr val="bg1"/>
                </a:solidFill>
                <a:latin typeface="Garamond" panose="02020404030301010803" pitchFamily="18" charset="0"/>
              </a:rPr>
              <a:t>существующих</a:t>
            </a:r>
            <a:r>
              <a:rPr lang="lv-LV" altLang="lv-LV" sz="2800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lv-LV" altLang="lv-LV" sz="2800" dirty="0" err="1">
                <a:solidFill>
                  <a:schemeClr val="bg1"/>
                </a:solidFill>
                <a:latin typeface="Garamond" panose="02020404030301010803" pitchFamily="18" charset="0"/>
              </a:rPr>
              <a:t>программ</a:t>
            </a:r>
            <a:r>
              <a:rPr lang="lv-LV" altLang="lv-LV" sz="2800" dirty="0">
                <a:solidFill>
                  <a:schemeClr val="bg1"/>
                </a:solidFill>
                <a:latin typeface="Garamond" panose="02020404030301010803" pitchFamily="18" charset="0"/>
              </a:rPr>
              <a:t>, </a:t>
            </a:r>
            <a:endParaRPr lang="ru-RU" altLang="lv-LV" sz="2800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lv-LV" altLang="lv-LV" sz="2800" dirty="0">
                <a:solidFill>
                  <a:schemeClr val="bg1"/>
                </a:solidFill>
                <a:latin typeface="Garamond" panose="02020404030301010803" pitchFamily="18" charset="0"/>
              </a:rPr>
              <a:t>а </a:t>
            </a:r>
            <a:r>
              <a:rPr lang="lv-LV" altLang="lv-LV" sz="2800" dirty="0" err="1">
                <a:solidFill>
                  <a:schemeClr val="bg1"/>
                </a:solidFill>
                <a:latin typeface="Garamond" panose="02020404030301010803" pitchFamily="18" charset="0"/>
              </a:rPr>
              <a:t>для</a:t>
            </a:r>
            <a:r>
              <a:rPr lang="lv-LV" altLang="lv-LV" sz="2800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lv-LV" altLang="lv-LV" sz="2800" dirty="0" err="1">
                <a:solidFill>
                  <a:schemeClr val="bg1"/>
                </a:solidFill>
                <a:latin typeface="Garamond" panose="02020404030301010803" pitchFamily="18" charset="0"/>
              </a:rPr>
              <a:t>перестройки</a:t>
            </a:r>
            <a:r>
              <a:rPr lang="lv-LV" altLang="lv-LV" sz="2800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lv-LV" altLang="lv-LV" sz="2800" dirty="0" err="1">
                <a:solidFill>
                  <a:schemeClr val="bg1"/>
                </a:solidFill>
                <a:latin typeface="Garamond" panose="02020404030301010803" pitchFamily="18" charset="0"/>
              </a:rPr>
              <a:t>образования</a:t>
            </a:r>
            <a:r>
              <a:rPr lang="lv-LV" altLang="lv-LV" sz="2800" dirty="0">
                <a:solidFill>
                  <a:schemeClr val="bg1"/>
                </a:solidFill>
                <a:latin typeface="Garamond" panose="02020404030301010803" pitchFamily="18" charset="0"/>
              </a:rPr>
              <a:t>, </a:t>
            </a:r>
            <a:endParaRPr lang="ru-RU" altLang="lv-LV" sz="2800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lv-LV" altLang="lv-LV" sz="2800" dirty="0" err="1">
                <a:solidFill>
                  <a:schemeClr val="bg1"/>
                </a:solidFill>
                <a:latin typeface="Garamond" panose="02020404030301010803" pitchFamily="18" charset="0"/>
              </a:rPr>
              <a:t>необходимость</a:t>
            </a:r>
            <a:r>
              <a:rPr lang="lv-LV" altLang="lv-LV" sz="2800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lv-LV" altLang="lv-LV" sz="2800" dirty="0" err="1">
                <a:solidFill>
                  <a:schemeClr val="bg1"/>
                </a:solidFill>
                <a:latin typeface="Garamond" panose="02020404030301010803" pitchFamily="18" charset="0"/>
              </a:rPr>
              <a:t>которо</a:t>
            </a:r>
            <a:r>
              <a:rPr lang="ru-RU" altLang="lv-LV" sz="2800" dirty="0">
                <a:solidFill>
                  <a:schemeClr val="bg1"/>
                </a:solidFill>
                <a:latin typeface="Garamond" panose="02020404030301010803" pitchFamily="18" charset="0"/>
              </a:rPr>
              <a:t>й</a:t>
            </a:r>
            <a:r>
              <a:rPr lang="lv-LV" altLang="lv-LV" sz="2800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lv-LV" altLang="lv-LV" sz="2800" dirty="0" err="1">
                <a:solidFill>
                  <a:schemeClr val="bg1"/>
                </a:solidFill>
                <a:latin typeface="Garamond" panose="02020404030301010803" pitchFamily="18" charset="0"/>
              </a:rPr>
              <a:t>предъявляет</a:t>
            </a:r>
            <a:r>
              <a:rPr lang="lv-LV" altLang="lv-LV" sz="2800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lv-LV" altLang="lv-LV" sz="2800" dirty="0" err="1">
                <a:solidFill>
                  <a:schemeClr val="bg1"/>
                </a:solidFill>
                <a:latin typeface="Garamond" panose="02020404030301010803" pitchFamily="18" charset="0"/>
              </a:rPr>
              <a:t>время</a:t>
            </a:r>
            <a:endParaRPr lang="lv-LV" altLang="lv-LV" sz="2800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algn="ctr"/>
            <a:endParaRPr lang="lv-LV" altLang="lv-LV" dirty="0">
              <a:latin typeface="Garamond" panose="02020404030301010803" pitchFamily="18" charset="0"/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D98A8E6B-81DB-4150-9B72-677706E47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381" y="4632685"/>
            <a:ext cx="5400675" cy="646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lv-LV" sz="1800" dirty="0">
                <a:latin typeface="Arial" panose="020B0604020202020204" pitchFamily="34" charset="0"/>
              </a:rPr>
              <a:t>И.Мурашковска, Н.Хоменко (2003). 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lv-LV" sz="1800" dirty="0">
                <a:latin typeface="Arial" panose="020B0604020202020204" pitchFamily="34" charset="0"/>
              </a:rPr>
              <a:t>Третье тысячелетие: образование и педагогика</a:t>
            </a:r>
            <a:endParaRPr lang="lv-LV" altLang="lv-LV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077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B8FED64-07A3-47F9-9D8A-AB53E01E29C4}"/>
              </a:ext>
            </a:extLst>
          </p:cNvPr>
          <p:cNvSpPr txBox="1"/>
          <p:nvPr/>
        </p:nvSpPr>
        <p:spPr>
          <a:xfrm>
            <a:off x="1799253" y="1934996"/>
            <a:ext cx="804454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В системе образования наблюдается неудовлетворительное выполнение основных функций, исчерпание ресурсов развития, множество фрагментарных инноваций, что свидетельствует о старости системы.  Одновременно идет активный поиск альтернативных решений. Перестройка образования обозначается переходом в надсистему, в которой: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Объединяются и интегрируются формальный, неформальный и информальный способы обучения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От планирования школьных программ переходят к планированию непрерывного учения человека в течении жизни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Образование выходит за рамки жестко регламентируемых образовательных институций и осуществляется в гибкой сети образовательных экосистем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Основной компетенцией будет умение управлять проблемами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Эффективность перестройки системы образования зависит от того, насколько в процессе внедрения новых решений будут учитываться общие законы развития систем, движущие противоречия образования  и комплексный подход к решению проблем. </a:t>
            </a:r>
            <a:endParaRPr lang="lv-LV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1EB8522-E24A-4B72-AA8E-800CC82A1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6185" y="914030"/>
            <a:ext cx="9111934" cy="518422"/>
          </a:xfrm>
        </p:spPr>
        <p:txBody>
          <a:bodyPr/>
          <a:lstStyle/>
          <a:p>
            <a:r>
              <a:rPr lang="ru-RU" dirty="0"/>
              <a:t>Выводы и тезисы к дискуссии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11920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6746041-1AFF-694E-9864-0213BE4EAF4B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rcRect l="16808" r="16808"/>
          <a:stretch>
            <a:fillRect/>
          </a:stretch>
        </p:blipFill>
        <p:spPr>
          <a:xfrm>
            <a:off x="5299646" y="1567899"/>
            <a:ext cx="1817298" cy="1818302"/>
          </a:xfrm>
          <a:prstGeom prst="ellipse">
            <a:avLst/>
          </a:prstGeom>
          <a:ln w="76200">
            <a:solidFill>
              <a:schemeClr val="bg1"/>
            </a:solidFill>
          </a:ln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9246FC-A1E4-964E-B5B8-710DC7AB7DF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385245" y="3640346"/>
            <a:ext cx="3646100" cy="440817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solidFill>
                  <a:schemeClr val="bg1"/>
                </a:solidFill>
              </a:rPr>
              <a:t>Ингрида Мурашковска</a:t>
            </a:r>
            <a:endParaRPr lang="en-RU" sz="2400" b="1" dirty="0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BD6C0-0E1B-2548-A249-51928129E871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888437" y="4275792"/>
            <a:ext cx="4619714" cy="10613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  <a:tabLst>
                <a:tab pos="1623060" algn="l"/>
              </a:tabLs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ОТСМ-ТРИЗ : в рамках и за  пределами образовательных инноваций третьего тысячелетия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35802A5-FE3B-B946-A9A8-30785E358C67}"/>
              </a:ext>
            </a:extLst>
          </p:cNvPr>
          <p:cNvGrpSpPr/>
          <p:nvPr/>
        </p:nvGrpSpPr>
        <p:grpSpPr>
          <a:xfrm>
            <a:off x="4697075" y="5886730"/>
            <a:ext cx="2797850" cy="488604"/>
            <a:chOff x="2865120" y="4958284"/>
            <a:chExt cx="6336351" cy="110655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E4FA8BA-71A1-C147-94F2-F11F913A4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65120" y="5135931"/>
              <a:ext cx="1704090" cy="74507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F00547B-B3B4-F648-A24B-1F2884DFE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30022" y="4958284"/>
              <a:ext cx="1881138" cy="110655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65620DD-0049-FF48-994E-8BBB2670F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71972" y="4958284"/>
              <a:ext cx="1829499" cy="1106552"/>
            </a:xfrm>
            <a:prstGeom prst="rect">
              <a:avLst/>
            </a:prstGeom>
          </p:spPr>
        </p:pic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06FE30C-786E-2F4D-A77A-107FA1635B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7095" y="344088"/>
            <a:ext cx="2100675" cy="5514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E98356-242C-4C42-A694-3095DE7CC0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97075" y="1493117"/>
            <a:ext cx="3040007" cy="202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97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CE101-810F-482A-861D-828F211759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Что оцениваем?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77AE8-FDFF-4DE3-9C0B-25CD27E8844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BBA7D4-36E9-4AEE-A5D7-62FD2AF84AF8}"/>
              </a:ext>
            </a:extLst>
          </p:cNvPr>
          <p:cNvSpPr/>
          <p:nvPr/>
        </p:nvSpPr>
        <p:spPr>
          <a:xfrm>
            <a:off x="2010169" y="3792692"/>
            <a:ext cx="2202024" cy="13995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ОТСМ-ТРИЗ педагогика</a:t>
            </a:r>
            <a:endParaRPr lang="lv-LV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07E60F15-0DC8-436F-8F99-8390673A7C2B}"/>
              </a:ext>
            </a:extLst>
          </p:cNvPr>
          <p:cNvSpPr/>
          <p:nvPr/>
        </p:nvSpPr>
        <p:spPr>
          <a:xfrm>
            <a:off x="5066521" y="4096139"/>
            <a:ext cx="1418247" cy="820694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18192F6-06F8-4FB5-B5DD-F8A026194AAA}"/>
              </a:ext>
            </a:extLst>
          </p:cNvPr>
          <p:cNvSpPr/>
          <p:nvPr/>
        </p:nvSpPr>
        <p:spPr>
          <a:xfrm>
            <a:off x="7427167" y="3115404"/>
            <a:ext cx="2202024" cy="98073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Учащийся</a:t>
            </a:r>
            <a:endParaRPr lang="lv-LV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C0D91E2-FFBF-4264-8F09-C2BAE9A4658F}"/>
              </a:ext>
            </a:extLst>
          </p:cNvPr>
          <p:cNvSpPr/>
          <p:nvPr/>
        </p:nvSpPr>
        <p:spPr>
          <a:xfrm>
            <a:off x="7436498" y="4789554"/>
            <a:ext cx="2202024" cy="980735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Система образования</a:t>
            </a:r>
            <a:endParaRPr lang="lv-LV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925C408-00AE-4437-B83E-8DBE47A63A5A}"/>
              </a:ext>
            </a:extLst>
          </p:cNvPr>
          <p:cNvCxnSpPr/>
          <p:nvPr/>
        </p:nvCxnSpPr>
        <p:spPr>
          <a:xfrm>
            <a:off x="8537510" y="4234985"/>
            <a:ext cx="0" cy="467644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268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F178E-A8DF-48E9-B57C-7B36CB7C4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4508" y="853297"/>
            <a:ext cx="10496939" cy="518422"/>
          </a:xfrm>
        </p:spPr>
        <p:txBody>
          <a:bodyPr/>
          <a:lstStyle/>
          <a:p>
            <a:r>
              <a:rPr lang="ru-RU" dirty="0"/>
              <a:t>Влияние ОТСМ-ТРИЗ на  образование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3CDB1-DB44-4502-A2AC-ADD7E5ECE5A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A953DE-C4EA-4D98-8476-21F65FC4A15B}"/>
              </a:ext>
            </a:extLst>
          </p:cNvPr>
          <p:cNvSpPr/>
          <p:nvPr/>
        </p:nvSpPr>
        <p:spPr>
          <a:xfrm>
            <a:off x="4054151" y="2399154"/>
            <a:ext cx="2117351" cy="9485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ОТСМ-ТРИЗ педагогика</a:t>
            </a:r>
            <a:endParaRPr lang="lv-LV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712AEC-5D98-4F8F-A45B-509F8AAA8BFF}"/>
              </a:ext>
            </a:extLst>
          </p:cNvPr>
          <p:cNvSpPr/>
          <p:nvPr/>
        </p:nvSpPr>
        <p:spPr>
          <a:xfrm>
            <a:off x="3198192" y="4375154"/>
            <a:ext cx="3657600" cy="41987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Система образования</a:t>
            </a:r>
            <a:endParaRPr lang="lv-LV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E5CB05-13FD-4592-9FDB-5C1327B92CDE}"/>
              </a:ext>
            </a:extLst>
          </p:cNvPr>
          <p:cNvSpPr txBox="1"/>
          <p:nvPr/>
        </p:nvSpPr>
        <p:spPr>
          <a:xfrm>
            <a:off x="3114390" y="3890264"/>
            <a:ext cx="271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произвольное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72A7DE-4816-4554-AF1D-B5C5A9B818D1}"/>
              </a:ext>
            </a:extLst>
          </p:cNvPr>
          <p:cNvSpPr txBox="1"/>
          <p:nvPr/>
        </p:nvSpPr>
        <p:spPr>
          <a:xfrm>
            <a:off x="5332619" y="3889663"/>
            <a:ext cx="1697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направленное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6991C176-FEED-4690-918F-B120E79A8112}"/>
              </a:ext>
            </a:extLst>
          </p:cNvPr>
          <p:cNvSpPr/>
          <p:nvPr/>
        </p:nvSpPr>
        <p:spPr>
          <a:xfrm>
            <a:off x="4813899" y="3602400"/>
            <a:ext cx="597856" cy="632585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F532734-C020-4098-BC04-2D726A69D847}"/>
              </a:ext>
            </a:extLst>
          </p:cNvPr>
          <p:cNvSpPr/>
          <p:nvPr/>
        </p:nvSpPr>
        <p:spPr>
          <a:xfrm>
            <a:off x="4917233" y="5395480"/>
            <a:ext cx="2995126" cy="90818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Есть ли необходимость?</a:t>
            </a:r>
          </a:p>
          <a:p>
            <a:pPr algn="ctr"/>
            <a:r>
              <a:rPr lang="ru-RU" dirty="0"/>
              <a:t>Есть ли возможность?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64608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1">
            <a:extLst>
              <a:ext uri="{FF2B5EF4-FFF2-40B4-BE49-F238E27FC236}">
                <a16:creationId xmlns:a16="http://schemas.microsoft.com/office/drawing/2014/main" id="{5329179B-F875-4885-A634-5DD04D7C041C}"/>
              </a:ext>
            </a:extLst>
          </p:cNvPr>
          <p:cNvPicPr/>
          <p:nvPr/>
        </p:nvPicPr>
        <p:blipFill rotWithShape="1">
          <a:blip r:embed="rId2"/>
          <a:srcRect b="4104"/>
          <a:stretch/>
        </p:blipFill>
        <p:spPr>
          <a:xfrm>
            <a:off x="4241713" y="2956784"/>
            <a:ext cx="5936689" cy="33188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392FEC-9D30-4431-9384-A81AC645F95B}"/>
              </a:ext>
            </a:extLst>
          </p:cNvPr>
          <p:cNvSpPr txBox="1"/>
          <p:nvPr/>
        </p:nvSpPr>
        <p:spPr>
          <a:xfrm>
            <a:off x="1747088" y="1095632"/>
            <a:ext cx="49892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Одна из наиболее острых проблем, которые встают перед нашими школами – это не сопротивление инновациям, а фрагментарность, перенасыщенность и непоследовательность вследствии некритичного и некоординированного принятия слишком много разных инноваций</a:t>
            </a:r>
            <a:endParaRPr lang="lv-LV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134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946E0-7C90-4E84-B93B-AFE2108BD3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0033" y="1077947"/>
            <a:ext cx="9111934" cy="518422"/>
          </a:xfrm>
        </p:spPr>
        <p:txBody>
          <a:bodyPr/>
          <a:lstStyle/>
          <a:p>
            <a:r>
              <a:rPr lang="ru-RU" dirty="0"/>
              <a:t>Реформы образования в Латвии (2014 – 2020)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48970-85F3-4925-ACDE-088F2AB34FF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71987" y="2877332"/>
            <a:ext cx="4551736" cy="2781543"/>
          </a:xfrm>
        </p:spPr>
        <p:txBody>
          <a:bodyPr/>
          <a:lstStyle/>
          <a:p>
            <a:r>
              <a:rPr lang="ru-RU" sz="1800" dirty="0"/>
              <a:t>Реформа содержания образования – компетентностный подход</a:t>
            </a:r>
          </a:p>
          <a:p>
            <a:r>
              <a:rPr lang="ru-RU" sz="1800" dirty="0"/>
              <a:t>Оптимизация сети школ</a:t>
            </a:r>
          </a:p>
          <a:p>
            <a:r>
              <a:rPr lang="ru-RU" sz="1800" dirty="0"/>
              <a:t>Оптимизация процесса организации госэкзаменов</a:t>
            </a:r>
          </a:p>
          <a:p>
            <a:r>
              <a:rPr lang="ru-RU" sz="1800" dirty="0"/>
              <a:t>Реформа подготовки педагогов</a:t>
            </a:r>
            <a:endParaRPr lang="lv-LV" sz="1800" dirty="0"/>
          </a:p>
          <a:p>
            <a:r>
              <a:rPr lang="ru-RU" sz="1800" dirty="0"/>
              <a:t>Совершенствование системы оплаты педагогов</a:t>
            </a:r>
          </a:p>
          <a:p>
            <a:endParaRPr lang="ru-RU" dirty="0"/>
          </a:p>
          <a:p>
            <a:endParaRPr lang="lv-LV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474F17-216C-4E7B-AD71-D86AF82CF09E}"/>
              </a:ext>
            </a:extLst>
          </p:cNvPr>
          <p:cNvSpPr txBox="1"/>
          <p:nvPr/>
        </p:nvSpPr>
        <p:spPr>
          <a:xfrm>
            <a:off x="5999583" y="2738393"/>
            <a:ext cx="41894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Система мониторинга качества образования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Перестройка системы квалификаций в профессиональном образовании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Обучение в трудовой среде в профессиональном образовании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Модернизация профессионального образования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</a:rPr>
              <a:t> Реформа высшего образования – новые принципы управления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6873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408C9-68EB-47F3-B2E0-3282B85E5F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Дети без образования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BFF42-EDDC-4A7B-B7B1-3FC4C4944D6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AFA941-394A-4F8F-BE72-7932ED8016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48" t="13046" r="22823" b="5324"/>
          <a:stretch/>
        </p:blipFill>
        <p:spPr>
          <a:xfrm>
            <a:off x="1732140" y="1902483"/>
            <a:ext cx="4052839" cy="481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864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FFC57-3B35-4411-BA2E-70279AE529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7274" y="1212609"/>
            <a:ext cx="9111934" cy="518422"/>
          </a:xfrm>
        </p:spPr>
        <p:txBody>
          <a:bodyPr/>
          <a:lstStyle/>
          <a:p>
            <a:r>
              <a:rPr lang="ru-RU" dirty="0"/>
              <a:t>Несоответствие умений потребностям рынка труда</a:t>
            </a:r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E98776-3DB2-4086-B72B-9CBD700B4D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969" t="39864" r="20102" b="24626"/>
          <a:stretch/>
        </p:blipFill>
        <p:spPr>
          <a:xfrm>
            <a:off x="1804159" y="2583333"/>
            <a:ext cx="8583682" cy="39030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5FC015-D75E-4194-BCB4-B5288058F42E}"/>
              </a:ext>
            </a:extLst>
          </p:cNvPr>
          <p:cNvSpPr txBox="1"/>
          <p:nvPr/>
        </p:nvSpPr>
        <p:spPr>
          <a:xfrm>
            <a:off x="4556449" y="2799182"/>
            <a:ext cx="37135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/>
              <a:t>Недостаточность умений для рынка труда в странах ЕС</a:t>
            </a:r>
            <a:endParaRPr lang="lv-LV" sz="1000" dirty="0"/>
          </a:p>
        </p:txBody>
      </p:sp>
    </p:spTree>
    <p:extLst>
      <p:ext uri="{BB962C8B-B14F-4D97-AF65-F5344CB8AC3E}">
        <p14:creationId xmlns:p14="http://schemas.microsoft.com/office/powerpoint/2010/main" val="369762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D1E1D-3DFD-4CD9-A5EF-1BC7802258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Недостаточное участие взрослых в образовании</a:t>
            </a:r>
            <a:br>
              <a:rPr lang="ru-RU" dirty="0"/>
            </a:br>
            <a:endParaRPr lang="lv-LV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2B824E-718C-4EEB-8A0F-13A437A7291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C950347-702B-4D9B-9C7F-D86068003D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4921052"/>
              </p:ext>
            </p:extLst>
          </p:nvPr>
        </p:nvGraphicFramePr>
        <p:xfrm>
          <a:off x="1241570" y="3574618"/>
          <a:ext cx="3676651" cy="2529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DB9B351-BC34-4AFD-93F5-E86F5A34D9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0636249"/>
              </p:ext>
            </p:extLst>
          </p:nvPr>
        </p:nvGraphicFramePr>
        <p:xfrm>
          <a:off x="6153432" y="3574618"/>
          <a:ext cx="3990975" cy="2910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1C86D3F6-4621-419B-8EC2-0A1C69DB0868}"/>
              </a:ext>
            </a:extLst>
          </p:cNvPr>
          <p:cNvSpPr/>
          <p:nvPr/>
        </p:nvSpPr>
        <p:spPr>
          <a:xfrm rot="20711018">
            <a:off x="5004611" y="3729387"/>
            <a:ext cx="2466975" cy="904875"/>
          </a:xfrm>
          <a:prstGeom prst="wedgeEllipseCallout">
            <a:avLst>
              <a:gd name="adj1" fmla="val 20094"/>
              <a:gd name="adj2" fmla="val 73026"/>
            </a:avLst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ru-RU" dirty="0"/>
              <a:t>Нет необходимости</a:t>
            </a:r>
            <a:endParaRPr lang="lv-LV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944735-10A0-4731-BAA6-6EA1685E5D42}"/>
              </a:ext>
            </a:extLst>
          </p:cNvPr>
          <p:cNvSpPr txBox="1"/>
          <p:nvPr/>
        </p:nvSpPr>
        <p:spPr>
          <a:xfrm>
            <a:off x="2047593" y="6300792"/>
            <a:ext cx="3676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/>
              <a:t>(Латвия, 2019)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68596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8694</TotalTime>
  <Words>662</Words>
  <Application>Microsoft Office PowerPoint</Application>
  <PresentationFormat>Widescreen</PresentationFormat>
  <Paragraphs>108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Garamond</vt:lpstr>
      <vt:lpstr>Office Theme</vt:lpstr>
      <vt:lpstr>PowerPoint Presentation</vt:lpstr>
      <vt:lpstr>PowerPoint Presentation</vt:lpstr>
      <vt:lpstr>Что оцениваем?</vt:lpstr>
      <vt:lpstr>Влияние ОТСМ-ТРИЗ на  образование</vt:lpstr>
      <vt:lpstr>PowerPoint Presentation</vt:lpstr>
      <vt:lpstr>Реформы образования в Латвии (2014 – 2020)</vt:lpstr>
      <vt:lpstr>Дети без образования</vt:lpstr>
      <vt:lpstr>Несоответствие умений потребностям рынка труда</vt:lpstr>
      <vt:lpstr>Недостаточное участие взрослых в образовании </vt:lpstr>
      <vt:lpstr>Исчерпание ресурсов развития системы </vt:lpstr>
      <vt:lpstr>Привлечение сторонних ресурсов</vt:lpstr>
      <vt:lpstr>Нужно ли вводить новое понятие «образовательная экосистема»?</vt:lpstr>
      <vt:lpstr>К вопросу о принятии инновационных решений</vt:lpstr>
      <vt:lpstr>К вопросу о качестве инноваций</vt:lpstr>
      <vt:lpstr>Возможности ОТСМ-ТРИЗ</vt:lpstr>
      <vt:lpstr>PowerPoint Presentation</vt:lpstr>
      <vt:lpstr>Выводы и тезисы к дискуссии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Mikita Zakharkou</dc:creator>
  <cp:lastModifiedBy>Ingrida</cp:lastModifiedBy>
  <cp:revision>8</cp:revision>
  <dcterms:created xsi:type="dcterms:W3CDTF">2020-07-20T10:05:14Z</dcterms:created>
  <dcterms:modified xsi:type="dcterms:W3CDTF">2021-10-11T11:14:21Z</dcterms:modified>
</cp:coreProperties>
</file>