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1" r:id="rId4"/>
    <p:sldId id="259" r:id="rId5"/>
    <p:sldId id="262" r:id="rId6"/>
    <p:sldId id="263" r:id="rId7"/>
    <p:sldId id="267" r:id="rId8"/>
    <p:sldId id="264" r:id="rId9"/>
    <p:sldId id="269" r:id="rId10"/>
    <p:sldId id="268" r:id="rId11"/>
    <p:sldId id="266" r:id="rId12"/>
    <p:sldId id="270" r:id="rId13"/>
    <p:sldId id="271" r:id="rId14"/>
    <p:sldId id="272" r:id="rId15"/>
    <p:sldId id="273" r:id="rId16"/>
    <p:sldId id="274" r:id="rId1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6327"/>
  </p:normalViewPr>
  <p:slideViewPr>
    <p:cSldViewPr snapToGrid="0" snapToObjects="1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A1BE4-BAAB-AE47-9D63-9E58FD8B1EE0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1B8E0-7175-C04E-AE00-A456CBFFDC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401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F1B8E0-7175-C04E-AE00-A456CBFFDCA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927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F1B8E0-7175-C04E-AE00-A456CBFFDCA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755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F53067-6A61-E14B-AB4C-E85BC03E04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2077" r="11393" b="2061"/>
          <a:stretch/>
        </p:blipFill>
        <p:spPr>
          <a:xfrm>
            <a:off x="1556588" y="0"/>
            <a:ext cx="10744679" cy="697371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F3933FC-8F7F-F143-B94F-1D40E93D574F}"/>
              </a:ext>
            </a:extLst>
          </p:cNvPr>
          <p:cNvSpPr/>
          <p:nvPr userDrawn="1"/>
        </p:nvSpPr>
        <p:spPr>
          <a:xfrm>
            <a:off x="0" y="0"/>
            <a:ext cx="5674291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3A0C7C-343C-234F-B177-11C92B6C4D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072640"/>
            <a:ext cx="9652000" cy="1254442"/>
          </a:xfrm>
          <a:prstGeom prst="rect">
            <a:avLst/>
          </a:prstGeom>
        </p:spPr>
        <p:txBody>
          <a:bodyPr anchor="ctr"/>
          <a:lstStyle>
            <a:lvl1pPr algn="ctr">
              <a:defRPr sz="60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628E8E-6A36-7A45-95A8-08435C517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5120" y="3419158"/>
            <a:ext cx="6461760" cy="9191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442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2F8F1B-7B7C-B64A-856D-E35E92466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63261" y="-17253"/>
            <a:ext cx="12318521" cy="692916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1AD3A1-1EA8-5B46-B2DC-CB49FED4C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5278" y="686911"/>
            <a:ext cx="876776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D47259B-5B9D-C34A-8D57-4D5CCF1C8E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42160" y="307994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x-none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EEB63DA-8F57-C54F-886F-556FABFB6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1095" y="3129829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38FF852-741C-4C43-9C94-785D70B015C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681095" y="3605445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790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B5FE9DB-E269-E640-947B-C756190125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 flipH="1">
            <a:off x="-81692" y="-64698"/>
            <a:ext cx="12422037" cy="698739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A1AD3A1-1EA8-5B46-B2DC-CB49FED4C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5278" y="686911"/>
            <a:ext cx="876776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90392" y="2574806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x-none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9327" y="2624694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129327" y="3100310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CB5BB5A-A530-3A49-83B0-03D07B22E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90392" y="4413766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x-none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135013-AB30-2444-B444-727421B6FAE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29327" y="4463654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E02476C-1D1F-8945-B336-62C83E7392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129327" y="4939270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1008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579637D-A38B-4A4E-BBF1-73D576775EFD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42160" y="99387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x-none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1095" y="1043759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681095" y="1519375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DCB5BB5A-A530-3A49-83B0-03D07B22E3D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042160" y="440393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x-none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135013-AB30-2444-B444-727421B6FAE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681095" y="4453827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E02476C-1D1F-8945-B336-62C83E7392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681095" y="4929443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412C97D-6B5E-C740-A284-F99AC51384C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42160" y="2723237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x-none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B1480D-0C8D-B748-957F-924E4A0A13B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681095" y="2773125"/>
            <a:ext cx="4507865" cy="29917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AC106DA-03B8-D841-9AA9-F3FFBA059B7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681095" y="3248741"/>
            <a:ext cx="6671945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16100D-D41F-AA46-B635-FD2CA6E45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1967" y="3194348"/>
            <a:ext cx="1241107" cy="366365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533C8C5-3A47-5A49-802D-CF44E0FB7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48970" y="673100"/>
            <a:ext cx="18669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5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C1546BE-6B04-5D4F-B978-FA1F08561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155275" y="-87342"/>
            <a:ext cx="12502550" cy="7032684"/>
          </a:xfrm>
          <a:prstGeom prst="rect">
            <a:avLst/>
          </a:prstGeom>
        </p:spPr>
      </p:pic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8AA4CDF0-FE52-3E4D-81F3-9A149B255E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43680" y="1908720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x-none" dirty="0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472D4AA1-C7D3-7742-9517-0D73443A3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0980" y="3429000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BD7BD97-9947-DC40-9047-59BAA83606A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271519" y="3833563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6928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DC1546BE-6B04-5D4F-B978-FA1F08561D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80513" y="-45289"/>
            <a:ext cx="12353026" cy="6948577"/>
          </a:xfrm>
          <a:prstGeom prst="rect">
            <a:avLst/>
          </a:prstGeom>
        </p:spPr>
      </p:pic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8AA4CDF0-FE52-3E4D-81F3-9A149B255E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60919" y="212811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x-none" dirty="0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472D4AA1-C7D3-7742-9517-0D73443A3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8219" y="3648399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BD7BD97-9947-DC40-9047-59BAA83606A1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088758" y="4052962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081221B4-9222-624C-8772-1D9DC972AA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12042" y="212811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x-none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0E4D1D-3195-1543-942D-77D6242F47B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709342" y="3648399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3AFE75-9CB6-6B40-A679-60F721FC6FF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539881" y="4052962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347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 col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DC68148-C810-4D48-AA38-3D620D717FF5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35C3039-6812-CF48-AAE0-6FF8F500EE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1967" y="3194348"/>
            <a:ext cx="1241107" cy="3663652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EAAD257-E2B2-1042-9179-DA5EAE038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94016" y="141478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x-none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8653F76-DDBC-5C49-84B1-94BDA40C2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91316" y="2935061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E4FC0B9-BD7F-BF46-A630-B82100A1BD3A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21855" y="3339624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ACF21ED3-D1FF-EC4D-8077-0D84C37E921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35231" y="1414781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x-none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57692D8-269D-A040-8157-D24B5BC91F0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827451" y="2935061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A5910B9-33BA-FF4A-8CFA-38A6DE6BB36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657990" y="3339624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8607A446-D110-3446-8C6C-F46E677FE1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18497" y="2778559"/>
            <a:ext cx="1300162" cy="1300881"/>
          </a:xfrm>
          <a:prstGeom prst="ellipse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x-none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5926BC6-60C0-B841-9037-C0804F83E074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815797" y="4298839"/>
            <a:ext cx="2505561" cy="2991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67C21B6C-6B6C-DC4D-BF70-9B67023201E4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646336" y="4703402"/>
            <a:ext cx="2824481" cy="7398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EC301B5-5D41-3041-899E-EA34A6410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48970" y="673100"/>
            <a:ext cx="18669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68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pea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1AB022-61C6-1945-94A6-53677B675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811" t="56438" r="8811" b="3550"/>
          <a:stretch/>
        </p:blipFill>
        <p:spPr>
          <a:xfrm>
            <a:off x="-80513" y="0"/>
            <a:ext cx="12353026" cy="694857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6AC087F-529D-2342-9702-38E098096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903" y="480433"/>
            <a:ext cx="8767762" cy="125444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54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13A09F-1A35-7A4E-BD19-34F6BEAC42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4975" y="2035175"/>
            <a:ext cx="7410450" cy="43418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28599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spea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82054A-CB6A-1843-B670-AC67F01D6CF2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0153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37AD535-3997-0040-9E93-C94D228203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033" y="1847091"/>
            <a:ext cx="9111934" cy="51842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1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9" name="Объект 5">
            <a:extLst>
              <a:ext uri="{FF2B5EF4-FFF2-40B4-BE49-F238E27FC236}">
                <a16:creationId xmlns:a16="http://schemas.microsoft.com/office/drawing/2014/main" id="{C9017FDB-754C-DC4B-92C6-51C286C0DB4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53372" y="3190049"/>
            <a:ext cx="7285315" cy="208987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7FED48C-1ED8-7A41-A991-D503F26487A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1967" y="3194348"/>
            <a:ext cx="1241107" cy="366365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6CB328-CC8A-BA44-9628-F74822F9EE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648970" y="673100"/>
            <a:ext cx="18669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34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10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6" r:id="rId6"/>
    <p:sldLayoutId id="2147483663" r:id="rId7"/>
    <p:sldLayoutId id="2147483664" r:id="rId8"/>
    <p:sldLayoutId id="214748366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13" Type="http://schemas.openxmlformats.org/officeDocument/2006/relationships/image" Target="../media/image52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gif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jpeg"/><Relationship Id="rId18" Type="http://schemas.openxmlformats.org/officeDocument/2006/relationships/image" Target="../media/image6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17" Type="http://schemas.openxmlformats.org/officeDocument/2006/relationships/image" Target="../media/image68.jpeg"/><Relationship Id="rId2" Type="http://schemas.openxmlformats.org/officeDocument/2006/relationships/image" Target="../media/image53.jpeg"/><Relationship Id="rId16" Type="http://schemas.openxmlformats.org/officeDocument/2006/relationships/image" Target="../media/image67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5" Type="http://schemas.openxmlformats.org/officeDocument/2006/relationships/image" Target="../media/image6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Relationship Id="rId14" Type="http://schemas.openxmlformats.org/officeDocument/2006/relationships/image" Target="../media/image6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gif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17" Type="http://schemas.openxmlformats.org/officeDocument/2006/relationships/image" Target="../media/image33.jpeg"/><Relationship Id="rId2" Type="http://schemas.openxmlformats.org/officeDocument/2006/relationships/image" Target="../media/image18.jpeg"/><Relationship Id="rId16" Type="http://schemas.openxmlformats.org/officeDocument/2006/relationships/image" Target="../media/image3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5" Type="http://schemas.openxmlformats.org/officeDocument/2006/relationships/image" Target="../media/image3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ECE0169-96FE-2B44-A013-E04D99D2A97C}"/>
              </a:ext>
            </a:extLst>
          </p:cNvPr>
          <p:cNvGrpSpPr/>
          <p:nvPr/>
        </p:nvGrpSpPr>
        <p:grpSpPr>
          <a:xfrm>
            <a:off x="1303462" y="4887154"/>
            <a:ext cx="6812253" cy="1286924"/>
            <a:chOff x="2865120" y="4958284"/>
            <a:chExt cx="6336351" cy="110655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DCB041A-2337-4245-9C89-92D1942A53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65120" y="5135931"/>
              <a:ext cx="1704090" cy="74507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7ADCB26-C7FC-964E-AE09-6FD65DB94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0022" y="4958284"/>
              <a:ext cx="1881138" cy="110655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1906257-3130-EF49-975C-A221FCA59B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71972" y="4958284"/>
              <a:ext cx="1829499" cy="1106552"/>
            </a:xfrm>
            <a:prstGeom prst="rect">
              <a:avLst/>
            </a:prstGeom>
          </p:spPr>
        </p:pic>
      </p:grp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1CB54867-6DF5-634E-8B58-94B02DDCEC7C}"/>
              </a:ext>
            </a:extLst>
          </p:cNvPr>
          <p:cNvSpPr/>
          <p:nvPr/>
        </p:nvSpPr>
        <p:spPr>
          <a:xfrm>
            <a:off x="1226414" y="3381495"/>
            <a:ext cx="6152954" cy="108521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3515B7-868B-1C4C-B557-BB1282670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3462" y="3516960"/>
            <a:ext cx="5900287" cy="919162"/>
          </a:xfrm>
        </p:spPr>
        <p:txBody>
          <a:bodyPr/>
          <a:lstStyle/>
          <a:p>
            <a:r>
              <a:rPr lang="en-US" sz="4800" b="0" dirty="0">
                <a:solidFill>
                  <a:srgbClr val="0153E4"/>
                </a:solidFill>
              </a:rPr>
              <a:t>OCTOBER 15-6, </a:t>
            </a:r>
            <a:r>
              <a:rPr lang="ru-RU" sz="4800" b="0" dirty="0">
                <a:solidFill>
                  <a:srgbClr val="0153E4"/>
                </a:solidFill>
              </a:rPr>
              <a:t>2</a:t>
            </a:r>
            <a:r>
              <a:rPr lang="en-US" sz="4800" b="0" dirty="0">
                <a:solidFill>
                  <a:srgbClr val="0153E4"/>
                </a:solidFill>
              </a:rPr>
              <a:t>3</a:t>
            </a:r>
            <a:endParaRPr lang="x-none" sz="4800" dirty="0">
              <a:solidFill>
                <a:srgbClr val="0153E4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1E5A818-26F3-1145-B888-F851383B1B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413" y="624146"/>
            <a:ext cx="7901545" cy="207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38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4903" y="1"/>
            <a:ext cx="8767762" cy="121920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Решение производственной ситуации с применением алгоритма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434975" y="1042737"/>
            <a:ext cx="11339930" cy="5815263"/>
          </a:xfrm>
        </p:spPr>
        <p:txBody>
          <a:bodyPr/>
          <a:lstStyle/>
          <a:p>
            <a:pPr>
              <a:defRPr/>
            </a:pPr>
            <a:r>
              <a:rPr lang="ru-RU" sz="2000" b="1" dirty="0"/>
              <a:t>1. Неправильное крепление стропил к мауэрлату. </a:t>
            </a:r>
          </a:p>
          <a:p>
            <a:pPr>
              <a:defRPr/>
            </a:pPr>
            <a:r>
              <a:rPr lang="ru-RU" sz="2000" b="1" dirty="0"/>
              <a:t>2. Необходимо учесть ряд мер, исключающих влияние осадки здания. В  процессе осадки будет меняться геометрия дома. </a:t>
            </a:r>
          </a:p>
          <a:p>
            <a:pPr>
              <a:defRPr/>
            </a:pPr>
            <a:r>
              <a:rPr lang="ru-RU" sz="2000" b="1" dirty="0"/>
              <a:t>3. Используя метод прямой аналогии, проследим, как решаются подобные задачи в других системах. Например:</a:t>
            </a:r>
          </a:p>
          <a:p>
            <a:pPr>
              <a:defRPr/>
            </a:pPr>
            <a:r>
              <a:rPr lang="ru-RU" sz="2000" b="1" dirty="0"/>
              <a:t>- одежда для детей с возможностью регулировать запас на вырост; </a:t>
            </a:r>
          </a:p>
          <a:p>
            <a:pPr>
              <a:defRPr/>
            </a:pPr>
            <a:r>
              <a:rPr lang="ru-RU" sz="2000" b="1" dirty="0"/>
              <a:t>- ремни</a:t>
            </a:r>
          </a:p>
          <a:p>
            <a:pPr>
              <a:defRPr/>
            </a:pPr>
            <a:r>
              <a:rPr lang="ru-RU" sz="2000" b="1" dirty="0"/>
              <a:t>- резинки, обладающие способностью растягиваться </a:t>
            </a:r>
          </a:p>
          <a:p>
            <a:pPr>
              <a:defRPr/>
            </a:pPr>
            <a:r>
              <a:rPr lang="ru-RU" sz="2000" b="1" dirty="0"/>
              <a:t>- салазки.</a:t>
            </a:r>
          </a:p>
          <a:p>
            <a:pPr>
              <a:defRPr/>
            </a:pPr>
            <a:r>
              <a:rPr lang="ru-RU" sz="2000" b="1" dirty="0"/>
              <a:t>4. В нашем случае подходит  не жесткое, а подвижное крепление элементов конструкции</a:t>
            </a:r>
          </a:p>
          <a:p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" t="9438" r="-1076" b="-9438"/>
          <a:stretch/>
        </p:blipFill>
        <p:spPr bwMode="auto">
          <a:xfrm>
            <a:off x="3920164" y="5029993"/>
            <a:ext cx="3207544" cy="1828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6058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4903" y="480433"/>
            <a:ext cx="8767762" cy="786893"/>
          </a:xfrm>
        </p:spPr>
        <p:txBody>
          <a:bodyPr/>
          <a:lstStyle/>
          <a:p>
            <a:r>
              <a:rPr lang="ru-RU" altLang="ru-RU" sz="2800" dirty="0">
                <a:solidFill>
                  <a:schemeClr val="tx1"/>
                </a:solidFill>
              </a:rPr>
              <a:t>Задание на преодоление инерции мышления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0"/>
          </p:nvPr>
        </p:nvSpPr>
        <p:spPr>
          <a:xfrm>
            <a:off x="434974" y="1523999"/>
            <a:ext cx="8356099" cy="5334001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b="1" dirty="0">
                <a:latin typeface="Calibri" panose="020F0502020204030204" pitchFamily="34" charset="0"/>
              </a:rPr>
              <a:t>Он спрыгнул с лестницы пятидесятиметровой</a:t>
            </a:r>
            <a:br>
              <a:rPr lang="ru-RU" altLang="ru-RU" b="1" dirty="0">
                <a:latin typeface="Calibri" panose="020F0502020204030204" pitchFamily="34" charset="0"/>
              </a:rPr>
            </a:br>
            <a:r>
              <a:rPr lang="ru-RU" altLang="ru-RU" b="1" dirty="0">
                <a:latin typeface="Calibri" panose="020F0502020204030204" pitchFamily="34" charset="0"/>
              </a:rPr>
              <a:t>Да на бетон. Однако - не разбился!</a:t>
            </a:r>
            <a:br>
              <a:rPr lang="ru-RU" altLang="ru-RU" b="1" dirty="0">
                <a:latin typeface="Calibri" panose="020F0502020204030204" pitchFamily="34" charset="0"/>
              </a:rPr>
            </a:br>
            <a:r>
              <a:rPr lang="ru-RU" altLang="ru-RU" b="1" dirty="0">
                <a:latin typeface="Calibri" panose="020F0502020204030204" pitchFamily="34" charset="0"/>
              </a:rPr>
              <a:t>Пошел домой веселый и здоровый!</a:t>
            </a:r>
            <a:br>
              <a:rPr lang="ru-RU" altLang="ru-RU" b="1" dirty="0">
                <a:latin typeface="Calibri" panose="020F0502020204030204" pitchFamily="34" charset="0"/>
              </a:rPr>
            </a:br>
            <a:r>
              <a:rPr lang="ru-RU" altLang="ru-RU" b="1" dirty="0">
                <a:latin typeface="Calibri" panose="020F0502020204030204" pitchFamily="34" charset="0"/>
              </a:rPr>
              <a:t>Вот вам загадка: как он исхитрился?!</a:t>
            </a:r>
          </a:p>
          <a:p>
            <a:pPr marL="0" indent="0" algn="ctr">
              <a:buNone/>
            </a:pPr>
            <a:r>
              <a:rPr lang="ru-RU" altLang="ru-RU" b="1" dirty="0">
                <a:latin typeface="Calibri" panose="020F0502020204030204" pitchFamily="34" charset="0"/>
              </a:rPr>
              <a:t>Ни крыльев не было, ни парашюта,</a:t>
            </a:r>
            <a:br>
              <a:rPr lang="ru-RU" altLang="ru-RU" b="1" dirty="0">
                <a:latin typeface="Calibri" panose="020F0502020204030204" pitchFamily="34" charset="0"/>
              </a:rPr>
            </a:br>
            <a:r>
              <a:rPr lang="ru-RU" altLang="ru-RU" b="1" dirty="0">
                <a:latin typeface="Calibri" panose="020F0502020204030204" pitchFamily="34" charset="0"/>
              </a:rPr>
              <a:t>Но все же не разбился почему-то.</a:t>
            </a:r>
          </a:p>
          <a:p>
            <a:pPr marL="0" indent="0" algn="ctr">
              <a:buNone/>
            </a:pPr>
            <a:r>
              <a:rPr lang="ru-RU" altLang="ru-RU" b="1" dirty="0">
                <a:latin typeface="Calibri" panose="020F0502020204030204" pitchFamily="34" charset="0"/>
              </a:rPr>
              <a:t>Добавлю еще уточнение,</a:t>
            </a:r>
            <a:br>
              <a:rPr lang="ru-RU" altLang="ru-RU" b="1" dirty="0">
                <a:latin typeface="Calibri" panose="020F0502020204030204" pitchFamily="34" charset="0"/>
              </a:rPr>
            </a:br>
            <a:r>
              <a:rPr lang="ru-RU" altLang="ru-RU" b="1" dirty="0">
                <a:latin typeface="Calibri" panose="020F0502020204030204" pitchFamily="34" charset="0"/>
              </a:rPr>
              <a:t>Что прыгал он с верхней ступени.</a:t>
            </a:r>
          </a:p>
          <a:p>
            <a:pPr marL="0" indent="0" algn="ctr">
              <a:buNone/>
            </a:pPr>
            <a:r>
              <a:rPr lang="ru-RU" altLang="ru-RU" b="1" dirty="0">
                <a:latin typeface="Calibri" panose="020F0502020204030204" pitchFamily="34" charset="0"/>
              </a:rPr>
              <a:t>И объяснить придется специально,</a:t>
            </a:r>
            <a:br>
              <a:rPr lang="ru-RU" altLang="ru-RU" b="1" dirty="0">
                <a:latin typeface="Calibri" panose="020F0502020204030204" pitchFamily="34" charset="0"/>
              </a:rPr>
            </a:br>
            <a:r>
              <a:rPr lang="ru-RU" altLang="ru-RU" b="1" dirty="0">
                <a:latin typeface="Calibri" panose="020F0502020204030204" pitchFamily="34" charset="0"/>
              </a:rPr>
              <a:t>Что лестница стояла вертикально.</a:t>
            </a:r>
          </a:p>
          <a:p>
            <a:pPr marL="0" indent="0" algn="ctr">
              <a:buNone/>
            </a:pPr>
            <a:r>
              <a:rPr lang="ru-RU" altLang="ru-RU" sz="2400" b="1" i="1" dirty="0">
                <a:solidFill>
                  <a:schemeClr val="tx1"/>
                </a:solidFill>
                <a:latin typeface="Calibri" panose="020F0502020204030204" pitchFamily="34" charset="0"/>
              </a:rPr>
              <a:t>Подсказка: прыгать с пятидесятиметровой лестницы и с пятидесятиметровой высоты — разные вещи.</a:t>
            </a:r>
            <a:endParaRPr lang="ru-RU" altLang="ru-RU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ru-RU" altLang="ru-RU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22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0033" y="0"/>
            <a:ext cx="9111934" cy="81814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Конструкции лестниц (метод прямой аналогии)</a:t>
            </a:r>
          </a:p>
        </p:txBody>
      </p:sp>
      <p:pic>
        <p:nvPicPr>
          <p:cNvPr id="4" name="Объект 12" descr="http://2.bp.blogspot.com/-5l-CU8zDwzo/TcKfSNDNrvI/AAAAAAAAAGQ/TPr50bD0CxE/s200/HolyWellStepsNew1.jpg"/>
          <p:cNvPicPr>
            <a:picLocks noGrp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6997" y="721895"/>
            <a:ext cx="142875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13" descr="http://ic.pics.livejournal.com/kamienec/67119832/112237/112237_600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48" y="721895"/>
            <a:ext cx="147675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-228908" y="2626895"/>
            <a:ext cx="47820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</a:rPr>
              <a:t>Первые лестницы (природная аналогия) 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9" name="Рисунок 8" descr="http://s58.radikal.ru/i161/0808/df/1f27db848a2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861" y="721895"/>
            <a:ext cx="1651486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://parkettworld.at/s/cc_images/cache_242923993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267" y="721895"/>
            <a:ext cx="161819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4993647" y="2626895"/>
            <a:ext cx="24498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ea typeface="Calibri" panose="020F0502020204030204" pitchFamily="34" charset="0"/>
              </a:rPr>
              <a:t>Лестница хребтовая</a:t>
            </a:r>
            <a:endParaRPr lang="ru-RU" sz="2000" dirty="0"/>
          </a:p>
        </p:txBody>
      </p:sp>
      <p:pic>
        <p:nvPicPr>
          <p:cNvPr id="17" name="Рисунок 16" descr="http://www.playcast.ru/uploads/2015/05/09/13531998.gif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259" y="749969"/>
            <a:ext cx="1774802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://sdelai-lestnicu.ru/wp-content/uploads/utinyy-shag-600x41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0521" y="784058"/>
            <a:ext cx="1744482" cy="184283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Прямоугольник 19"/>
          <p:cNvSpPr/>
          <p:nvPr/>
        </p:nvSpPr>
        <p:spPr>
          <a:xfrm>
            <a:off x="8386832" y="2654969"/>
            <a:ext cx="28696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</a:rPr>
              <a:t>Лестница «утиный шаг»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26" name="Рисунок 25" descr="http://www.bo-na.ru/gfx/repository/img/products/WRQ39-7P45X-05Z5H3-54CT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97" y="3554579"/>
            <a:ext cx="1428750" cy="176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http://www.marretti.it/wp-content/gallery/09-scala-a-chiocciola-in-legno/gradini-scale-a-chiocciola-in-legno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48" y="3554578"/>
            <a:ext cx="1476756" cy="1762127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Прямоугольник 32"/>
          <p:cNvSpPr/>
          <p:nvPr/>
        </p:nvSpPr>
        <p:spPr>
          <a:xfrm>
            <a:off x="615609" y="5396984"/>
            <a:ext cx="22124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</a:rPr>
              <a:t>Лестница веерная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34" name="Рисунок 33" descr="http://im1-tub-ru.yandex.net/i?id=b91faa40a08bb0a771b3fd6c7be52732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107" y="3573432"/>
            <a:ext cx="1497240" cy="1743273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Прямоугольник 35"/>
          <p:cNvSpPr/>
          <p:nvPr/>
        </p:nvSpPr>
        <p:spPr>
          <a:xfrm>
            <a:off x="5014635" y="5396983"/>
            <a:ext cx="2878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</a:rPr>
              <a:t>Лестница модульная</a:t>
            </a:r>
            <a:endParaRPr lang="ru-RU" sz="2000" dirty="0">
              <a:latin typeface="Calibri" panose="020F0502020204030204" pitchFamily="34" charset="0"/>
            </a:endParaRPr>
          </a:p>
        </p:txBody>
      </p:sp>
      <p:pic>
        <p:nvPicPr>
          <p:cNvPr id="38" name="Рисунок 37" descr="http://vselestnitsy.ru/images/modul/module-rm01.jpg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267" y="3603212"/>
            <a:ext cx="1618190" cy="1713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Рисунок 38" descr="http://s.productreview.com.au/products/images/bushnell-sportview-15-45x50-spotting-scope-black-781545_4ef7ac7a3f48b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269" y="3554579"/>
            <a:ext cx="1496792" cy="1762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Рисунок 39" descr="http://bullboard.ru/images/2014/08/12/33393/1407841374311133000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5226" y="3573432"/>
            <a:ext cx="1609777" cy="174327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Прямоугольник 41"/>
          <p:cNvSpPr/>
          <p:nvPr/>
        </p:nvSpPr>
        <p:spPr>
          <a:xfrm>
            <a:off x="8797724" y="5465727"/>
            <a:ext cx="31689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ea typeface="Calibri" panose="020F0502020204030204" pitchFamily="34" charset="0"/>
              </a:rPr>
              <a:t>Лестница телескопическая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52186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03802"/>
            <a:ext cx="12191999" cy="97856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4257675" algn="l"/>
              </a:tabLst>
            </a:pPr>
            <a:r>
              <a:rPr lang="ru-RU" sz="2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Конструкции лестниц (метод личной аналогии)</a:t>
            </a:r>
          </a:p>
        </p:txBody>
      </p:sp>
      <p:pic>
        <p:nvPicPr>
          <p:cNvPr id="7" name="Объект 6" descr="http://happylifeguide.ru/userfiles/upload/images/sistema%20obrazovaniya%20man.jpg"/>
          <p:cNvPicPr>
            <a:picLocks noGrp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5" y="891731"/>
            <a:ext cx="1491916" cy="173483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-296876" y="2662989"/>
            <a:ext cx="4772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ea typeface="Calibri" panose="020F0502020204030204" pitchFamily="34" charset="0"/>
              </a:rPr>
              <a:t>Лестница внизу шире чем вверху </a:t>
            </a:r>
          </a:p>
          <a:p>
            <a:pPr algn="ctr"/>
            <a:r>
              <a:rPr lang="ru-RU" sz="2000" b="1" dirty="0">
                <a:ea typeface="Calibri" panose="020F0502020204030204" pitchFamily="34" charset="0"/>
              </a:rPr>
              <a:t>(для устойчивости)</a:t>
            </a:r>
            <a:endParaRPr lang="ru-RU" sz="2000" dirty="0"/>
          </a:p>
        </p:txBody>
      </p:sp>
      <p:pic>
        <p:nvPicPr>
          <p:cNvPr id="11" name="Рисунок 10" descr="http://urteks.ru/uploadedFiles/eshopimages/big/13698595.88hl46c8d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32" y="891731"/>
            <a:ext cx="1357635" cy="1753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st.depositphotos.com/1862693/1800/i/950/depositphotos_18008407-stock-photo-male-foot-heel-feet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415" y="928151"/>
            <a:ext cx="1289152" cy="1052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s.pfst.net/2010.12/4012807800106476c81356694f2420ae2ff40aa037_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710" y="928151"/>
            <a:ext cx="1279103" cy="105276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4276944" y="2435929"/>
            <a:ext cx="363811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</a:rPr>
              <a:t>Лестница со «сменными ногами» </a:t>
            </a: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16" name="Рисунок 15" descr="http://prokazan.ru/userfiles/comoriginal/img-20171220180628-31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968" y="2016448"/>
            <a:ext cx="1909011" cy="131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://navysotemsk.ru/image/cache/catalog/zarges/%20%D0%B4%D0%B5%D1%80%D0%B5%D0%B2%D1%8F%D0%BD%D0%BD%D0%B0%D1%8F%20%D1%81%D1%82%D1%80%D0%B5%D0%BC%D1%8F%D0%BD%D0%BA%D0%B0/%20zarges/100376_middle-1024x768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712" y="928151"/>
            <a:ext cx="1824941" cy="1911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s://www.budujemydom.pl/i/images/7/9/8/dz05ODYmaD02NTY=_src_195798-skladane_schody_strych8_budujemydompl.jpg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7201" y="909817"/>
            <a:ext cx="1736252" cy="192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://fb.ru/misc/i/gallery/48343/2331488.jpg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65" y="3636258"/>
            <a:ext cx="1087540" cy="119885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Прямоугольник 20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ea typeface="Calibri" panose="020F0502020204030204" pitchFamily="34" charset="0"/>
              </a:rPr>
              <a:t>)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99686" y="5997342"/>
            <a:ext cx="40772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ea typeface="Calibri" panose="020F0502020204030204" pitchFamily="34" charset="0"/>
              </a:rPr>
              <a:t>Лестница с накладками на ступени </a:t>
            </a:r>
          </a:p>
          <a:p>
            <a:r>
              <a:rPr lang="ru-RU" sz="2000" b="1" dirty="0">
                <a:ea typeface="Calibri" panose="020F0502020204030204" pitchFamily="34" charset="0"/>
              </a:rPr>
              <a:t>(различного назначения)</a:t>
            </a:r>
            <a:endParaRPr lang="ru-RU" sz="2000" dirty="0"/>
          </a:p>
        </p:txBody>
      </p:sp>
      <p:pic>
        <p:nvPicPr>
          <p:cNvPr id="23" name="Рисунок 22" descr="http://moneyrasprodaja.ru/img/p/1/66094-large_default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105" y="3642198"/>
            <a:ext cx="1228943" cy="1167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http://www.invisibleinkradio.com/wp-content/uploads/2017/07/Popular-Rubber-Stair-Treads-Ideas-768x578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048" y="3659672"/>
            <a:ext cx="1131692" cy="1175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Рисунок 24" descr="http://mtdata.ru/u23/photo95C0/20341759653-0/original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86" y="4809616"/>
            <a:ext cx="982466" cy="118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http://g02.a.alicdn.com/kf/HTB1anIpIFXXXXacaXXXq6xXFXXXR/1pcs-Hot-Winter-Summer-Women-s-Sun-Hat-Outdoor-Anti-Scratch-High-Temperature-Sunscreen-Hat-UV.jpg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153" y="4835114"/>
            <a:ext cx="1228942" cy="1187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http://stroika2015.ru/wp-content/uploads/2015/04/fa06f0c346eae4516af63925ad9f6463.jpg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221" y="4809617"/>
            <a:ext cx="1295558" cy="1228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 descr="https://ic.pics.livejournal.com/netrmed/77047049/489356/489356_original.jpg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028" y="3642198"/>
            <a:ext cx="1714163" cy="1636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 descr="http://arg-komplekt.ru/templates/arg-komplekt/production_images/lestnica.jpg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88560" y="3588017"/>
            <a:ext cx="1636615" cy="1779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 descr="https://previews.123rf.com/images/komissar007/komissar0071401/komissar007140100005/24907611-Man-Holding-Dumb-Bell-Muscular-arm-Vector-illustration-Stock-Photo.jpg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558" y="3631619"/>
            <a:ext cx="1652183" cy="1862374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Прямоугольник 37"/>
          <p:cNvSpPr/>
          <p:nvPr/>
        </p:nvSpPr>
        <p:spPr>
          <a:xfrm>
            <a:off x="7972412" y="5530557"/>
            <a:ext cx="41324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</a:rPr>
              <a:t>Лестница с консольными ступенями, усиленными у основания</a:t>
            </a:r>
            <a:endParaRPr lang="ru-RU" sz="2000" dirty="0"/>
          </a:p>
        </p:txBody>
      </p:sp>
      <p:pic>
        <p:nvPicPr>
          <p:cNvPr id="39" name="Рисунок 38" descr="http://euroimport-m.ru/sites/default/files/01_265.jpg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7202" y="3664005"/>
            <a:ext cx="1636078" cy="182998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Прямоугольник 40"/>
          <p:cNvSpPr/>
          <p:nvPr/>
        </p:nvSpPr>
        <p:spPr>
          <a:xfrm>
            <a:off x="4276944" y="5622409"/>
            <a:ext cx="35757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ea typeface="Calibri" panose="020F0502020204030204" pitchFamily="34" charset="0"/>
              </a:rPr>
              <a:t>Лестница подвесная  с захватами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9967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"/>
            <a:ext cx="9652000" cy="1251284"/>
          </a:xfrm>
          <a:prstGeom prst="rect">
            <a:avLst/>
          </a:prstGeo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Конструкции лестниц (метод символической аналогии)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5" name="Подзаголовок 34"/>
          <p:cNvSpPr>
            <a:spLocks noGrp="1"/>
          </p:cNvSpPr>
          <p:nvPr>
            <p:ph type="subTitle" idx="1"/>
          </p:nvPr>
        </p:nvSpPr>
        <p:spPr>
          <a:xfrm>
            <a:off x="0" y="3419158"/>
            <a:ext cx="9326880" cy="3880000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dirty="0"/>
              <a:t>Бегущая лестница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dirty="0"/>
              <a:t>Исчезающая лестница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dirty="0"/>
              <a:t>Бесконечная лестница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ru-RU" dirty="0"/>
              <a:t>Парящая лестница</a:t>
            </a:r>
          </a:p>
        </p:txBody>
      </p:sp>
      <p:pic>
        <p:nvPicPr>
          <p:cNvPr id="5" name="Рисунок 4" descr="http://montajlift.ru/images/stories/esc_cr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759"/>
            <a:ext cx="2269062" cy="2839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www.arden.net.au/photogallery/thumbnail.axd?image=/site/DefaultSite/filesystem/images/photogallery/modern-balustrades/modern-balustrades-10.jpg&amp;x=760&amp;y=506&amp;minx=0&amp;miny=0&amp;quality=90&amp;colors=255&amp;colorbits=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154" y="2799707"/>
            <a:ext cx="3635092" cy="4243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8 видов лестниц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2711" y="914759"/>
            <a:ext cx="2195923" cy="2839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8 видов лестниц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759"/>
            <a:ext cx="3081541" cy="3753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Рисунок 36" descr="http://library.by/portalus/modules/culture/special/imp/imp-world-r.narod.ru/grey/g030.gif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916" y="802334"/>
            <a:ext cx="3271500" cy="2951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629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4902" y="0"/>
            <a:ext cx="11388129" cy="770021"/>
          </a:xfrm>
        </p:spPr>
        <p:txBody>
          <a:bodyPr>
            <a:normAutofit/>
          </a:bodyPr>
          <a:lstStyle/>
          <a:p>
            <a:r>
              <a:rPr lang="ru-RU" altLang="ru-RU" sz="2800" dirty="0">
                <a:solidFill>
                  <a:schemeClr val="tx1"/>
                </a:solidFill>
              </a:rPr>
              <a:t>Примеры заданий по символической аналогии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888361347"/>
              </p:ext>
            </p:extLst>
          </p:nvPr>
        </p:nvGraphicFramePr>
        <p:xfrm>
          <a:off x="-112297" y="737934"/>
          <a:ext cx="12432884" cy="6274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8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8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82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82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42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latin typeface="+mn-lt"/>
                        </a:rPr>
                        <a:t>Символическая формулировка </a:t>
                      </a: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(вопрос</a:t>
                      </a:r>
                      <a:r>
                        <a:rPr lang="ru-RU" sz="2000" b="1" baseline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преподавателя)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Cambria" pitchFamily="18" charset="0"/>
                      </a:endParaRPr>
                    </a:p>
                  </a:txBody>
                  <a:tcPr marL="36418" marR="36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Объект (вариант ответа обучающегося)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Объект (вопрос</a:t>
                      </a:r>
                      <a:r>
                        <a:rPr lang="ru-RU" sz="2000" b="1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преподавателя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)</a:t>
                      </a:r>
                      <a:endParaRPr lang="ru-RU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latin typeface="+mn-lt"/>
                        </a:rPr>
                        <a:t>Символическая формулировка (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вариант ответа обучающегося)</a:t>
                      </a:r>
                      <a:endParaRPr lang="ru-RU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4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бревенчатая коробка, связка бревен</a:t>
                      </a:r>
                    </a:p>
                  </a:txBody>
                  <a:tcPr marL="36418" marR="36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сруб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окна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глаза дома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4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связь верха и низа</a:t>
                      </a:r>
                    </a:p>
                  </a:txBody>
                  <a:tcPr marL="36418" marR="36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лестница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фронтон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лоб дома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4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принудительная целостность</a:t>
                      </a:r>
                    </a:p>
                  </a:txBody>
                  <a:tcPr marL="36418" marR="36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прочность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стропила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ребра крыши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4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позвоночник стропильной системы</a:t>
                      </a:r>
                    </a:p>
                  </a:txBody>
                  <a:tcPr marL="36418" marR="36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центральный прогон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фасад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лицо дома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4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фундамент крыши</a:t>
                      </a:r>
                    </a:p>
                  </a:txBody>
                  <a:tcPr marL="36418" marR="36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мауэрлат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гонт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tx1"/>
                          </a:solidFill>
                        </a:rPr>
                        <a:t>целая дробность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4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скелет крыши</a:t>
                      </a:r>
                    </a:p>
                  </a:txBody>
                  <a:tcPr marL="36418" marR="3641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стропильная система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925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6000" b="1" dirty="0" err="1">
                <a:solidFill>
                  <a:srgbClr val="202124"/>
                </a:solidFill>
                <a:latin typeface="inherit"/>
              </a:rPr>
              <a:t>Thank</a:t>
            </a:r>
            <a:r>
              <a:rPr lang="ru-RU" sz="6000" b="1" dirty="0">
                <a:solidFill>
                  <a:srgbClr val="202124"/>
                </a:solidFill>
                <a:latin typeface="inherit"/>
              </a:rPr>
              <a:t> </a:t>
            </a:r>
            <a:r>
              <a:rPr lang="ru-RU" sz="6000" b="1" dirty="0" err="1">
                <a:solidFill>
                  <a:srgbClr val="202124"/>
                </a:solidFill>
                <a:latin typeface="inherit"/>
              </a:rPr>
              <a:t>you</a:t>
            </a:r>
            <a:r>
              <a:rPr lang="ru-RU" sz="6000" b="1" dirty="0">
                <a:solidFill>
                  <a:srgbClr val="202124"/>
                </a:solidFill>
                <a:latin typeface="inherit"/>
              </a:rPr>
              <a:t> </a:t>
            </a:r>
            <a:r>
              <a:rPr lang="ru-RU" sz="6000" b="1" dirty="0" err="1">
                <a:solidFill>
                  <a:srgbClr val="202124"/>
                </a:solidFill>
                <a:latin typeface="inherit"/>
              </a:rPr>
              <a:t>for</a:t>
            </a:r>
            <a:r>
              <a:rPr lang="ru-RU" sz="6000" b="1" dirty="0">
                <a:solidFill>
                  <a:srgbClr val="202124"/>
                </a:solidFill>
                <a:latin typeface="inherit"/>
              </a:rPr>
              <a:t> </a:t>
            </a:r>
            <a:r>
              <a:rPr lang="ru-RU" sz="6000" b="1" dirty="0" err="1">
                <a:solidFill>
                  <a:srgbClr val="202124"/>
                </a:solidFill>
                <a:latin typeface="inherit"/>
              </a:rPr>
              <a:t>attention</a:t>
            </a:r>
            <a:r>
              <a:rPr lang="ru-RU" sz="6000" b="1" dirty="0">
                <a:solidFill>
                  <a:schemeClr val="tx1"/>
                </a:solidFill>
              </a:rPr>
              <a:t> 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402268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246FC-A1E4-964E-B5B8-710DC7AB7DF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385245" y="3640346"/>
            <a:ext cx="3646100" cy="44081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2400" b="1" dirty="0" err="1">
                <a:solidFill>
                  <a:schemeClr val="bg1"/>
                </a:solidFill>
              </a:rPr>
              <a:t>Korotkih</a:t>
            </a:r>
            <a:r>
              <a:rPr lang="en-US" sz="2400" b="1" dirty="0">
                <a:solidFill>
                  <a:schemeClr val="bg1"/>
                </a:solidFill>
              </a:rPr>
              <a:t> Svetlana</a:t>
            </a:r>
            <a:endParaRPr lang="x-none" sz="24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BD6C0-0E1B-2548-A249-51928129E87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99796" y="4275792"/>
            <a:ext cx="9703837" cy="10613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0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x-none" sz="20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5802A5-FE3B-B946-A9A8-30785E358C67}"/>
              </a:ext>
            </a:extLst>
          </p:cNvPr>
          <p:cNvGrpSpPr/>
          <p:nvPr/>
        </p:nvGrpSpPr>
        <p:grpSpPr>
          <a:xfrm>
            <a:off x="4697075" y="5886730"/>
            <a:ext cx="2797850" cy="488604"/>
            <a:chOff x="2865120" y="4958284"/>
            <a:chExt cx="6336351" cy="110655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E4FA8BA-71A1-C147-94F2-F11F913A4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65120" y="5135931"/>
              <a:ext cx="1704090" cy="74507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F00547B-B3B4-F648-A24B-1F2884DFE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0022" y="4958284"/>
              <a:ext cx="1881138" cy="110655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65620DD-0049-FF48-994E-8BBB2670F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71972" y="4958284"/>
              <a:ext cx="1829499" cy="1106552"/>
            </a:xfrm>
            <a:prstGeom prst="rect">
              <a:avLst/>
            </a:prstGeom>
          </p:spPr>
        </p:pic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06FE30C-786E-2F4D-A77A-107FA1635B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7095" y="344088"/>
            <a:ext cx="2100675" cy="551427"/>
          </a:xfrm>
          <a:prstGeom prst="rect">
            <a:avLst/>
          </a:prstGeom>
        </p:spPr>
      </p:pic>
      <p:sp>
        <p:nvSpPr>
          <p:cNvPr id="5" name="AutoShape 2" descr="https://apf.mail.ru/cgi-bin/readmsg?id=16337805100546573044;0;1&amp;exif=1&amp;full=1&amp;x-email=korotkihs%40ktps24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4" t="-2567" r="8614" b="36718"/>
          <a:stretch/>
        </p:blipFill>
        <p:spPr>
          <a:xfrm>
            <a:off x="4241370" y="992363"/>
            <a:ext cx="3653883" cy="2655375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59633" y="4287844"/>
            <a:ext cx="88793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err="1">
                <a:solidFill>
                  <a:srgbClr val="202124"/>
                </a:solidFill>
                <a:latin typeface="inherit"/>
              </a:rPr>
              <a:t>Use</a:t>
            </a:r>
            <a:r>
              <a:rPr lang="ru-RU" sz="2800" b="1" dirty="0">
                <a:solidFill>
                  <a:srgbClr val="202124"/>
                </a:solidFill>
                <a:latin typeface="inherit"/>
              </a:rPr>
              <a:t> </a:t>
            </a:r>
            <a:r>
              <a:rPr lang="ru-RU" sz="2800" b="1" dirty="0" err="1">
                <a:solidFill>
                  <a:srgbClr val="202124"/>
                </a:solidFill>
                <a:latin typeface="inherit"/>
              </a:rPr>
              <a:t>of</a:t>
            </a:r>
            <a:r>
              <a:rPr lang="ru-RU" sz="2800" b="1" dirty="0">
                <a:solidFill>
                  <a:srgbClr val="202124"/>
                </a:solidFill>
                <a:latin typeface="inherit"/>
              </a:rPr>
              <a:t> TRIZ </a:t>
            </a:r>
            <a:r>
              <a:rPr lang="ru-RU" sz="2800" b="1" dirty="0" err="1">
                <a:solidFill>
                  <a:srgbClr val="202124"/>
                </a:solidFill>
                <a:latin typeface="inherit"/>
              </a:rPr>
              <a:t>technology</a:t>
            </a:r>
            <a:r>
              <a:rPr lang="ru-RU" sz="2800" b="1" dirty="0">
                <a:solidFill>
                  <a:srgbClr val="202124"/>
                </a:solidFill>
                <a:latin typeface="inherit"/>
              </a:rPr>
              <a:t> </a:t>
            </a:r>
            <a:r>
              <a:rPr lang="ru-RU" sz="2800" b="1" dirty="0" err="1">
                <a:solidFill>
                  <a:srgbClr val="202124"/>
                </a:solidFill>
                <a:latin typeface="inherit"/>
              </a:rPr>
              <a:t>in</a:t>
            </a:r>
            <a:r>
              <a:rPr lang="ru-RU" sz="2800" b="1" dirty="0">
                <a:solidFill>
                  <a:srgbClr val="202124"/>
                </a:solidFill>
                <a:latin typeface="inherit"/>
              </a:rPr>
              <a:t> </a:t>
            </a:r>
            <a:r>
              <a:rPr lang="ru-RU" sz="2800" b="1" dirty="0" err="1">
                <a:solidFill>
                  <a:srgbClr val="202124"/>
                </a:solidFill>
                <a:latin typeface="inherit"/>
              </a:rPr>
              <a:t>high-quality</a:t>
            </a:r>
            <a:r>
              <a:rPr lang="ru-RU" sz="2800" b="1" dirty="0">
                <a:solidFill>
                  <a:srgbClr val="202124"/>
                </a:solidFill>
                <a:latin typeface="inherit"/>
              </a:rPr>
              <a:t> </a:t>
            </a:r>
            <a:r>
              <a:rPr lang="ru-RU" sz="2800" b="1" dirty="0" err="1">
                <a:solidFill>
                  <a:srgbClr val="202124"/>
                </a:solidFill>
                <a:latin typeface="inherit"/>
              </a:rPr>
              <a:t>training</a:t>
            </a:r>
            <a:r>
              <a:rPr lang="ru-RU" sz="2800" b="1" dirty="0">
                <a:solidFill>
                  <a:srgbClr val="202124"/>
                </a:solidFill>
                <a:latin typeface="inherit"/>
              </a:rPr>
              <a:t> </a:t>
            </a:r>
            <a:r>
              <a:rPr lang="ru-RU" sz="2800" b="1" dirty="0" err="1">
                <a:solidFill>
                  <a:srgbClr val="202124"/>
                </a:solidFill>
                <a:latin typeface="inherit"/>
              </a:rPr>
              <a:t>of</a:t>
            </a:r>
            <a:r>
              <a:rPr lang="ru-RU" sz="2800" b="1" dirty="0">
                <a:solidFill>
                  <a:srgbClr val="202124"/>
                </a:solidFill>
                <a:latin typeface="inherit"/>
              </a:rPr>
              <a:t> </a:t>
            </a:r>
            <a:r>
              <a:rPr lang="ru-RU" sz="2800" b="1" dirty="0" err="1">
                <a:solidFill>
                  <a:srgbClr val="202124"/>
                </a:solidFill>
                <a:latin typeface="inherit"/>
              </a:rPr>
              <a:t>woodworking</a:t>
            </a:r>
            <a:r>
              <a:rPr lang="ru-RU" sz="2800" b="1" dirty="0">
                <a:solidFill>
                  <a:srgbClr val="202124"/>
                </a:solidFill>
                <a:latin typeface="inherit"/>
              </a:rPr>
              <a:t> </a:t>
            </a:r>
            <a:r>
              <a:rPr lang="ru-RU" sz="2800" b="1" dirty="0" err="1">
                <a:solidFill>
                  <a:srgbClr val="202124"/>
                </a:solidFill>
                <a:latin typeface="inherit"/>
              </a:rPr>
              <a:t>specialists</a:t>
            </a:r>
            <a:r>
              <a:rPr lang="ru-RU" sz="2800" b="1" dirty="0">
                <a:solidFill>
                  <a:srgbClr val="202124"/>
                </a:solidFill>
                <a:latin typeface="inherit"/>
              </a:rPr>
              <a:t>.</a:t>
            </a:r>
            <a:r>
              <a:rPr lang="ru-RU" sz="2800" b="1" dirty="0"/>
              <a:t> </a:t>
            </a:r>
            <a:endParaRPr lang="ru-RU" sz="28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697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201100411"/>
              </p:ext>
            </p:extLst>
          </p:nvPr>
        </p:nvGraphicFramePr>
        <p:xfrm>
          <a:off x="37323" y="0"/>
          <a:ext cx="12154677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2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7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73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7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874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Случайные объекты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Сетка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Коробка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</a:rPr>
                        <a:t>Радуга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278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Характерные признаки случайных объектов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рыболовная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картонная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разноцветная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</a:rPr>
                        <a:t>рабица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передач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яркая</a:t>
                      </a:r>
                      <a:endParaRPr lang="ru-RU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77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пластмассовая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объемная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цветная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10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москитная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металлическая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дугообразная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8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металлическая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подарочная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лучезарная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457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авоська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спичечная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природная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75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561475936"/>
              </p:ext>
            </p:extLst>
          </p:nvPr>
        </p:nvGraphicFramePr>
        <p:xfrm>
          <a:off x="0" y="-139959"/>
          <a:ext cx="12191999" cy="8140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5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0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1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</a:rPr>
                        <a:t>Стекло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</a:rPr>
                        <a:t>Металлическая сетка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u="sng" dirty="0">
                          <a:solidFill>
                            <a:schemeClr val="bg1"/>
                          </a:solidFill>
                          <a:effectLst/>
                        </a:rPr>
                        <a:t>Получено: </a:t>
                      </a: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</a:rPr>
                        <a:t>армированное стекло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53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Объемная коробка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chemeClr val="tx1"/>
                          </a:solidFill>
                          <a:effectLst/>
                        </a:rPr>
                        <a:t>Получено: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стеклоблок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96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Разноцветная радуга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u="sng" dirty="0">
                          <a:solidFill>
                            <a:schemeClr val="tx1"/>
                          </a:solidFill>
                          <a:effectLst/>
                        </a:rPr>
                        <a:t>Получено: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Цветное стекло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Рисунок 6" descr="Стекло оконное 5м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65" y="227455"/>
            <a:ext cx="1988190" cy="205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6" descr="Стекло оконное 5м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65" y="2712233"/>
            <a:ext cx="1988190" cy="205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Стекло оконное 5м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65" y="5449078"/>
            <a:ext cx="1988190" cy="2052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38" descr="http://im6-tub-ru.yandex.net/i?id=151108308-34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276" y="227454"/>
            <a:ext cx="2327677" cy="205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5" descr="http://im4-tub-ru.yandex.net/i?id=607440164-36-72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416" y="2781470"/>
            <a:ext cx="2319227" cy="1964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2" descr="http://im6-tub-ru.yandex.net/i?id=303053254-27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417" y="5271796"/>
            <a:ext cx="2319227" cy="189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37" descr="http://im6-tub-ru.yandex.net/i?id=541941035-15-72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369" y="277626"/>
            <a:ext cx="2135621" cy="200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4" descr="http://im2-tub-ru.yandex.net/i?id=810641576-32-72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430" y="2781470"/>
            <a:ext cx="2137544" cy="198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" descr="http://im1-tub-ru.yandex.net/i?id=528532500-07-72&amp;n=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430" y="5372144"/>
            <a:ext cx="2137544" cy="1579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951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824053091"/>
              </p:ext>
            </p:extLst>
          </p:nvPr>
        </p:nvGraphicFramePr>
        <p:xfrm>
          <a:off x="0" y="0"/>
          <a:ext cx="12195108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2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325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53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,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53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53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53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53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53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179" marR="5017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Рисунок 55" descr="http://amazeawadh.in/images/screen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74" y="58517"/>
            <a:ext cx="1054359" cy="1225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92" descr="http://plaststar.com.ua/assets/gallery/3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74" y="1393579"/>
            <a:ext cx="1054359" cy="1316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3313" descr="https://www.el-delta.ru/upload/iblock/661/943_d_shef_pov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74" y="2819025"/>
            <a:ext cx="1054359" cy="1197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3313" descr="https://www.el-delta.ru/upload/iblock/661/943_d_shef_pov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779" y="5551901"/>
            <a:ext cx="1054359" cy="1197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3313" descr="https://www.el-delta.ru/upload/iblock/661/943_d_shef_pov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473" y="5551901"/>
            <a:ext cx="1054359" cy="1197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3313" descr="https://www.el-delta.ru/upload/iblock/661/943_d_shef_pova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967" y="1425333"/>
            <a:ext cx="1054359" cy="1197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91" descr="https://im0-tub-ru.yandex.net/i?id=083e43326402e60639ce78feb55336a9&amp;n=33&amp;h=215&amp;w=17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1967" y="74645"/>
            <a:ext cx="1054359" cy="123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90" descr="http://tehnosvet74.ru/mozaika/smalta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296" y="74646"/>
            <a:ext cx="1373536" cy="123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90" descr="http://tehnosvet74.ru/mozaika/smalta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319" y="1425334"/>
            <a:ext cx="1185278" cy="119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90" descr="http://tehnosvet74.ru/mozaika/smalta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268" y="5559446"/>
            <a:ext cx="1373536" cy="123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3320" descr="http://ngp96.ru/uploadedFiles/images/stekloplastik_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74" y="4184048"/>
            <a:ext cx="1054359" cy="1246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26" descr="http://finiq.ru/uploads/20140918124530_1252d_1280x128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74" y="5492532"/>
            <a:ext cx="1014620" cy="129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87" descr="http://www.peregorodi-ofice.ru/usr/templates/images/Kon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256" y="28556"/>
            <a:ext cx="1280548" cy="120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3318" descr="http://im5-tub-ru.yandex.net/i?id=69588814-03-72&amp;n=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886" y="1428967"/>
            <a:ext cx="1244918" cy="119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0" descr="http://pro-poly.ru/articles/foto_dlya_statey/stek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885" y="2819025"/>
            <a:ext cx="1244919" cy="1197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94" descr="http://vignette3.wikia.nocookie.net/fantendo/images/5/5c/Corruption_and_Energy.png/revision/latest?cb=2015111714050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779" y="1335943"/>
            <a:ext cx="1101478" cy="1334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Рисунок 95" descr="https://chastnosti.com/wp-content/uploads/2015/09/glass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09" y="39866"/>
            <a:ext cx="1283186" cy="115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Рисунок 13321" descr="http://www.ru.all.biz/img/ru/catalog/37019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609" y="4184048"/>
            <a:ext cx="1266499" cy="117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13317" descr="http://pics.nashgorod.ru/imgfiles/newnews_imgs/2016/10/10/prev800_866caafd00a0f42ff2b2920fc297be6f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296" y="2783637"/>
            <a:ext cx="1300231" cy="129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Рисунок 95" descr="https://chastnosti.com/wp-content/uploads/2015/09/glass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41" y="1474289"/>
            <a:ext cx="1251608" cy="115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13318" descr="http://im5-tub-ru.yandex.net/i?id=69588814-03-72&amp;n=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296" y="4184048"/>
            <a:ext cx="1244918" cy="124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Рисунок 13318" descr="http://im5-tub-ru.yandex.net/i?id=69588814-03-72&amp;n=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687" y="4209943"/>
            <a:ext cx="1244918" cy="119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13319" descr="http://www.pvlida.by/media/k2/items/cache/7ba916c6edd889621887b1ad968ff78f_XL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687" y="2909179"/>
            <a:ext cx="1367508" cy="110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13323" descr="http://straz-almaz.ru/img/cms/how_make/kakie_bivayut/2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434" y="4184048"/>
            <a:ext cx="1315685" cy="1144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10" descr="http://pro-poly.ru/articles/foto_dlya_statey/stek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45" y="5559446"/>
            <a:ext cx="1342282" cy="12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Рисунок 13318" descr="http://im5-tub-ru.yandex.net/i?id=69588814-03-72&amp;n=2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067" y="2816478"/>
            <a:ext cx="1244918" cy="119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8868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0033" y="1847091"/>
            <a:ext cx="9111934" cy="45719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475523641"/>
              </p:ext>
            </p:extLst>
          </p:nvPr>
        </p:nvGraphicFramePr>
        <p:xfrm>
          <a:off x="0" y="0"/>
          <a:ext cx="12192001" cy="6858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6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5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490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архитектора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строителя- проектировщика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офтальмолога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художника витражиста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пожарного инспектора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0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теплоэнергетика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экстрасенса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офтальмолога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Стекло глазами художника витражиста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59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стекловара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хирурга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эколога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0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строителя монтажника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вышивальщицы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ювелира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0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экономиста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художника витражиста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стекловара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68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651545"/>
              </p:ext>
            </p:extLst>
          </p:nvPr>
        </p:nvGraphicFramePr>
        <p:xfrm>
          <a:off x="0" y="2"/>
          <a:ext cx="12192000" cy="70906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68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55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40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архитектора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строителя- проектировщика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офтальмолога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художника витражиста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пожарного инспектора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теплоэнергетика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экстрасенса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офтальмолога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Стекло глазами художника витражиста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37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стекловара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хирурга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эколога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09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строителя монтажника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вышивальщицы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ювелира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4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Стекло глазами экономиста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художника витражиста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</a:rPr>
                        <a:t>Стекло глазами химика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Стекло глазами стекловара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55" marR="5875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930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0033" y="657726"/>
            <a:ext cx="9111934" cy="1668378"/>
          </a:xfrm>
        </p:spPr>
        <p:txBody>
          <a:bodyPr/>
          <a:lstStyle/>
          <a:p>
            <a:r>
              <a:rPr lang="ru-RU" u="sng" dirty="0">
                <a:solidFill>
                  <a:srgbClr val="FEFEF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Перечень примерных тем</a:t>
            </a:r>
            <a:br>
              <a:rPr lang="ru-RU" u="sng" dirty="0">
                <a:solidFill>
                  <a:srgbClr val="FEFEF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586462"/>
            <a:ext cx="6096000" cy="3560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Древесина глазами людей разных профессий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Пороки древесины глазами дизайнера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Образы деревьев разных пород в устном народном творчестве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ea typeface="Calibri" panose="020F0502020204030204" pitchFamily="34" charset="0"/>
                <a:cs typeface="Times New Roman" panose="02020603050405020304" pitchFamily="18" charset="0"/>
              </a:rPr>
              <a:t>Растущее дерево как организм</a:t>
            </a:r>
          </a:p>
        </p:txBody>
      </p:sp>
    </p:spTree>
    <p:extLst>
      <p:ext uri="{BB962C8B-B14F-4D97-AF65-F5344CB8AC3E}">
        <p14:creationId xmlns:p14="http://schemas.microsoft.com/office/powerpoint/2010/main" val="4203489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434903" y="320841"/>
            <a:ext cx="8767762" cy="545433"/>
          </a:xfrm>
        </p:spPr>
        <p:txBody>
          <a:bodyPr>
            <a:noAutofit/>
          </a:bodyPr>
          <a:lstStyle/>
          <a:p>
            <a:r>
              <a:rPr lang="ru-RU" altLang="ru-RU" sz="240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Производственная ситуация 1</a:t>
            </a:r>
            <a:br>
              <a:rPr lang="ru-RU" altLang="ru-RU" sz="2400" dirty="0">
                <a:solidFill>
                  <a:schemeClr val="tx1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quarter" idx="10"/>
          </p:nvPr>
        </p:nvSpPr>
        <p:spPr>
          <a:xfrm>
            <a:off x="256674" y="866274"/>
            <a:ext cx="10539663" cy="5991725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/>
              <a:t>После сдачи дома, выполненного бригадой малоопытных рабочих, в стенах дома пошли трещины и деформативные изменения. Независимая экспертиза установила, что допущена ошибка при выборе крепления стропил к мауэрлату (не учтена усадка стен дома и крыши). Строительная компания понесла убытки, необходимо разобраться в этой производственной ситуации и решить ее.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</a:rPr>
              <a:t>Варианты решения по методу прямой аналогии в других системах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770331"/>
              </p:ext>
            </p:extLst>
          </p:nvPr>
        </p:nvGraphicFramePr>
        <p:xfrm>
          <a:off x="-4" y="3657600"/>
          <a:ext cx="12320340" cy="3200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33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3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33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33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533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6001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одежда для детей,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одежда будущих мам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кулиска для штор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ремни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текстильные резинки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ползун штангенциркуля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суппорт станка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01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" name="Рисунок 53" descr="http://texstils.ru/img/Shite/Rezinki/rezinka-perforirovana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5252373"/>
            <a:ext cx="1860887" cy="16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52" descr="https://im3-tub-ru.yandex.net/i?id=a0af7da5df5ee7bf0faeb3ce5b96e643&amp;n=33&amp;h=215&amp;w=2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561" y="5252373"/>
            <a:ext cx="1909007" cy="16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51" descr="https://im0-tub-ru.yandex.net/i?id=c5a21ff4ab12f2f1d00425bd76931ec2&amp;n=33&amp;h=215&amp;w=3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026569" y="5252371"/>
            <a:ext cx="2165824" cy="16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50" descr="https://im2-tub-ru.yandex.net/i?id=20cb416222058a2704196c4c4398f2ec&amp;n=33&amp;h=215&amp;w=29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2253" y="5252373"/>
            <a:ext cx="1983764" cy="160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49" descr="http://www.podkova7.ru/upload/resize_cache/iblock/939/300_200_2/9398a91e9882f4f6049db60c3ff179e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017" y="5252375"/>
            <a:ext cx="2165684" cy="160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48" descr="http://www.cenotavr.by/photos/small/83842-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1701" y="5261800"/>
            <a:ext cx="1903469" cy="159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809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2831</TotalTime>
  <Words>695</Words>
  <Application>Microsoft Office PowerPoint</Application>
  <PresentationFormat>Широкоэкранный</PresentationFormat>
  <Paragraphs>183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Cambria</vt:lpstr>
      <vt:lpstr>inherit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Перечень примерных тем </vt:lpstr>
      <vt:lpstr>Производственная ситуация 1 </vt:lpstr>
      <vt:lpstr>Решение производственной ситуации с применением алгоритма</vt:lpstr>
      <vt:lpstr>Задание на преодоление инерции мышления</vt:lpstr>
      <vt:lpstr>Конструкции лестниц (метод прямой аналогии)</vt:lpstr>
      <vt:lpstr>Конструкции лестниц (метод личной аналогии)</vt:lpstr>
      <vt:lpstr>Конструкции лестниц (метод символической аналогии)</vt:lpstr>
      <vt:lpstr>Примеры заданий по символической аналогии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Mikita Zakharkou</dc:creator>
  <cp:lastModifiedBy>Рубина Наталия</cp:lastModifiedBy>
  <cp:revision>27</cp:revision>
  <dcterms:created xsi:type="dcterms:W3CDTF">2020-07-20T10:05:14Z</dcterms:created>
  <dcterms:modified xsi:type="dcterms:W3CDTF">2021-10-10T18:16:16Z</dcterms:modified>
</cp:coreProperties>
</file>