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</p:sldMasterIdLst>
  <p:notesMasterIdLst>
    <p:notesMasterId r:id="rId17"/>
  </p:notesMasterIdLst>
  <p:handoutMasterIdLst>
    <p:handoutMasterId r:id="rId18"/>
  </p:handoutMasterIdLst>
  <p:sldIdLst>
    <p:sldId id="4129" r:id="rId2"/>
    <p:sldId id="5225" r:id="rId3"/>
    <p:sldId id="3774" r:id="rId4"/>
    <p:sldId id="5378" r:id="rId5"/>
    <p:sldId id="5379" r:id="rId6"/>
    <p:sldId id="5501" r:id="rId7"/>
    <p:sldId id="5525" r:id="rId8"/>
    <p:sldId id="5502" r:id="rId9"/>
    <p:sldId id="5526" r:id="rId10"/>
    <p:sldId id="5527" r:id="rId11"/>
    <p:sldId id="5528" r:id="rId12"/>
    <p:sldId id="5529" r:id="rId13"/>
    <p:sldId id="5530" r:id="rId14"/>
    <p:sldId id="5522" r:id="rId15"/>
    <p:sldId id="4117" r:id="rId16"/>
  </p:sldIdLst>
  <p:sldSz cx="9144000" cy="6858000" type="screen4x3"/>
  <p:notesSz cx="6797675" cy="9925050"/>
  <p:defaultTextStyle>
    <a:defPPr>
      <a:defRPr lang="en-GB"/>
    </a:defPPr>
    <a:lvl1pPr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64">
          <p15:clr>
            <a:srgbClr val="A4A3A4"/>
          </p15:clr>
        </p15:guide>
        <p15:guide id="2" orient="horz" pos="527">
          <p15:clr>
            <a:srgbClr val="A4A3A4"/>
          </p15:clr>
        </p15:guide>
        <p15:guide id="3" orient="horz" pos="1617">
          <p15:clr>
            <a:srgbClr val="A4A3A4"/>
          </p15:clr>
        </p15:guide>
        <p15:guide id="4" orient="horz" pos="94">
          <p15:clr>
            <a:srgbClr val="A4A3A4"/>
          </p15:clr>
        </p15:guide>
        <p15:guide id="5" orient="horz" pos="4062">
          <p15:clr>
            <a:srgbClr val="A4A3A4"/>
          </p15:clr>
        </p15:guide>
        <p15:guide id="6" orient="horz" pos="1163">
          <p15:clr>
            <a:srgbClr val="A4A3A4"/>
          </p15:clr>
        </p15:guide>
        <p15:guide id="7" pos="5586">
          <p15:clr>
            <a:srgbClr val="A4A3A4"/>
          </p15:clr>
        </p15:guide>
        <p15:guide id="8" pos="225">
          <p15:clr>
            <a:srgbClr val="A4A3A4"/>
          </p15:clr>
        </p15:guide>
        <p15:guide id="9" pos="1237">
          <p15:clr>
            <a:srgbClr val="A4A3A4"/>
          </p15:clr>
        </p15:guide>
        <p15:guide id="10" pos="89">
          <p15:clr>
            <a:srgbClr val="A4A3A4"/>
          </p15:clr>
        </p15:guide>
        <p15:guide id="11" pos="5187">
          <p15:clr>
            <a:srgbClr val="A4A3A4"/>
          </p15:clr>
        </p15:guide>
        <p15:guide id="12" pos="397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B9FF"/>
    <a:srgbClr val="E3C9FF"/>
    <a:srgbClr val="DCBDFF"/>
    <a:srgbClr val="9900CC"/>
    <a:srgbClr val="97E4FF"/>
    <a:srgbClr val="DAEFC3"/>
    <a:srgbClr val="FFFFCC"/>
    <a:srgbClr val="0033CC"/>
    <a:srgbClr val="0283EE"/>
    <a:srgbClr val="FF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97077" autoAdjust="0"/>
  </p:normalViewPr>
  <p:slideViewPr>
    <p:cSldViewPr snapToGrid="0">
      <p:cViewPr>
        <p:scale>
          <a:sx n="70" d="100"/>
          <a:sy n="70" d="100"/>
        </p:scale>
        <p:origin x="-1152" y="-132"/>
      </p:cViewPr>
      <p:guideLst>
        <p:guide orient="horz" pos="664"/>
        <p:guide orient="horz" pos="527"/>
        <p:guide orient="horz" pos="1617"/>
        <p:guide orient="horz" pos="94"/>
        <p:guide orient="horz" pos="4062"/>
        <p:guide orient="horz" pos="1163"/>
        <p:guide pos="5586"/>
        <p:guide pos="225"/>
        <p:guide pos="1237"/>
        <p:guide pos="89"/>
        <p:guide pos="5187"/>
        <p:guide pos="397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15.xml"/><Relationship Id="rId1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655"/>
            <a:ext cx="2946400" cy="4968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6655"/>
            <a:ext cx="2946400" cy="4968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AA71BC6B-9E6E-4B5C-984A-CFDDAD3DA9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029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2950"/>
            <a:ext cx="4962525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121"/>
            <a:ext cx="5438775" cy="44680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6655"/>
            <a:ext cx="2946400" cy="4968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6655"/>
            <a:ext cx="2946400" cy="4968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D10424F4-D513-429B-969A-B5A1E86A6A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4494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65200"/>
            <a:fld id="{8E2CD4D3-9DD2-4C7F-A6CC-2FC51DC5FC0B}" type="slidenum">
              <a:rPr lang="en-GB" smtClean="0">
                <a:solidFill>
                  <a:srgbClr val="FFFFFF"/>
                </a:solidFill>
              </a:rPr>
              <a:pPr defTabSz="965200"/>
              <a:t>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4" y="4712534"/>
            <a:ext cx="4986337" cy="4471272"/>
          </a:xfrm>
          <a:noFill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7F0BA0-38AA-43A0-8FAF-0CF4327E576D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54067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2525" cy="3722688"/>
          </a:xfrm>
          <a:ln/>
        </p:spPr>
      </p:sp>
      <p:sp>
        <p:nvSpPr>
          <p:cNvPr id="54067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40677" name="Номер слайда 3"/>
          <p:cNvSpPr txBox="1">
            <a:spLocks noGrp="1"/>
          </p:cNvSpPr>
          <p:nvPr/>
        </p:nvSpPr>
        <p:spPr bwMode="auto">
          <a:xfrm>
            <a:off x="3849688" y="9426655"/>
            <a:ext cx="2946400" cy="4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0" tIns="48315" rIns="96630" bIns="48315" anchor="b"/>
          <a:lstStyle/>
          <a:p>
            <a:pPr algn="r" defTabSz="949325">
              <a:spcBef>
                <a:spcPct val="0"/>
              </a:spcBef>
              <a:buClrTx/>
            </a:pPr>
            <a:fld id="{3FE60BC6-6865-4192-8F9B-D96F2DAF6199}" type="slidenum">
              <a:rPr lang="en-GB">
                <a:latin typeface="Verdana" pitchFamily="34" charset="0"/>
              </a:rPr>
              <a:pPr algn="r" defTabSz="949325">
                <a:spcBef>
                  <a:spcPct val="0"/>
                </a:spcBef>
                <a:buClrTx/>
              </a:pPr>
              <a:t>15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28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4313" y="109538"/>
            <a:ext cx="2068512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55600" y="109538"/>
            <a:ext cx="6056313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0" y="898525"/>
            <a:ext cx="8270875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51238"/>
            <a:ext cx="9144000" cy="276999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© </a:t>
            </a:r>
            <a:r>
              <a:rPr lang="ru-RU" b="1" dirty="0" smtClean="0">
                <a:solidFill>
                  <a:schemeClr val="bg1"/>
                </a:solidFill>
              </a:rPr>
              <a:t>Рубина Н.В.,  2019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5575" cy="174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 userDrawn="1"/>
        </p:nvSpPr>
        <p:spPr bwMode="auto">
          <a:xfrm>
            <a:off x="0" y="12012"/>
            <a:ext cx="9144000" cy="57751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477973"/>
            <a:ext cx="649288" cy="3689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169861" y="5895687"/>
            <a:ext cx="3850993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Москва, </a:t>
            </a:r>
            <a:r>
              <a:rPr lang="ru-RU" sz="2000" dirty="0" smtClean="0">
                <a:solidFill>
                  <a:srgbClr val="000099"/>
                </a:solidFill>
              </a:rPr>
              <a:t>10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ru-RU" sz="2000" dirty="0" smtClean="0">
                <a:solidFill>
                  <a:srgbClr val="000099"/>
                </a:solidFill>
              </a:rPr>
              <a:t>февраля </a:t>
            </a:r>
            <a:r>
              <a:rPr lang="ru-RU" sz="2000" dirty="0" smtClean="0">
                <a:solidFill>
                  <a:srgbClr val="000099"/>
                </a:solidFill>
              </a:rPr>
              <a:t>2020 </a:t>
            </a:r>
            <a:r>
              <a:rPr lang="ru-RU" sz="2000" dirty="0">
                <a:solidFill>
                  <a:srgbClr val="000099"/>
                </a:solidFill>
              </a:rPr>
              <a:t>года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332692" y="2496793"/>
            <a:ext cx="8704262" cy="1354217"/>
          </a:xfrm>
        </p:spPr>
        <p:txBody>
          <a:bodyPr/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smtClean="0">
                <a:solidFill>
                  <a:srgbClr val="000099"/>
                </a:solidFill>
              </a:rPr>
              <a:t>Развитие Творческого Воображения (РТВ)</a:t>
            </a:r>
            <a:endParaRPr lang="ru-RU" sz="4000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05" y="725365"/>
            <a:ext cx="2480075" cy="140824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hlinkClick r:id="rId4"/>
              </a:rPr>
              <a:t>http://triz-summit.ru</a:t>
            </a:r>
            <a:r>
              <a:rPr lang="ru-RU" sz="1600" b="1" dirty="0"/>
              <a:t> </a:t>
            </a:r>
          </a:p>
        </p:txBody>
      </p:sp>
      <p:sp>
        <p:nvSpPr>
          <p:cNvPr id="8" name="Text Box 1">
            <a:extLst>
              <a:ext uri="{FF2B5EF4-FFF2-40B4-BE49-F238E27FC236}">
                <a16:creationId xmlns="" xmlns:a16="http://schemas.microsoft.com/office/drawing/2014/main" id="{7FF38450-F32C-46FC-8320-308F3FE63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4143398"/>
            <a:ext cx="7450665" cy="877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algn="r"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Рубина Наталия Викторовна</a:t>
            </a:r>
            <a:endParaRPr lang="ru-RU" sz="2000" dirty="0">
              <a:solidFill>
                <a:srgbClr val="000099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8705" y="625157"/>
            <a:ext cx="1669679" cy="1682078"/>
          </a:xfrm>
          <a:prstGeom prst="rect">
            <a:avLst/>
          </a:prstGeom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Регистр Научно-фантастических идей</a:t>
            </a:r>
            <a:endParaRPr lang="ru-RU" sz="2000" kern="0" cap="none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07075" y="897187"/>
            <a:ext cx="8550322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 Класс. Космос. </a:t>
            </a:r>
          </a:p>
          <a:p>
            <a:pPr algn="just"/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П/К 1.1. Космические полеты. 12. Групп:</a:t>
            </a:r>
          </a:p>
          <a:p>
            <a:pPr marL="457200" indent="-457200" algn="just">
              <a:buAutoNum type="arabicPeriod"/>
            </a:pP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7075" y="1743760"/>
            <a:ext cx="8659504" cy="4510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1.1. 1. Межпланетные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полеты и межпланетные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корабли. 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1.1.2. Межзвездные полеты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и межзвездные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корабли. 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1.1.3. Межзвездные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перелеты на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планетах. 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1.1.4. Прочие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особенности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полетов. 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1.1.5. Цели. 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1.1.6. Конечные пункты полетов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(и место действия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1.1.7. Псевдо-полеты. 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1.1.8. Лететь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или не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лететь. 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1.1.9. Космические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станции и оборудование</a:t>
            </a:r>
          </a:p>
          <a:p>
            <a:pPr algn="just"/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1.1.9-а. Исследования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с помощью киборгов</a:t>
            </a:r>
          </a:p>
          <a:p>
            <a:pPr algn="just"/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1.1.9-б. Особые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способы исследования и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освоения </a:t>
            </a:r>
            <a:r>
              <a:rPr lang="ru-RU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неземле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подобных планет. 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1.1.10. Наземное оборудование для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подготовки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полетов. 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1.1.11. Совершенно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непонятные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произведения.</a:t>
            </a: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1.1.12. Комбинации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"на тему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99490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Регистр Научно-фантастических идей</a:t>
            </a:r>
            <a:endParaRPr lang="ru-RU" sz="2000" kern="0" cap="none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07075" y="665171"/>
            <a:ext cx="8550322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 Класс. Космос. </a:t>
            </a:r>
          </a:p>
          <a:p>
            <a:pPr algn="just"/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П/К 1.1. Космические полеты. 12. Групп: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16" y="1417710"/>
            <a:ext cx="6905768" cy="512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00235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Патентный Фонд Фантастики (ППФ)</a:t>
            </a:r>
            <a:endParaRPr lang="ru-RU" sz="2000" kern="0" cap="none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1069" y="749724"/>
            <a:ext cx="8802805" cy="16804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Патентное описание 1</a:t>
            </a: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СПОСОБ ПОДЪЕМА ЗАТОНУВШИХ КОРАБЛЕЙ</a:t>
            </a: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Автор изобретения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Г.Гуревич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. Приоритет - 1951 год, повесть "Иней на пальмах".</a:t>
            </a: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Способ подъема затонувших кораблей, отличающийся тем, что, с целью увеличения быстроты подъема и величины поднимаемых судов, замораживают окружающую корабль воду, причем образуется айсберг, всплывающий вместе с вмороженным в него кораблем на поверхность.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1069" y="2677257"/>
            <a:ext cx="8802805" cy="168046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Патентное описание 6</a:t>
            </a: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СПОСОБ ПЕРЕДВИЖЕНИЯ В КОСМИЧЕСКОМ ПРОСТРАНСТВЕ</a:t>
            </a: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Автор изобретения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Б.Красногорский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. Приоритет - 1913 год, повесть "По волнам эфира".</a:t>
            </a: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Способ передвижения в космическом пространстве за счет давления света, отличающийся тем, что, с целью удешевления аппарата и уменьшения его массы, движение осуществляют давлением солнечных лучей на парус с большой рабочей поверхностью.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1068" y="4532379"/>
            <a:ext cx="8802805" cy="1926681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Патентное описание 10</a:t>
            </a: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СПОСОБ ПОЛУЧЕНИЯ ПРЕСНОЙ ВОДЫ</a:t>
            </a: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Патент Х. Автор изобретения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А.Азимов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. Приоритет - 1940 год, рассказ "Путь марсиан".</a:t>
            </a: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Способ получения пресной воды, отличающийся тем, что, с целью коренного решения проблемы водоснабжения, добычу воды производят из ледяных астероидов, метеоров и других небесных тел (расположенных, например, в кольцах Сатурна), причем объект может быть предварительно транспортирован в удобное для дальнейшей обработки место.</a:t>
            </a:r>
          </a:p>
        </p:txBody>
      </p:sp>
    </p:spTree>
    <p:extLst>
      <p:ext uri="{BB962C8B-B14F-4D97-AF65-F5344CB8AC3E}">
        <p14:creationId xmlns:p14="http://schemas.microsoft.com/office/powerpoint/2010/main" val="4745300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Патентный Фонд Фантастики (ППФ)</a:t>
            </a:r>
            <a:endParaRPr lang="ru-RU" sz="2000" kern="0" cap="none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7421" y="782741"/>
            <a:ext cx="8789158" cy="576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Патентное описание 2</a:t>
            </a:r>
          </a:p>
          <a:p>
            <a:pPr algn="just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ГИПЕРПРОСТРАНСТВО</a:t>
            </a:r>
          </a:p>
          <a:p>
            <a:pPr algn="just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Автор открытия </a:t>
            </a:r>
            <a:r>
              <a:rPr lang="ru-R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Д.Кэмпбелл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. Приоритет - 1934 год, роман "Ловушка".</a:t>
            </a:r>
          </a:p>
          <a:p>
            <a:pPr algn="just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Впервые обнаружено физическое явление, заключающееся в том, что существует измерение пространства (гиперпространство), передвигаясь в котором можно мгновенно преодолевать любые расстояния в пространстве трех измерений.</a:t>
            </a:r>
          </a:p>
          <a:p>
            <a:pPr algn="just"/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Теория относительности запрещает движение материальных тел быстрее света. Физики с этим постулатом примирились, фантасты - нет. После того, как на страницах фантастических произведений к звездам отправились первые экспедиции, авторы начали искать способ обойти постулат Эйнштейна. Первым это сделал </a:t>
            </a:r>
            <a:r>
              <a:rPr lang="ru-R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Д.Кэмпбелл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, снабдивший пространство еще одним измерением, в котором скорость света - вовсе не предел. Впоследствии фантасты писали о над-, под-, нуль- и прочих пространствах, ничем не отличавшихся от гиперпространства </a:t>
            </a:r>
            <a:r>
              <a:rPr lang="ru-R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Кэмпбелла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. Принцип один: использование для движения неких, пока неизвестных, измерений пространства.</a:t>
            </a:r>
          </a:p>
          <a:p>
            <a:pPr algn="just"/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В научной литературе последних десяти лет уже не редки работы, описывающие космос как структуру многомерную. Количество измерений пространства, вводимых авторами (не фантастами!), достигает десяти и более. Физическое четырехмерное пространство-время является как бы проекцией, доступной нашим органам чувств и приборам. Вопрос о том, является ли это </a:t>
            </a:r>
            <a:r>
              <a:rPr lang="ru-R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многомерие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 лишь математической абстракцией, пока открыт. Не исключено, однако, что идея гиперпространства станет реальностью науки.</a:t>
            </a:r>
          </a:p>
          <a:p>
            <a:pPr algn="just"/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Для фантастики же открытие </a:t>
            </a:r>
            <a:r>
              <a:rPr lang="ru-R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Д.Кэмпбелла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 сыграло положительную роль, и не только потому, что позволило героям фантастических произведений летать от звезды к звезде, как из Москвы в Париж. Исподволь воздействуя на читателя, литература приучает его к мысли о гораздо большей сложности мироздания, чем это предполагает обыденное сознание.</a:t>
            </a:r>
          </a:p>
        </p:txBody>
      </p:sp>
    </p:spTree>
    <p:extLst>
      <p:ext uri="{BB962C8B-B14F-4D97-AF65-F5344CB8AC3E}">
        <p14:creationId xmlns:p14="http://schemas.microsoft.com/office/powerpoint/2010/main" val="19011292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Итоговый проект</a:t>
            </a:r>
            <a:endParaRPr lang="ru-RU" sz="2000" kern="0" cap="none" dirty="0"/>
          </a:p>
        </p:txBody>
      </p:sp>
      <p:sp>
        <p:nvSpPr>
          <p:cNvPr id="3" name="TextBox 2"/>
          <p:cNvSpPr txBox="1"/>
          <p:nvPr/>
        </p:nvSpPr>
        <p:spPr>
          <a:xfrm>
            <a:off x="163771" y="970929"/>
            <a:ext cx="8665903" cy="3790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Выберите новый объект для преобразования. Используйте один или несколько изученных на занятиях методов РТВ для подготовки итоговой работы.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Вы можете поставить перед собой разные цели: придумать новый (несколько вариантов) продукт; спрогнозировать появление нового устройства, технологии; написать фантастический рассказ; подготовить комикс, сюжет (</a:t>
            </a:r>
            <a:r>
              <a:rPr lang="ru-RU" sz="2400" dirty="0" err="1" smtClean="0"/>
              <a:t>раскадровку</a:t>
            </a:r>
            <a:r>
              <a:rPr lang="ru-RU" sz="2400" dirty="0" smtClean="0"/>
              <a:t>) для фантастического фильма, сказки и т.д. </a:t>
            </a:r>
            <a:endParaRPr lang="ru-RU" sz="1800" dirty="0" smtClean="0"/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6708120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994" name="Группа 7"/>
          <p:cNvGrpSpPr>
            <a:grpSpLocks/>
          </p:cNvGrpSpPr>
          <p:nvPr/>
        </p:nvGrpSpPr>
        <p:grpSpPr bwMode="auto">
          <a:xfrm>
            <a:off x="892175" y="676275"/>
            <a:ext cx="7504113" cy="5629275"/>
            <a:chOff x="892507" y="675991"/>
            <a:chExt cx="7504113" cy="5629275"/>
          </a:xfrm>
        </p:grpSpPr>
        <p:pic>
          <p:nvPicPr>
            <p:cNvPr id="340995" name="Picture 4" descr="http://900igr.net/datas/geometrija/Prizma/0012-012-Spasibo-za-vnimani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507" y="675991"/>
              <a:ext cx="7504113" cy="562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0996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748" y="5163023"/>
              <a:ext cx="5138737" cy="1122363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5760" y="2085592"/>
            <a:ext cx="27164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Преподаватель-методист по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«Кубок ТРИЗ Саммита» 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программ, методических материалов для педагогов и учебных материалов для детей по курсам ТРИЗ </a:t>
            </a:r>
            <a:endParaRPr lang="ru-RU" sz="1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5760" y="1082872"/>
            <a:ext cx="2816093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Преподаватель</a:t>
            </a:r>
          </a:p>
          <a:p>
            <a:pPr algn="l"/>
            <a:r>
              <a:rPr lang="ru-RU" sz="1600" b="1" dirty="0" smtClean="0"/>
              <a:t>Рубина Наталия Викторовна</a:t>
            </a:r>
            <a:endParaRPr lang="ru-RU" sz="1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32" y="1329783"/>
            <a:ext cx="1111908" cy="164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42482" y="2098600"/>
            <a:ext cx="2716458" cy="228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err="1" smtClean="0"/>
              <a:t>Башкова</a:t>
            </a:r>
            <a:r>
              <a:rPr lang="ru-RU" sz="1600" dirty="0" smtClean="0"/>
              <a:t> Т.Н.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Кассу </a:t>
            </a:r>
            <a:r>
              <a:rPr lang="ru-RU" sz="1600" dirty="0"/>
              <a:t>Р</a:t>
            </a:r>
            <a:r>
              <a:rPr lang="ru-RU" sz="1600" dirty="0" smtClean="0"/>
              <a:t>.;</a:t>
            </a:r>
            <a:endParaRPr lang="ru-RU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Кулаков А.В.;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Прокопенко </a:t>
            </a:r>
            <a:r>
              <a:rPr lang="ru-RU" sz="1600" dirty="0"/>
              <a:t>М.Н.;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Сидоренко М.Ю.;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Харитонов А.С.;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Щедрин Н.А.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42847" y="1160506"/>
            <a:ext cx="28160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Участники семинара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67257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9288" y="94249"/>
            <a:ext cx="7983537" cy="489365"/>
          </a:xfrm>
        </p:spPr>
        <p:txBody>
          <a:bodyPr/>
          <a:lstStyle/>
          <a:p>
            <a:pPr eaLnBrk="1" hangingPunct="1"/>
            <a:r>
              <a:rPr lang="ru-RU" sz="2200" dirty="0" smtClean="0"/>
              <a:t>Цель лекции</a:t>
            </a:r>
            <a:endParaRPr lang="ru-RU" sz="2200" dirty="0"/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 flipH="1">
            <a:off x="2074459" y="1279525"/>
            <a:ext cx="7018334" cy="92333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Подведение итогов занятий</a:t>
            </a:r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Защита проектов</a:t>
            </a:r>
            <a:endParaRPr lang="ru-RU" sz="24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49288" y="94249"/>
            <a:ext cx="7983537" cy="48936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ClrTx/>
            </a:pPr>
            <a:r>
              <a:rPr lang="ru-RU" sz="2200" kern="0" dirty="0" smtClean="0"/>
              <a:t>Курс РТВ в системе Икар и Дедал</a:t>
            </a:r>
            <a:endParaRPr lang="ru-RU" sz="2200" kern="0" dirty="0"/>
          </a:p>
        </p:txBody>
      </p:sp>
      <p:sp>
        <p:nvSpPr>
          <p:cNvPr id="3" name="TextBox 2"/>
          <p:cNvSpPr txBox="1"/>
          <p:nvPr/>
        </p:nvSpPr>
        <p:spPr>
          <a:xfrm>
            <a:off x="197609" y="1280291"/>
            <a:ext cx="3786576" cy="4241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Аналогии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. Перенос идей и решений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ММЧ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Перенос свойств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МФО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Морфологический анализ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Надсистема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Психологическая инерция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err="1">
                <a:latin typeface="Calibri"/>
                <a:ea typeface="Calibri"/>
                <a:cs typeface="Times New Roman"/>
              </a:rPr>
              <a:t>Эвроритм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(4-х этажная схема фантазирования)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Антисистема</a:t>
            </a:r>
            <a:endParaRPr lang="ru-RU" sz="20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59184" y="1280291"/>
            <a:ext cx="4572000" cy="402450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10. ИКР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11. Подсистема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12. Синектика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, виды аналогий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13. Синтез 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сказок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14. Системный 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филогенез и онтогенез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15. </a:t>
            </a:r>
            <a:r>
              <a:rPr lang="ru-RU" sz="2000" dirty="0" err="1" smtClean="0">
                <a:latin typeface="Calibri"/>
                <a:ea typeface="Calibri"/>
                <a:cs typeface="Times New Roman"/>
              </a:rPr>
              <a:t>Фантограмма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16. Приемы 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фантазирования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17. Система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18. Системный 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оператор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19. Элемент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6231136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7C35E14C-9A15-4DE6-82C9-426A2648DB3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Программа курса Развития Творческого Воображения</a:t>
            </a:r>
            <a:endParaRPr lang="ru-RU" alt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4985" y="582729"/>
            <a:ext cx="7525907" cy="599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49508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Регистр научно-фантастических идей</a:t>
            </a:r>
            <a:endParaRPr lang="ru-RU" sz="2000" kern="0" cap="none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0124" y="641447"/>
            <a:ext cx="8830103" cy="4273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Начало создания Регистра НФИ – 1964 г.</a:t>
            </a:r>
          </a:p>
          <a:p>
            <a:pPr algn="just"/>
            <a:endParaRPr lang="ru-RU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Автор идеи Г.С. </a:t>
            </a:r>
            <a:r>
              <a:rPr lang="ru-RU" sz="2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Альтшуллер</a:t>
            </a:r>
            <a:endParaRPr lang="ru-RU" sz="2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Соавторы П. </a:t>
            </a:r>
            <a:r>
              <a:rPr lang="ru-RU" sz="2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Амнуэль</a:t>
            </a:r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Р. Леонидов, Д. </a:t>
            </a:r>
            <a:r>
              <a:rPr lang="ru-RU" sz="2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Биленкин</a:t>
            </a:r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И. </a:t>
            </a:r>
            <a:r>
              <a:rPr lang="ru-RU" sz="2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Верткин</a:t>
            </a:r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В. Журавлева, В. Фей, В. Гаков</a:t>
            </a:r>
          </a:p>
          <a:p>
            <a:pPr algn="just"/>
            <a:endParaRPr lang="ru-RU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Этажная схема</a:t>
            </a:r>
          </a:p>
          <a:p>
            <a:pPr algn="just"/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Шкала «Фантазия-2»</a:t>
            </a:r>
          </a:p>
          <a:p>
            <a:pPr algn="just"/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Приемы фантазирования</a:t>
            </a:r>
          </a:p>
          <a:p>
            <a:pPr algn="just"/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Курс РТВ</a:t>
            </a:r>
          </a:p>
          <a:p>
            <a:pPr algn="just"/>
            <a:endParaRPr lang="ru-R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124" y="4534818"/>
            <a:ext cx="88301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"Такого рода исследования - на всю жизнь (и не на одну жизнь). Эта работа требует сил большого творческого коллектива. Но кто бы ни вел такое исследование, он должен ясно себе представить цель работы и "что мы ищем". Ищем мы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законы развития интеллектуальных, развивающихся систем".</a:t>
            </a:r>
          </a:p>
        </p:txBody>
      </p:sp>
    </p:spTree>
    <p:extLst>
      <p:ext uri="{BB962C8B-B14F-4D97-AF65-F5344CB8AC3E}">
        <p14:creationId xmlns:p14="http://schemas.microsoft.com/office/powerpoint/2010/main" val="20685255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Регистр научно-фантастических идей</a:t>
            </a:r>
            <a:endParaRPr lang="ru-RU" sz="2000" kern="0" cap="none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0124" y="682391"/>
            <a:ext cx="8830103" cy="5035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Calibri" panose="020F0502020204030204" pitchFamily="34" charset="0"/>
                <a:cs typeface="Calibri" panose="020F0502020204030204" pitchFamily="34" charset="0"/>
              </a:rPr>
              <a:t>Прямая цель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создания Регистра заключалась в систематизации и классификации НФИ. Однако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сверхцели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этого труда были гораздо более интересны и важны</a:t>
            </a: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ru-R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Первая </a:t>
            </a:r>
            <a:r>
              <a:rPr lang="ru-RU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сверхцель</a:t>
            </a:r>
            <a:r>
              <a:rPr lang="ru-RU" sz="22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выявление методов и приемов, которые можно использовать для создания новых НФИ. В рамках этой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сверхцели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ставятся дополнительные задачи. Первая: используя выявленные приемы, усовершенствовать уже существующие НФИ. И вторая: поскольку для усовершенствования чего бы то ни было, нужно сначала оценить уже достигнутое, необходимо разработать шкалу оценки НФИ.</a:t>
            </a:r>
          </a:p>
          <a:p>
            <a:pPr algn="just"/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Вторая </a:t>
            </a:r>
            <a:r>
              <a:rPr lang="ru-RU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сверхцель</a:t>
            </a:r>
            <a:r>
              <a:rPr lang="ru-RU" sz="22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на основе выявленных приемов создание методики развития творческого воображения (РТВ).</a:t>
            </a:r>
          </a:p>
          <a:p>
            <a:pPr algn="just"/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Третья </a:t>
            </a:r>
            <a:r>
              <a:rPr lang="ru-RU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сверхцель</a:t>
            </a:r>
            <a:r>
              <a:rPr lang="ru-RU" sz="22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использование методики создания НФИ и методики РТВ для целей научного прогнозирования.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38679496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Регистр Научно-фантастических идей</a:t>
            </a:r>
            <a:endParaRPr lang="ru-RU" sz="2000" kern="0" cap="none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07075" y="1047315"/>
            <a:ext cx="855032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В Регистре НФИ разделены на одиннадцать классов:</a:t>
            </a:r>
          </a:p>
          <a:p>
            <a:pPr algn="just"/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1. Космос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; 10 подклассов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2. Земля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; 6 подклассов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3. Человек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; 8 подклассов</a:t>
            </a:r>
          </a:p>
          <a:p>
            <a:pPr algn="just"/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Общество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; 7 подклассов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5. Кибернетика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; 6 подклассов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6. Инопланетные разумные существа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; 2 подкласса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7. Фантастические животные и растения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; 6 подклассов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8. Время и пространство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; 6 подклассов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9. Фантастические исходные ситуации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; 10 подклассов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10. Научно-технические идеи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; 18 подклассов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11. Экология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 3 подкласса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6035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Регистр Научно-фантастических идей</a:t>
            </a:r>
            <a:endParaRPr lang="ru-RU" sz="2000" kern="0" cap="none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07075" y="1047315"/>
            <a:ext cx="8550322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Космос. 10 подклассов:</a:t>
            </a:r>
          </a:p>
          <a:p>
            <a:pPr algn="just"/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1.1. космические полеты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1.2. космические происшествия</a:t>
            </a:r>
          </a:p>
          <a:p>
            <a:pPr algn="just"/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1.3. космическое строительство</a:t>
            </a:r>
          </a:p>
          <a:p>
            <a:pPr algn="just"/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1.4. космическая связь</a:t>
            </a:r>
          </a:p>
          <a:p>
            <a:pPr algn="just"/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1.5. открытия в космосе</a:t>
            </a:r>
          </a:p>
          <a:p>
            <a:pPr algn="just"/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1.6. пришельцы</a:t>
            </a:r>
          </a:p>
          <a:p>
            <a:pPr algn="just"/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1.7. контакты с обитателями других планет</a:t>
            </a:r>
          </a:p>
          <a:p>
            <a:pPr algn="just"/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1.8. нетехнические цивилизации</a:t>
            </a:r>
          </a:p>
          <a:p>
            <a:pPr algn="just"/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1.9. прочие особенности внеземных цивилизаций</a:t>
            </a:r>
          </a:p>
          <a:p>
            <a:pPr algn="just"/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1.10. марсиане</a:t>
            </a:r>
          </a:p>
          <a:p>
            <a:pPr algn="just"/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2295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59853</TotalTime>
  <Words>1193</Words>
  <Application>Microsoft Office PowerPoint</Application>
  <PresentationFormat>Экран (4:3)</PresentationFormat>
  <Paragraphs>137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PPT Template NEW</vt:lpstr>
      <vt:lpstr>Развитие Творческого Воображения (РТВ)</vt:lpstr>
      <vt:lpstr>Презентация PowerPoint</vt:lpstr>
      <vt:lpstr>Цель лекции</vt:lpstr>
      <vt:lpstr>Презентация PowerPoint</vt:lpstr>
      <vt:lpstr>Программа курса Развития Творческого Воображения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Алгоритм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инновацинно-технологического консалтинга «Алгоритм»</dc:title>
  <dc:creator>Герасимов О.М.</dc:creator>
  <cp:lastModifiedBy>User</cp:lastModifiedBy>
  <cp:revision>3940</cp:revision>
  <cp:lastPrinted>2020-01-23T22:00:02Z</cp:lastPrinted>
  <dcterms:created xsi:type="dcterms:W3CDTF">2006-01-09T16:17:19Z</dcterms:created>
  <dcterms:modified xsi:type="dcterms:W3CDTF">2020-02-10T10:58:26Z</dcterms:modified>
</cp:coreProperties>
</file>