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6" r:id="rId2"/>
    <p:sldMasterId id="2147483663" r:id="rId3"/>
  </p:sldMasterIdLst>
  <p:notesMasterIdLst>
    <p:notesMasterId r:id="rId44"/>
  </p:notesMasterIdLst>
  <p:handoutMasterIdLst>
    <p:handoutMasterId r:id="rId45"/>
  </p:handoutMasterIdLst>
  <p:sldIdLst>
    <p:sldId id="256" r:id="rId4"/>
    <p:sldId id="276" r:id="rId5"/>
    <p:sldId id="257" r:id="rId6"/>
    <p:sldId id="278" r:id="rId7"/>
    <p:sldId id="259" r:id="rId8"/>
    <p:sldId id="279" r:id="rId9"/>
    <p:sldId id="281" r:id="rId10"/>
    <p:sldId id="280" r:id="rId11"/>
    <p:sldId id="285" r:id="rId12"/>
    <p:sldId id="283" r:id="rId13"/>
    <p:sldId id="282" r:id="rId14"/>
    <p:sldId id="284" r:id="rId15"/>
    <p:sldId id="286" r:id="rId16"/>
    <p:sldId id="287" r:id="rId17"/>
    <p:sldId id="289" r:id="rId18"/>
    <p:sldId id="290" r:id="rId19"/>
    <p:sldId id="305" r:id="rId20"/>
    <p:sldId id="296" r:id="rId21"/>
    <p:sldId id="310" r:id="rId22"/>
    <p:sldId id="291" r:id="rId23"/>
    <p:sldId id="292" r:id="rId24"/>
    <p:sldId id="288" r:id="rId25"/>
    <p:sldId id="293" r:id="rId26"/>
    <p:sldId id="294" r:id="rId27"/>
    <p:sldId id="306" r:id="rId28"/>
    <p:sldId id="297" r:id="rId29"/>
    <p:sldId id="311" r:id="rId30"/>
    <p:sldId id="300" r:id="rId31"/>
    <p:sldId id="299" r:id="rId32"/>
    <p:sldId id="298" r:id="rId33"/>
    <p:sldId id="307" r:id="rId34"/>
    <p:sldId id="304" r:id="rId35"/>
    <p:sldId id="312" r:id="rId36"/>
    <p:sldId id="260" r:id="rId37"/>
    <p:sldId id="301" r:id="rId38"/>
    <p:sldId id="302" r:id="rId39"/>
    <p:sldId id="303" r:id="rId40"/>
    <p:sldId id="308" r:id="rId41"/>
    <p:sldId id="309" r:id="rId42"/>
    <p:sldId id="274" r:id="rId43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>
        <p15:guide id="1" orient="horz" pos="2736" userDrawn="1">
          <p15:clr>
            <a:srgbClr val="A4A3A4"/>
          </p15:clr>
        </p15:guide>
        <p15:guide id="2" pos="147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81A6"/>
    <a:srgbClr val="00B230"/>
    <a:srgbClr val="F44C2A"/>
    <a:srgbClr val="1669EF"/>
    <a:srgbClr val="133C41"/>
    <a:srgbClr val="FEFEFE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49" autoAdjust="0"/>
    <p:restoredTop sz="94624" autoAdjust="0"/>
  </p:normalViewPr>
  <p:slideViewPr>
    <p:cSldViewPr snapToGrid="0">
      <p:cViewPr>
        <p:scale>
          <a:sx n="100" d="100"/>
          <a:sy n="100" d="100"/>
        </p:scale>
        <p:origin x="-678" y="-7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2964" y="66"/>
      </p:cViewPr>
      <p:guideLst>
        <p:guide orient="horz" pos="2736"/>
        <p:guide pos="147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C14FC-A894-4869-A797-1EC82735D106}" type="datetimeFigureOut">
              <a:rPr lang="en-US" smtClean="0"/>
              <a:t>6/8/2019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33E97-F2BE-44DB-A57D-0C85E2CBF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78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99C05-63F9-4248-8E20-3ACD9DF9DE7F}" type="datetimeFigureOut">
              <a:rPr lang="en-US" smtClean="0"/>
              <a:t>6/8/2019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4FABB-6DBE-47C4-B626-20167906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64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1466" y="1412416"/>
            <a:ext cx="4315968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31466" y="3049747"/>
            <a:ext cx="4315968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/>
        </p:blipFill>
        <p:spPr>
          <a:xfrm rot="5400000">
            <a:off x="2767227" y="2306574"/>
            <a:ext cx="5143500" cy="5303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5882" y="4766582"/>
            <a:ext cx="470910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333981" y="4731957"/>
            <a:ext cx="24221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700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0599" y="-313932"/>
            <a:ext cx="4672385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39693" y="4723315"/>
            <a:ext cx="612648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=""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34000" y="0"/>
            <a:ext cx="38100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="" xmlns:a16="http://schemas.microsoft.com/office/drawing/2014/main" id="{C143BA3E-52CB-5646-B7DC-BAF96CB308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1466" y="3843769"/>
            <a:ext cx="1945326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="" xmlns:a16="http://schemas.microsoft.com/office/drawing/2014/main" id="{7867A3F1-3A72-4A89-B097-019CF3129FD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6390" y="4671728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78089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89" y="1079500"/>
            <a:ext cx="3986211" cy="3397250"/>
          </a:xfrm>
        </p:spPr>
        <p:txBody>
          <a:bodyPr/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5334000" y="0"/>
            <a:ext cx="38100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94409" y="716437"/>
            <a:ext cx="4222029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131049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336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89" y="1422400"/>
            <a:ext cx="3986212" cy="3054350"/>
          </a:xfrm>
        </p:spPr>
        <p:txBody>
          <a:bodyPr/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5334000" y="0"/>
            <a:ext cx="38100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357189" y="1079500"/>
            <a:ext cx="3986212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94409" y="716437"/>
            <a:ext cx="4222029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17697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33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5334000" y="0"/>
            <a:ext cx="38100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94409" y="716437"/>
            <a:ext cx="4222029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357188" y="1092491"/>
            <a:ext cx="356616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1281A6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710972" y="1092491"/>
            <a:ext cx="3632428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200" baseline="0">
                <a:latin typeface="+mn-lt"/>
              </a:defRPr>
            </a:lvl1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one title here</a:t>
            </a:r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57188" y="4120134"/>
            <a:ext cx="356616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1281A6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357188" y="1698020"/>
            <a:ext cx="356616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1281A6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57188" y="2303549"/>
            <a:ext cx="356616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1281A6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4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357188" y="2909078"/>
            <a:ext cx="356616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1281A6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357188" y="3514607"/>
            <a:ext cx="356616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1281A6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6" name="Text Placehold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710972" y="1697608"/>
            <a:ext cx="3632428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200" baseline="0">
                <a:latin typeface="+mn-lt"/>
              </a:defRPr>
            </a:lvl1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TWO title here</a:t>
            </a:r>
          </a:p>
        </p:txBody>
      </p:sp>
      <p:sp>
        <p:nvSpPr>
          <p:cNvPr id="27" name="Text Placeholder 19"/>
          <p:cNvSpPr>
            <a:spLocks noGrp="1"/>
          </p:cNvSpPr>
          <p:nvPr>
            <p:ph type="body" sz="quarter" idx="20" hasCustomPrompt="1"/>
          </p:nvPr>
        </p:nvSpPr>
        <p:spPr>
          <a:xfrm>
            <a:off x="710972" y="2302725"/>
            <a:ext cx="3632428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200" baseline="0">
                <a:latin typeface="+mn-lt"/>
              </a:defRPr>
            </a:lvl1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THREE title here</a:t>
            </a:r>
          </a:p>
        </p:txBody>
      </p:sp>
      <p:sp>
        <p:nvSpPr>
          <p:cNvPr id="28" name="Text Placeholder 19"/>
          <p:cNvSpPr>
            <a:spLocks noGrp="1"/>
          </p:cNvSpPr>
          <p:nvPr>
            <p:ph type="body" sz="quarter" idx="21" hasCustomPrompt="1"/>
          </p:nvPr>
        </p:nvSpPr>
        <p:spPr>
          <a:xfrm>
            <a:off x="710972" y="2907842"/>
            <a:ext cx="3632428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200" baseline="0">
                <a:latin typeface="+mn-lt"/>
              </a:defRPr>
            </a:lvl1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…</a:t>
            </a:r>
          </a:p>
        </p:txBody>
      </p:sp>
      <p:sp>
        <p:nvSpPr>
          <p:cNvPr id="29" name="Text Placeholder 19"/>
          <p:cNvSpPr>
            <a:spLocks noGrp="1"/>
          </p:cNvSpPr>
          <p:nvPr>
            <p:ph type="body" sz="quarter" idx="22" hasCustomPrompt="1"/>
          </p:nvPr>
        </p:nvSpPr>
        <p:spPr>
          <a:xfrm>
            <a:off x="710972" y="3512959"/>
            <a:ext cx="3632428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200" baseline="0">
                <a:latin typeface="+mn-lt"/>
              </a:defRPr>
            </a:lvl1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And delete</a:t>
            </a:r>
          </a:p>
        </p:txBody>
      </p:sp>
      <p:sp>
        <p:nvSpPr>
          <p:cNvPr id="30" name="Text Placeholder 19"/>
          <p:cNvSpPr>
            <a:spLocks noGrp="1"/>
          </p:cNvSpPr>
          <p:nvPr>
            <p:ph type="body" sz="quarter" idx="23" hasCustomPrompt="1"/>
          </p:nvPr>
        </p:nvSpPr>
        <p:spPr>
          <a:xfrm>
            <a:off x="710972" y="4118077"/>
            <a:ext cx="3632428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200" baseline="0">
                <a:latin typeface="+mn-lt"/>
              </a:defRPr>
            </a:lvl1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The extras</a:t>
            </a:r>
          </a:p>
        </p:txBody>
      </p:sp>
    </p:spTree>
    <p:extLst>
      <p:ext uri="{BB962C8B-B14F-4D97-AF65-F5344CB8AC3E}">
        <p14:creationId xmlns:p14="http://schemas.microsoft.com/office/powerpoint/2010/main" val="400708293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33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fi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673894" y="1780394"/>
            <a:ext cx="3986211" cy="2696355"/>
          </a:xfrm>
        </p:spPr>
        <p:txBody>
          <a:bodyPr/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673893" y="1079500"/>
            <a:ext cx="3986212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73893" y="1437495"/>
            <a:ext cx="3986212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900" b="1" i="1" cap="none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Please put title here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5333999" y="0"/>
            <a:ext cx="3810001" cy="4826639"/>
          </a:xfrm>
          <a:prstGeom prst="rect">
            <a:avLst/>
          </a:prstGeom>
          <a:solidFill>
            <a:srgbClr val="128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 userDrawn="1"/>
        </p:nvSpPr>
        <p:spPr>
          <a:xfrm>
            <a:off x="6228906" y="1403226"/>
            <a:ext cx="2020186" cy="202018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6406895" y="1581215"/>
            <a:ext cx="1664208" cy="16642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INSERT PHOTO HERE</a:t>
            </a:r>
          </a:p>
        </p:txBody>
      </p:sp>
    </p:spTree>
    <p:extLst>
      <p:ext uri="{BB962C8B-B14F-4D97-AF65-F5344CB8AC3E}">
        <p14:creationId xmlns:p14="http://schemas.microsoft.com/office/powerpoint/2010/main" val="2158670304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33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4480321" y="1780394"/>
            <a:ext cx="3993357" cy="2696355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480321" y="1079500"/>
            <a:ext cx="3986213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Please put name here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-1" y="0"/>
            <a:ext cx="3810001" cy="4826639"/>
          </a:xfrm>
          <a:prstGeom prst="rect">
            <a:avLst/>
          </a:prstGeom>
          <a:solidFill>
            <a:srgbClr val="128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 userDrawn="1"/>
        </p:nvSpPr>
        <p:spPr>
          <a:xfrm>
            <a:off x="894906" y="1403226"/>
            <a:ext cx="2020186" cy="202018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1072895" y="1581215"/>
            <a:ext cx="1664208" cy="16642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INSERT PHOTO HERE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4480321" y="1437495"/>
            <a:ext cx="3993542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900" b="1" i="1" cap="none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Please put title here</a:t>
            </a:r>
          </a:p>
        </p:txBody>
      </p:sp>
    </p:spTree>
    <p:extLst>
      <p:ext uri="{BB962C8B-B14F-4D97-AF65-F5344CB8AC3E}">
        <p14:creationId xmlns:p14="http://schemas.microsoft.com/office/powerpoint/2010/main" val="174248241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2400" userDrawn="1">
          <p15:clr>
            <a:srgbClr val="FBAE40"/>
          </p15:clr>
        </p15:guide>
        <p15:guide id="2" orient="horz" pos="152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87" y="902523"/>
            <a:ext cx="8429625" cy="3397250"/>
          </a:xfrm>
        </p:spPr>
        <p:txBody>
          <a:bodyPr/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at nisi et,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fermentum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  <a:p>
            <a:pPr lvl="0"/>
            <a:endParaRPr lang="en-US" sz="1100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94409" y="716437"/>
            <a:ext cx="855518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854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89" y="1422400"/>
            <a:ext cx="3986211" cy="30543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57189" y="1079500"/>
            <a:ext cx="3986212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4800599" y="1422400"/>
            <a:ext cx="3993357" cy="30543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800599" y="1079500"/>
            <a:ext cx="3986214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94409" y="716437"/>
            <a:ext cx="855518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403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quarter" idx="16" hasCustomPrompt="1"/>
          </p:nvPr>
        </p:nvSpPr>
        <p:spPr>
          <a:xfrm>
            <a:off x="1127175" y="1238584"/>
            <a:ext cx="2304288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1000" dirty="0" smtClean="0">
                <a:solidFill>
                  <a:schemeClr val="bg1"/>
                </a:solidFill>
              </a:defRPr>
            </a:lvl1pPr>
            <a:lvl2pPr>
              <a:defRPr lang="en-US" sz="1000" dirty="0" smtClean="0">
                <a:solidFill>
                  <a:schemeClr val="bg1"/>
                </a:solidFill>
              </a:defRPr>
            </a:lvl2pPr>
            <a:lvl3pPr>
              <a:defRPr lang="en-US" sz="1000" dirty="0" smtClean="0">
                <a:solidFill>
                  <a:schemeClr val="bg1"/>
                </a:solidFill>
              </a:defRPr>
            </a:lvl3pPr>
            <a:lvl4pPr>
              <a:defRPr lang="en-US" sz="1000" dirty="0" smtClean="0">
                <a:solidFill>
                  <a:schemeClr val="bg1"/>
                </a:solidFill>
              </a:defRPr>
            </a:lvl4pPr>
            <a:lvl5pPr>
              <a:defRPr lang="en-US" sz="100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5" name="Title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5735751" y="799672"/>
            <a:ext cx="2304288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1200" b="1" i="0" cap="all" spc="200" baseline="0"/>
            </a:lvl1pPr>
            <a:lvl2pPr marL="457200" indent="0">
              <a:buNone/>
              <a:defRPr b="1" i="0" cap="all" spc="200" baseline="0"/>
            </a:lvl2pPr>
            <a:lvl3pPr marL="914400" indent="0">
              <a:buNone/>
              <a:defRPr b="1" i="0" cap="all" spc="200" baseline="0"/>
            </a:lvl3pPr>
            <a:lvl4pPr marL="1371600" indent="0">
              <a:buNone/>
              <a:defRPr b="1" i="0" cap="all" spc="200" baseline="0"/>
            </a:lvl4pPr>
            <a:lvl5pPr marL="1828800" indent="0">
              <a:buFont typeface="Arial" panose="020B0604020202020204" pitchFamily="34" charset="0"/>
              <a:buNone/>
              <a:defRPr b="1" i="0" cap="all" spc="20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4" name="Title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431463" y="799672"/>
            <a:ext cx="2304288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1200" b="1" i="0" cap="all" spc="200" baseline="0"/>
            </a:lvl1pPr>
            <a:lvl2pPr marL="457200" indent="0">
              <a:buNone/>
              <a:defRPr b="1" i="0" cap="all" spc="200" baseline="0"/>
            </a:lvl2pPr>
            <a:lvl3pPr marL="914400" indent="0">
              <a:buNone/>
              <a:defRPr b="1" i="0" cap="all" spc="200" baseline="0"/>
            </a:lvl3pPr>
            <a:lvl4pPr marL="1371600" indent="0">
              <a:buNone/>
              <a:defRPr b="1" i="0" cap="all" spc="200" baseline="0"/>
            </a:lvl4pPr>
            <a:lvl5pPr marL="1828800" indent="0">
              <a:buFont typeface="Arial" panose="020B0604020202020204" pitchFamily="34" charset="0"/>
              <a:buNone/>
              <a:defRPr b="1" i="0" cap="all" spc="20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body" sz="quarter" idx="12" hasCustomPrompt="1"/>
          </p:nvPr>
        </p:nvSpPr>
        <p:spPr>
          <a:xfrm>
            <a:off x="1127175" y="799672"/>
            <a:ext cx="2304288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1200" b="1" i="0" cap="all" spc="200" baseline="0"/>
            </a:lvl1pPr>
            <a:lvl2pPr marL="457200" indent="0">
              <a:buNone/>
              <a:defRPr b="1" i="0" cap="all" spc="200" baseline="0"/>
            </a:lvl2pPr>
            <a:lvl3pPr marL="914400" indent="0">
              <a:buNone/>
              <a:defRPr b="1" i="0" cap="all" spc="200" baseline="0"/>
            </a:lvl3pPr>
            <a:lvl4pPr marL="1371600" indent="0">
              <a:buNone/>
              <a:defRPr b="1" i="0" cap="all" spc="200" baseline="0"/>
            </a:lvl4pPr>
            <a:lvl5pPr marL="1828800" indent="0">
              <a:buFont typeface="Arial" panose="020B0604020202020204" pitchFamily="34" charset="0"/>
              <a:buNone/>
              <a:defRPr b="1" i="0" cap="all" spc="20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16" name="Content Placeholder 14"/>
          <p:cNvSpPr>
            <a:spLocks noGrp="1"/>
          </p:cNvSpPr>
          <p:nvPr>
            <p:ph sz="quarter" idx="17" hasCustomPrompt="1"/>
          </p:nvPr>
        </p:nvSpPr>
        <p:spPr>
          <a:xfrm>
            <a:off x="5735751" y="1238584"/>
            <a:ext cx="2304288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1000" dirty="0" smtClean="0">
                <a:solidFill>
                  <a:schemeClr val="bg1"/>
                </a:solidFill>
              </a:defRPr>
            </a:lvl1pPr>
            <a:lvl2pPr>
              <a:defRPr lang="en-US" sz="1000" dirty="0" smtClean="0">
                <a:solidFill>
                  <a:schemeClr val="bg1"/>
                </a:solidFill>
              </a:defRPr>
            </a:lvl2pPr>
            <a:lvl3pPr>
              <a:defRPr lang="en-US" sz="1000" dirty="0" smtClean="0">
                <a:solidFill>
                  <a:schemeClr val="bg1"/>
                </a:solidFill>
              </a:defRPr>
            </a:lvl3pPr>
            <a:lvl4pPr>
              <a:defRPr lang="en-US" sz="1000" dirty="0" smtClean="0">
                <a:solidFill>
                  <a:schemeClr val="bg1"/>
                </a:solidFill>
              </a:defRPr>
            </a:lvl4pPr>
            <a:lvl5pPr>
              <a:defRPr lang="en-US" sz="100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17" name="Content Placeholder 14"/>
          <p:cNvSpPr>
            <a:spLocks noGrp="1"/>
          </p:cNvSpPr>
          <p:nvPr>
            <p:ph sz="quarter" idx="18" hasCustomPrompt="1"/>
          </p:nvPr>
        </p:nvSpPr>
        <p:spPr>
          <a:xfrm>
            <a:off x="3431463" y="1238584"/>
            <a:ext cx="2304288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1000" dirty="0" smtClean="0">
                <a:solidFill>
                  <a:schemeClr val="bg1"/>
                </a:solidFill>
              </a:defRPr>
            </a:lvl1pPr>
            <a:lvl2pPr>
              <a:defRPr lang="en-US" sz="1000" dirty="0" smtClean="0">
                <a:solidFill>
                  <a:schemeClr val="bg1"/>
                </a:solidFill>
              </a:defRPr>
            </a:lvl2pPr>
            <a:lvl3pPr>
              <a:defRPr lang="en-US" sz="1000" dirty="0" smtClean="0">
                <a:solidFill>
                  <a:schemeClr val="bg1"/>
                </a:solidFill>
              </a:defRPr>
            </a:lvl3pPr>
            <a:lvl4pPr>
              <a:defRPr lang="en-US" sz="1000" dirty="0" smtClean="0">
                <a:solidFill>
                  <a:schemeClr val="bg1"/>
                </a:solidFill>
              </a:defRPr>
            </a:lvl4pPr>
            <a:lvl5pPr>
              <a:defRPr lang="en-US" sz="100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773717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EPAM Blue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780953" y="2098360"/>
            <a:ext cx="5582093" cy="5873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algn="ctr">
              <a:lnSpc>
                <a:spcPts val="2400"/>
              </a:lnSpc>
            </a:pP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Please add call out or quote here</a:t>
            </a:r>
            <a:br>
              <a:rPr lang="en-US" sz="1600" baseline="0" dirty="0">
                <a:solidFill>
                  <a:schemeClr val="bg1"/>
                </a:solidFill>
                <a:latin typeface="+mj-lt"/>
              </a:rPr>
            </a:b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sit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elit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Sed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nec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sem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gravida,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dapibus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turpis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porttitor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tincidunt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nibh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Orci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varius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natoque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penatibus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et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magnis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dis parturient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montes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nascetur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ridiculus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mus. Nam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eget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enim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mauris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Vivamus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sit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congue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nunc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Duis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pellentesque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posuere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rutrum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Pellentesque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ac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diam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quis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justo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placerat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porta.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Phasellus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bibendum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vehicula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sem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id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ornare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. Nam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commodo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ac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purus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condimentum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porta.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Proin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condimentum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lectus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leo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, in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lacinia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diam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aseline="0" dirty="0" err="1">
                <a:solidFill>
                  <a:schemeClr val="bg1"/>
                </a:solidFill>
                <a:latin typeface="+mj-lt"/>
              </a:rPr>
              <a:t>placerat</a:t>
            </a:r>
            <a:r>
              <a:rPr lang="en-US" sz="1600" baseline="0" dirty="0">
                <a:solidFill>
                  <a:schemeClr val="bg1"/>
                </a:solidFill>
                <a:latin typeface="+mj-lt"/>
              </a:rPr>
              <a:t> convallis. </a:t>
            </a:r>
            <a:endParaRPr lang="en-US" sz="1600" b="1" spc="200" baseline="0" dirty="0">
              <a:solidFill>
                <a:schemeClr val="bg1"/>
              </a:solidFill>
              <a:latin typeface="+mj-lt"/>
              <a:ea typeface="Calibri" charset="0"/>
              <a:cs typeface="Calibri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049" r="42496"/>
          <a:stretch/>
        </p:blipFill>
        <p:spPr>
          <a:xfrm>
            <a:off x="1" y="-122440"/>
            <a:ext cx="1548202" cy="11874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049" r="42496"/>
          <a:stretch/>
        </p:blipFill>
        <p:spPr>
          <a:xfrm rot="10800000">
            <a:off x="7595798" y="3681859"/>
            <a:ext cx="1548202" cy="118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66786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52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94409" y="716437"/>
            <a:ext cx="855518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43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bg>
      <p:bgPr>
        <a:solidFill>
          <a:srgbClr val="F44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1466" y="1412416"/>
            <a:ext cx="4315968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31466" y="3049747"/>
            <a:ext cx="4315968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/>
        </p:blipFill>
        <p:spPr>
          <a:xfrm rot="5400000">
            <a:off x="2767227" y="2306574"/>
            <a:ext cx="5143500" cy="5303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5882" y="4766582"/>
            <a:ext cx="470910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333981" y="4731957"/>
            <a:ext cx="24221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700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0599" y="-313932"/>
            <a:ext cx="4672385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39693" y="4723315"/>
            <a:ext cx="612648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=""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34000" y="0"/>
            <a:ext cx="38100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="" xmlns:a16="http://schemas.microsoft.com/office/drawing/2014/main" id="{F1630F5B-F2F8-2949-A2C3-748AC6ED21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1466" y="3843769"/>
            <a:ext cx="1945326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="" xmlns:a16="http://schemas.microsoft.com/office/drawing/2014/main" id="{7FC8478E-21D0-4B90-9D33-37FC0E27AEF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5902" y="46794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69524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seStud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94409" y="716437"/>
            <a:ext cx="855518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03040C60-A39E-8442-A520-BA092303AC98}"/>
              </a:ext>
            </a:extLst>
          </p:cNvPr>
          <p:cNvCxnSpPr/>
          <p:nvPr userDrawn="1"/>
        </p:nvCxnSpPr>
        <p:spPr>
          <a:xfrm flipV="1">
            <a:off x="5986464" y="703218"/>
            <a:ext cx="0" cy="4123421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21FF28FE-B84E-5D44-B6A6-4B55087B123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711726"/>
            <a:ext cx="5986464" cy="408999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Shape 920">
            <a:extLst>
              <a:ext uri="{FF2B5EF4-FFF2-40B4-BE49-F238E27FC236}">
                <a16:creationId xmlns="" xmlns:a16="http://schemas.microsoft.com/office/drawing/2014/main" id="{D1A5E50C-7A92-6F49-870C-2507B203D755}"/>
              </a:ext>
            </a:extLst>
          </p:cNvPr>
          <p:cNvSpPr/>
          <p:nvPr userDrawn="1"/>
        </p:nvSpPr>
        <p:spPr>
          <a:xfrm>
            <a:off x="5986464" y="711726"/>
            <a:ext cx="3157536" cy="518593"/>
          </a:xfrm>
          <a:prstGeom prst="rect">
            <a:avLst/>
          </a:prstGeom>
          <a:solidFill>
            <a:srgbClr val="1281A6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28575" rIns="0" bIns="28575" anchor="ctr">
            <a:noAutofit/>
          </a:bodyPr>
          <a:lstStyle/>
          <a:p>
            <a:pPr marR="23813" indent="23813" algn="ctr" defTabSz="309567">
              <a:lnSpc>
                <a:spcPct val="90000"/>
              </a:lnSpc>
              <a:defRPr sz="2800" cap="all">
                <a:solidFill>
                  <a:srgbClr val="FFFFFF"/>
                </a:solidFill>
                <a:latin typeface="Oswald DemiBold"/>
                <a:ea typeface="Oswald DemiBold"/>
                <a:cs typeface="Oswald DemiBold"/>
                <a:sym typeface="Oswald DemiBold"/>
              </a:defRPr>
            </a:pPr>
            <a:endParaRPr sz="1200" b="1" kern="0" cap="all" spc="100" dirty="0">
              <a:solidFill>
                <a:srgbClr val="FFFFFF"/>
              </a:solidFill>
              <a:latin typeface="Calibri" charset="0"/>
              <a:ea typeface="Calibri" charset="0"/>
              <a:cs typeface="Calibri" charset="0"/>
              <a:sym typeface="Oswald DemiBold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="" xmlns:a16="http://schemas.microsoft.com/office/drawing/2014/main" id="{D86B7237-6AD3-844E-9A6E-C3E0C1013AD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86462" y="769496"/>
            <a:ext cx="3157537" cy="438912"/>
          </a:xfrm>
          <a:noFill/>
          <a:ln>
            <a:noFill/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1200" b="1" i="0" cap="all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b="1" i="0" cap="all" spc="200" baseline="0"/>
            </a:lvl2pPr>
            <a:lvl3pPr marL="914400" indent="0">
              <a:buNone/>
              <a:defRPr b="1" i="0" cap="all" spc="200" baseline="0"/>
            </a:lvl3pPr>
            <a:lvl4pPr marL="1371600" indent="0">
              <a:buNone/>
              <a:defRPr b="1" i="0" cap="all" spc="200" baseline="0"/>
            </a:lvl4pPr>
            <a:lvl5pPr marL="1828800" indent="0">
              <a:buFont typeface="Arial" panose="020B0604020202020204" pitchFamily="34" charset="0"/>
              <a:buNone/>
              <a:defRPr b="1" i="0" cap="all" spc="20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="" xmlns:a16="http://schemas.microsoft.com/office/drawing/2014/main" id="{94328E10-B013-0A4C-A50C-6D1D6CFD70B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193213" y="1772289"/>
            <a:ext cx="2656378" cy="305435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1480"/>
              </a:lnSpc>
              <a:spcBef>
                <a:spcPts val="264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ts val="1480"/>
              </a:lnSpc>
              <a:spcBef>
                <a:spcPts val="264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="" xmlns:a16="http://schemas.microsoft.com/office/drawing/2014/main" id="{ABD56F5B-8455-0345-910E-53CDD8476F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93213" y="1429389"/>
            <a:ext cx="2656378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</p:spTree>
    <p:extLst>
      <p:ext uri="{BB962C8B-B14F-4D97-AF65-F5344CB8AC3E}">
        <p14:creationId xmlns:p14="http://schemas.microsoft.com/office/powerpoint/2010/main" val="1511893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632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er - Lime Green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80954" y="1803228"/>
            <a:ext cx="5582093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380"/>
              </a:spcBef>
              <a:spcAft>
                <a:spcPts val="300"/>
              </a:spcAft>
              <a:defRPr sz="1600" b="1" spc="20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2042203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Coral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80954" y="1803228"/>
            <a:ext cx="5582093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380"/>
              </a:spcBef>
              <a:spcAft>
                <a:spcPts val="300"/>
              </a:spcAft>
              <a:defRPr sz="1600" b="1" spc="20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2165456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EPAM Blue">
    <p:bg>
      <p:bgPr>
        <a:solidFill>
          <a:srgbClr val="F44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80954" y="1803228"/>
            <a:ext cx="5582093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380"/>
              </a:spcBef>
              <a:spcAft>
                <a:spcPts val="300"/>
              </a:spcAft>
              <a:defRPr sz="1600" b="1" spc="200" baseline="0">
                <a:latin typeface="+mn-lt"/>
              </a:defRPr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18608758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Bright Blue">
    <p:bg>
      <p:bgPr>
        <a:solidFill>
          <a:srgbClr val="00B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80954" y="1803228"/>
            <a:ext cx="5582093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380"/>
              </a:spcBef>
              <a:spcAft>
                <a:spcPts val="300"/>
              </a:spcAft>
              <a:defRPr sz="1600" b="1" spc="20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30461953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Lime Green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80954" y="1803228"/>
            <a:ext cx="5582093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380"/>
              </a:spcBef>
              <a:spcAft>
                <a:spcPts val="300"/>
              </a:spcAft>
              <a:defRPr sz="1600" b="1" spc="20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1625251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bg>
      <p:bgPr>
        <a:solidFill>
          <a:srgbClr val="00B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1466" y="1412416"/>
            <a:ext cx="4315968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31466" y="3049747"/>
            <a:ext cx="4315968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/>
        </p:blipFill>
        <p:spPr>
          <a:xfrm rot="5400000">
            <a:off x="2767227" y="2306574"/>
            <a:ext cx="5143500" cy="5303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5882" y="4766582"/>
            <a:ext cx="470910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333981" y="4731957"/>
            <a:ext cx="24221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700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0599" y="-313932"/>
            <a:ext cx="4672385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39693" y="4723315"/>
            <a:ext cx="612648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=""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34000" y="0"/>
            <a:ext cx="38100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="" xmlns:a16="http://schemas.microsoft.com/office/drawing/2014/main" id="{950D8DD9-4CCF-D34C-8F93-7A336CBBA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1466" y="3843769"/>
            <a:ext cx="1945326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="" xmlns:a16="http://schemas.microsoft.com/office/drawing/2014/main" id="{8D5D25EB-3EFA-4B02-AF0B-C75E56197EE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5902" y="46794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13727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Custom Picture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1466" y="1412416"/>
            <a:ext cx="4315968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1466" y="3843769"/>
            <a:ext cx="1945326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31466" y="3049747"/>
            <a:ext cx="4315968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5334000" y="0"/>
            <a:ext cx="38100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5073801" y="0"/>
            <a:ext cx="530352" cy="51435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49D10E6-DD2A-5942-AA77-43CBDB5BC7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5882" y="4766582"/>
            <a:ext cx="470910" cy="166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681CD7A-2E0E-4841-8091-B3EFBF416DF8}"/>
              </a:ext>
            </a:extLst>
          </p:cNvPr>
          <p:cNvSpPr txBox="1"/>
          <p:nvPr userDrawn="1"/>
        </p:nvSpPr>
        <p:spPr>
          <a:xfrm>
            <a:off x="-1333981" y="4731957"/>
            <a:ext cx="24221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700" dirty="0">
              <a:latin typeface="+mj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3BBE9AF-031C-2C41-A915-C1D0716E761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-654671"/>
            <a:ext cx="5776787" cy="34243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A3BCD10-18CC-F24E-948B-A0205CEEA1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39693" y="4723315"/>
            <a:ext cx="612648" cy="232727"/>
          </a:xfrm>
          <a:prstGeom prst="rect">
            <a:avLst/>
          </a:prstGeom>
        </p:spPr>
      </p:pic>
      <p:pic>
        <p:nvPicPr>
          <p:cNvPr id="15" name="Рисунок 3">
            <a:extLst>
              <a:ext uri="{FF2B5EF4-FFF2-40B4-BE49-F238E27FC236}">
                <a16:creationId xmlns="" xmlns:a16="http://schemas.microsoft.com/office/drawing/2014/main" id="{C362557C-9AF1-48A7-903A-13005A887A3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5902" y="46794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41235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320F4AA-D7DE-CE4D-81F8-263FD53BD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5903" y="4911973"/>
            <a:ext cx="470910" cy="1669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93154CD-61BB-FE45-8049-447373805790}"/>
              </a:ext>
            </a:extLst>
          </p:cNvPr>
          <p:cNvSpPr txBox="1"/>
          <p:nvPr userDrawn="1"/>
        </p:nvSpPr>
        <p:spPr>
          <a:xfrm>
            <a:off x="4976040" y="4877348"/>
            <a:ext cx="24221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7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4A8B596-C06E-364B-AEA3-F16629E853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3173" y="4488377"/>
            <a:ext cx="2076020" cy="12306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9F9DEC8-4D07-F94E-BC7E-9409D9EC6EE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49714" y="4868706"/>
            <a:ext cx="612648" cy="232727"/>
          </a:xfrm>
          <a:prstGeom prst="rect">
            <a:avLst/>
          </a:prstGeom>
        </p:spPr>
      </p:pic>
      <p:pic>
        <p:nvPicPr>
          <p:cNvPr id="7" name="Рисунок 3">
            <a:extLst>
              <a:ext uri="{FF2B5EF4-FFF2-40B4-BE49-F238E27FC236}">
                <a16:creationId xmlns="" xmlns:a16="http://schemas.microsoft.com/office/drawing/2014/main" id="{DEC9DACF-6476-4E9F-BC46-C3C96A364F9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77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88" y="855722"/>
            <a:ext cx="8429625" cy="3621028"/>
          </a:xfr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endParaRPr lang="en-US" sz="1100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94409" y="716437"/>
            <a:ext cx="855518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284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89" y="860612"/>
            <a:ext cx="3986212" cy="3616138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800600" y="860612"/>
            <a:ext cx="3986213" cy="3616138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94409" y="716437"/>
            <a:ext cx="855518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077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88" y="1422400"/>
            <a:ext cx="8429625" cy="3054350"/>
          </a:xfrm>
        </p:spPr>
        <p:txBody>
          <a:bodyPr/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diam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endParaRPr lang="en-US" dirty="0"/>
          </a:p>
          <a:p>
            <a:pPr lvl="0"/>
            <a:endParaRPr lang="en-US" dirty="0"/>
          </a:p>
          <a:p>
            <a:pPr lvl="0"/>
            <a:endParaRPr lang="en-US" sz="1100" dirty="0"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57188" y="1079500"/>
            <a:ext cx="8429625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94409" y="716437"/>
            <a:ext cx="855518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646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89" y="1422400"/>
            <a:ext cx="3986211" cy="3054350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  <a:p>
            <a:pPr lvl="0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57189" y="1079500"/>
            <a:ext cx="3986212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4800599" y="1422400"/>
            <a:ext cx="3993357" cy="3054350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lesuada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800597" y="1079500"/>
            <a:ext cx="39933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94409" y="716437"/>
            <a:ext cx="855518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41119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3.emf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image" Target="../media/image5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531466" y="1412416"/>
            <a:ext cx="4315968" cy="14219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title here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625596" y="3843769"/>
            <a:ext cx="1945326" cy="39945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182880" tIns="91440" rIns="182880" bIns="0" rtlCol="0" anchor="ctr" anchorCtr="0"/>
          <a:lstStyle>
            <a:lvl1pPr algn="l">
              <a:defRPr sz="1200" b="1" cap="all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3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98" r:id="rId2"/>
    <p:sldLayoutId id="2147483699" r:id="rId3"/>
    <p:sldLayoutId id="2147483670" r:id="rId4"/>
    <p:sldLayoutId id="2147483696" r:id="rId5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8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1600" b="1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3429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33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826639"/>
            <a:ext cx="9144000" cy="3168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364" y="821493"/>
            <a:ext cx="8426449" cy="36552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Second</a:t>
            </a:r>
          </a:p>
          <a:p>
            <a:pPr lvl="2"/>
            <a:r>
              <a:rPr lang="en-US" dirty="0"/>
              <a:t>third</a:t>
            </a:r>
          </a:p>
          <a:p>
            <a:pPr lvl="3"/>
            <a:r>
              <a:rPr lang="en-US" dirty="0"/>
              <a:t>fourth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5903" y="4911973"/>
            <a:ext cx="470910" cy="166976"/>
          </a:xfrm>
          <a:prstGeom prst="rect">
            <a:avLst/>
          </a:prstGeom>
        </p:spPr>
      </p:pic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360364" y="228600"/>
            <a:ext cx="8426449" cy="301752"/>
          </a:xfrm>
          <a:prstGeom prst="rect">
            <a:avLst/>
          </a:prstGeom>
        </p:spPr>
        <p:txBody>
          <a:bodyPr vert="horz" wrap="none" lIns="0" tIns="45720" rIns="0" bIns="45720" rtlCol="0" anchor="ctr">
            <a:noAutofit/>
          </a:bodyPr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078E00D-81AB-8847-9E12-0981E03F6A7D}"/>
              </a:ext>
            </a:extLst>
          </p:cNvPr>
          <p:cNvSpPr txBox="1"/>
          <p:nvPr userDrawn="1"/>
        </p:nvSpPr>
        <p:spPr>
          <a:xfrm>
            <a:off x="4976040" y="4877348"/>
            <a:ext cx="24221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7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833FF1C-6E72-4940-BDEF-6B6395B8D350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7549714" y="4868706"/>
            <a:ext cx="612648" cy="2327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D0E3A35A-B45F-A64E-9815-C3411574D445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163173" y="4497521"/>
            <a:ext cx="2076020" cy="1230630"/>
          </a:xfrm>
          <a:prstGeom prst="rect">
            <a:avLst/>
          </a:prstGeom>
        </p:spPr>
      </p:pic>
      <p:pic>
        <p:nvPicPr>
          <p:cNvPr id="9" name="Рисунок 3">
            <a:extLst>
              <a:ext uri="{FF2B5EF4-FFF2-40B4-BE49-F238E27FC236}">
                <a16:creationId xmlns="" xmlns:a16="http://schemas.microsoft.com/office/drawing/2014/main" id="{28146CAB-2670-4161-9EF3-13FE288DA192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352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3" r:id="rId2"/>
    <p:sldLayoutId id="2147483681" r:id="rId3"/>
    <p:sldLayoutId id="2147483682" r:id="rId4"/>
    <p:sldLayoutId id="2147483685" r:id="rId5"/>
    <p:sldLayoutId id="2147483686" r:id="rId6"/>
    <p:sldLayoutId id="2147483687" r:id="rId7"/>
    <p:sldLayoutId id="2147483692" r:id="rId8"/>
    <p:sldLayoutId id="2147483688" r:id="rId9"/>
    <p:sldLayoutId id="2147483689" r:id="rId10"/>
    <p:sldLayoutId id="2147483684" r:id="rId11"/>
    <p:sldLayoutId id="2147483695" r:id="rId12"/>
    <p:sldLayoutId id="2147483694" r:id="rId13"/>
    <p:sldLayoutId id="2147483690" r:id="rId14"/>
    <p:sldLayoutId id="2147483697" r:id="rId15"/>
    <p:sldLayoutId id="2147483691" r:id="rId16"/>
    <p:sldLayoutId id="2147483700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 cap="none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1714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144" userDrawn="1">
          <p15:clr>
            <a:srgbClr val="F26B43"/>
          </p15:clr>
        </p15:guide>
        <p15:guide id="2" orient="horz" pos="338" userDrawn="1">
          <p15:clr>
            <a:srgbClr val="F26B43"/>
          </p15:clr>
        </p15:guide>
        <p15:guide id="3" orient="horz" pos="680" userDrawn="1">
          <p15:clr>
            <a:srgbClr val="F26B43"/>
          </p15:clr>
        </p15:guide>
        <p15:guide id="4" orient="horz" pos="2820" userDrawn="1">
          <p15:clr>
            <a:srgbClr val="F26B43"/>
          </p15:clr>
        </p15:guide>
        <p15:guide id="5" pos="226" userDrawn="1">
          <p15:clr>
            <a:srgbClr val="F26B43"/>
          </p15:clr>
        </p15:guide>
        <p15:guide id="6" pos="5535" userDrawn="1">
          <p15:clr>
            <a:srgbClr val="F26B43"/>
          </p15:clr>
        </p15:guide>
        <p15:guide id="7" orient="horz" pos="896" userDrawn="1">
          <p15:clr>
            <a:srgbClr val="F26B43"/>
          </p15:clr>
        </p15:guide>
        <p15:guide id="8" pos="2736" userDrawn="1">
          <p15:clr>
            <a:srgbClr val="F26B43"/>
          </p15:clr>
        </p15:guide>
        <p15:guide id="9" pos="3024" userDrawn="1">
          <p15:clr>
            <a:srgbClr val="F26B43"/>
          </p15:clr>
        </p15:guide>
        <p15:guide id="10" orient="horz" pos="3036" userDrawn="1">
          <p15:clr>
            <a:srgbClr val="F26B43"/>
          </p15:clr>
        </p15:guide>
        <p15:guide id="11" orient="horz" pos="3084" userDrawn="1">
          <p15:clr>
            <a:srgbClr val="F26B43"/>
          </p15:clr>
        </p15:guide>
        <p15:guide id="12" orient="horz" pos="31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0954" y="1803228"/>
            <a:ext cx="5582093" cy="12201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endParaRPr lang="en-US" sz="4400" b="1" spc="2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4826639"/>
            <a:ext cx="9144000" cy="3168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80E8CA7-7891-1D42-95B2-09D258542E3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5903" y="4911973"/>
            <a:ext cx="470910" cy="1669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D3C257F-E4DE-DC46-A917-B55054E58024}"/>
              </a:ext>
            </a:extLst>
          </p:cNvPr>
          <p:cNvSpPr txBox="1"/>
          <p:nvPr userDrawn="1"/>
        </p:nvSpPr>
        <p:spPr>
          <a:xfrm>
            <a:off x="4976040" y="4877348"/>
            <a:ext cx="24221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700" dirty="0"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2837F71B-D5AA-314D-9483-29AFE424170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63173" y="4497521"/>
            <a:ext cx="2076020" cy="1230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8FC99799-BC71-A44D-818D-D7036EBA6DD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49714" y="4868706"/>
            <a:ext cx="612648" cy="23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17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5" r:id="rId2"/>
    <p:sldLayoutId id="2147483666" r:id="rId3"/>
    <p:sldLayoutId id="214748366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10.png"/><Relationship Id="rId7" Type="http://schemas.openxmlformats.org/officeDocument/2006/relationships/image" Target="../media/image2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g"/><Relationship Id="rId11" Type="http://schemas.openxmlformats.org/officeDocument/2006/relationships/image" Target="../media/image33.jp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jpg"/><Relationship Id="rId9" Type="http://schemas.openxmlformats.org/officeDocument/2006/relationships/image" Target="../media/image3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ТРИЗ-турнир. </a:t>
            </a:r>
            <a:br>
              <a:rPr lang="ru-RU" dirty="0" smtClean="0"/>
            </a:br>
            <a:r>
              <a:rPr lang="ru-RU" dirty="0" smtClean="0"/>
              <a:t>1 сессия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31466" y="3049747"/>
            <a:ext cx="4315968" cy="313932"/>
          </a:xfrm>
        </p:spPr>
        <p:txBody>
          <a:bodyPr/>
          <a:lstStyle/>
          <a:p>
            <a:r>
              <a:rPr lang="ru-RU" dirty="0" smtClean="0"/>
              <a:t>Соревнование по </a:t>
            </a:r>
            <a:br>
              <a:rPr lang="ru-RU" dirty="0" smtClean="0"/>
            </a:br>
            <a:r>
              <a:rPr lang="ru-RU" dirty="0" smtClean="0"/>
              <a:t>Теории Решения Изобретательских Задач</a:t>
            </a:r>
            <a:endParaRPr lang="en-US" dirty="0"/>
          </a:p>
        </p:txBody>
      </p:sp>
      <p:pic>
        <p:nvPicPr>
          <p:cNvPr id="7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7441" y="4666426"/>
            <a:ext cx="564455" cy="320511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790" y="1357313"/>
            <a:ext cx="3213100" cy="19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319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bg1"/>
                </a:solidFill>
              </a:rPr>
              <a:t>Этап 2</a:t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«Нужна «штуковина»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43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2 «Нужна штуковина»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5 уровней </a:t>
            </a:r>
            <a:r>
              <a:rPr lang="ru-RU" dirty="0" smtClean="0"/>
              <a:t>сложности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Максимум – 17 талантов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Вам нужно угадать предмет (элемент), который задумал эксперт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Вы можете получить подсказки – первые 3 бесплатно, а остальные за таланты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5-й уровень – игра «Да-нет»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9107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2 уровень </a:t>
            </a:r>
            <a:r>
              <a:rPr lang="ru-RU" dirty="0" smtClean="0"/>
              <a:t>1 – 3 таланта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Какой предмет задумал эксперт?</a:t>
            </a:r>
          </a:p>
          <a:p>
            <a:pPr marL="0" indent="0">
              <a:buNone/>
            </a:pPr>
            <a:r>
              <a:rPr lang="ru-RU" dirty="0" smtClean="0"/>
              <a:t>Вы можете получить до 10 подсказок </a:t>
            </a:r>
            <a:r>
              <a:rPr lang="ru-RU" sz="1800" dirty="0" smtClean="0"/>
              <a:t>(первые 3 бесплатно, остальные за таланты)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850" y="1527757"/>
            <a:ext cx="5867400" cy="330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74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2 уровень </a:t>
            </a:r>
            <a:r>
              <a:rPr lang="ru-RU" dirty="0" smtClean="0"/>
              <a:t>2 – 3 таланта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Какой элемент задумал эксперт?</a:t>
            </a:r>
          </a:p>
          <a:p>
            <a:pPr marL="0" indent="0">
              <a:buNone/>
            </a:pPr>
            <a:r>
              <a:rPr lang="ru-RU" dirty="0" smtClean="0"/>
              <a:t>Вы можете использовать подсказки за таланты или «в кредит».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74" y="1506522"/>
            <a:ext cx="5892831" cy="33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6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2 уровень </a:t>
            </a:r>
            <a:r>
              <a:rPr lang="ru-RU" dirty="0" smtClean="0"/>
              <a:t>3 – 3 таланта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Эксперт задумал конкретное транспортное средство из предложенной категории (автомобили, самолеты, поезда, </a:t>
            </a:r>
            <a:r>
              <a:rPr lang="ru-RU" dirty="0" smtClean="0"/>
              <a:t>корабли т.д.).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Вы можете получить подсказки за таланты или «в кредит».</a:t>
            </a:r>
            <a:endParaRPr lang="ru-RU" dirty="0"/>
          </a:p>
          <a:p>
            <a:pPr marL="0" indent="0">
              <a:buNone/>
            </a:pPr>
            <a:endParaRPr lang="ru-RU" b="1" u="sng" dirty="0" smtClean="0"/>
          </a:p>
          <a:p>
            <a:pPr marL="0" indent="0">
              <a:buNone/>
            </a:pPr>
            <a:r>
              <a:rPr lang="ru-RU" b="1" u="sng" dirty="0" smtClean="0"/>
              <a:t>АВТОМОБИЛИ</a:t>
            </a:r>
          </a:p>
          <a:p>
            <a:pPr marL="0" indent="0">
              <a:buNone/>
            </a:pPr>
            <a:endParaRPr lang="ru-RU" b="1" u="sng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28599" y="2961050"/>
            <a:ext cx="2076450" cy="12977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650" y="2961050"/>
            <a:ext cx="1591865" cy="12734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113" y="2961050"/>
            <a:ext cx="2228612" cy="12734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420" y="2961050"/>
            <a:ext cx="2254707" cy="127349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52451" y="2510254"/>
            <a:ext cx="1981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Гоночный</a:t>
            </a:r>
            <a:endParaRPr lang="ru-RU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533650" y="2510254"/>
            <a:ext cx="1981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Легковой</a:t>
            </a:r>
            <a:endParaRPr lang="ru-RU" sz="1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452819" y="2520612"/>
            <a:ext cx="1981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Грузовой</a:t>
            </a:r>
            <a:endParaRPr lang="ru-RU" sz="1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822990" y="2493377"/>
            <a:ext cx="1981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Старинный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68320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2 уровень </a:t>
            </a:r>
            <a:r>
              <a:rPr lang="ru-RU" dirty="0" smtClean="0"/>
              <a:t>4 – 3 таланта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Назовите 5 разных типов транспортных средств, способных передвигаться в разных средах:</a:t>
            </a:r>
          </a:p>
          <a:p>
            <a:pPr marL="0" indent="0">
              <a:buNone/>
            </a:pPr>
            <a:endParaRPr lang="ru-RU" dirty="0"/>
          </a:p>
          <a:p>
            <a:pPr>
              <a:buFontTx/>
              <a:buChar char="-"/>
            </a:pPr>
            <a:r>
              <a:rPr lang="ru-RU" dirty="0" smtClean="0"/>
              <a:t>Земля ………………………………………………………………………………………………………………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Вода ………………………………………………………………………………………………………………..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Воздух ……………………………………………………………………………………………………………..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7637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2 уровень </a:t>
            </a:r>
            <a:r>
              <a:rPr lang="ru-RU" dirty="0" smtClean="0"/>
              <a:t>5 – 5 талантов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Эксперт задумал предмет, связанный с транспортом.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Вы можете задать 10 вопросов, на которые эксперт будет отвечать только «Да» или «Нет».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Если ответа все еще нет, вы можете задать дополнительные вопросы за таланты.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6276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</a:t>
            </a:r>
            <a:r>
              <a:rPr lang="ru-RU" dirty="0" smtClean="0"/>
              <a:t>2 «Нужна «штуковина» </a:t>
            </a:r>
            <a:r>
              <a:rPr lang="ru-RU" dirty="0" smtClean="0"/>
              <a:t>ИТОГ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957028630"/>
              </p:ext>
            </p:extLst>
          </p:nvPr>
        </p:nvGraphicFramePr>
        <p:xfrm>
          <a:off x="357188" y="855663"/>
          <a:ext cx="8429624" cy="2595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4316"/>
                <a:gridCol w="1228299"/>
                <a:gridCol w="1139588"/>
                <a:gridCol w="1207827"/>
                <a:gridCol w="1160060"/>
                <a:gridCol w="1180531"/>
                <a:gridCol w="10690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 команды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</a:t>
                      </a:r>
                      <a:r>
                        <a:rPr lang="ru-RU" baseline="0" dirty="0" smtClean="0"/>
                        <a:t>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889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bg1"/>
                </a:solidFill>
              </a:rPr>
              <a:t>Этап 3</a:t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«Правило </a:t>
            </a:r>
            <a:r>
              <a:rPr lang="ru-RU" sz="3200" dirty="0" err="1" smtClean="0">
                <a:solidFill>
                  <a:schemeClr val="bg1"/>
                </a:solidFill>
              </a:rPr>
              <a:t>Филеаса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Фогга</a:t>
            </a:r>
            <a:r>
              <a:rPr lang="ru-RU" sz="3200" dirty="0" smtClean="0">
                <a:solidFill>
                  <a:schemeClr val="bg1"/>
                </a:solidFill>
              </a:rPr>
              <a:t>»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569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3 «Правило </a:t>
            </a:r>
            <a:r>
              <a:rPr lang="ru-RU" dirty="0" err="1" smtClean="0"/>
              <a:t>Филеаса</a:t>
            </a:r>
            <a:r>
              <a:rPr lang="ru-RU" dirty="0" smtClean="0"/>
              <a:t> </a:t>
            </a:r>
            <a:r>
              <a:rPr lang="ru-RU" dirty="0" err="1" smtClean="0"/>
              <a:t>Фогга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60612"/>
            <a:ext cx="8227253" cy="36161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На этом этапе вам нужно исключить лишнюю систему или элемент, дополнить ряд объектов, определить из чего состоит объект.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На этом этапе можно получить </a:t>
            </a:r>
            <a:r>
              <a:rPr lang="ru-RU" b="1" dirty="0" smtClean="0"/>
              <a:t>от 18 талантов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Вы можете получить ответы на  вопросы за таланты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0471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1075" y="2016692"/>
            <a:ext cx="8921363" cy="1421928"/>
          </a:xfrm>
        </p:spPr>
        <p:txBody>
          <a:bodyPr/>
          <a:lstStyle/>
          <a:p>
            <a:pPr algn="ctr"/>
            <a:r>
              <a:rPr lang="ru-RU" sz="4400" dirty="0" smtClean="0"/>
              <a:t>Пусть победит самый смышленый!!!</a:t>
            </a:r>
            <a:endParaRPr lang="en-US" sz="4400" dirty="0"/>
          </a:p>
        </p:txBody>
      </p:sp>
      <p:pic>
        <p:nvPicPr>
          <p:cNvPr id="10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7441" y="4666426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93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3 уровень </a:t>
            </a:r>
            <a:r>
              <a:rPr lang="ru-RU" dirty="0" smtClean="0"/>
              <a:t>1 – 3 таланта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Найдите лишний автомобиль, дайте название оставшейся группе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99" y="2871364"/>
            <a:ext cx="3181351" cy="17272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99" y="1224456"/>
            <a:ext cx="3267970" cy="14950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0" y="2806652"/>
            <a:ext cx="2783258" cy="18364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0" y="1171904"/>
            <a:ext cx="2890851" cy="149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401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3 уровень </a:t>
            </a:r>
            <a:r>
              <a:rPr lang="ru-RU" dirty="0" smtClean="0"/>
              <a:t>2 – 6 талантов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Объект 1"/>
          <p:cNvPicPr>
            <a:picLocks noGrp="1" noChangeAspect="1"/>
          </p:cNvPicPr>
          <p:nvPr>
            <p:ph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77" y="790575"/>
            <a:ext cx="4940300" cy="3705225"/>
          </a:xfrm>
        </p:spPr>
      </p:pic>
      <p:sp>
        <p:nvSpPr>
          <p:cNvPr id="6" name="TextBox 5"/>
          <p:cNvSpPr txBox="1"/>
          <p:nvPr/>
        </p:nvSpPr>
        <p:spPr>
          <a:xfrm>
            <a:off x="5505450" y="762000"/>
            <a:ext cx="329873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/>
              <a:t>Какими видами транспорта доставляется почта?</a:t>
            </a:r>
          </a:p>
          <a:p>
            <a:pPr marL="342900" indent="-342900">
              <a:buAutoNum type="arabicPeriod"/>
            </a:pPr>
            <a:r>
              <a:rPr lang="ru-RU" sz="1800" dirty="0" smtClean="0"/>
              <a:t>…………………………………………...</a:t>
            </a:r>
          </a:p>
          <a:p>
            <a:pPr marL="342900" indent="-342900">
              <a:buAutoNum type="arabicPeriod"/>
            </a:pPr>
            <a:r>
              <a:rPr lang="ru-RU" sz="1800" dirty="0" smtClean="0"/>
              <a:t>……………………………………………</a:t>
            </a:r>
          </a:p>
          <a:p>
            <a:pPr marL="342900" indent="-342900">
              <a:buAutoNum type="arabicPeriod"/>
            </a:pPr>
            <a:r>
              <a:rPr lang="ru-RU" sz="1800" dirty="0" smtClean="0"/>
              <a:t>……………………………………………</a:t>
            </a:r>
          </a:p>
          <a:p>
            <a:pPr marL="342900" indent="-342900">
              <a:buAutoNum type="arabicPeriod"/>
            </a:pPr>
            <a:endParaRPr lang="ru-RU" sz="1800" dirty="0"/>
          </a:p>
          <a:p>
            <a:endParaRPr lang="ru-RU" sz="1800" dirty="0" smtClean="0"/>
          </a:p>
          <a:p>
            <a:r>
              <a:rPr lang="ru-RU" sz="1800" dirty="0" smtClean="0"/>
              <a:t>Как доставлялась почта, когда не было транспорта?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516602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3 уровень </a:t>
            </a:r>
            <a:r>
              <a:rPr lang="ru-RU" dirty="0" smtClean="0"/>
              <a:t>3 – 3 таланта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Объект 1"/>
          <p:cNvPicPr>
            <a:picLocks noGrp="1" noChangeAspect="1"/>
          </p:cNvPicPr>
          <p:nvPr>
            <p:ph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05" y="760413"/>
            <a:ext cx="4346577" cy="3621087"/>
          </a:xfrm>
        </p:spPr>
      </p:pic>
      <p:sp>
        <p:nvSpPr>
          <p:cNvPr id="6" name="TextBox 5"/>
          <p:cNvSpPr txBox="1"/>
          <p:nvPr/>
        </p:nvSpPr>
        <p:spPr>
          <a:xfrm>
            <a:off x="4410075" y="857250"/>
            <a:ext cx="4267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/>
              <a:t>Из каких элементов состоит колесо?</a:t>
            </a:r>
          </a:p>
          <a:p>
            <a:r>
              <a:rPr lang="ru-RU" sz="1800" dirty="0" smtClean="0"/>
              <a:t>1 ………………………………………………………….</a:t>
            </a:r>
          </a:p>
          <a:p>
            <a:endParaRPr lang="ru-RU" sz="1800" dirty="0" smtClean="0"/>
          </a:p>
          <a:p>
            <a:r>
              <a:rPr lang="ru-RU" sz="1800" dirty="0" smtClean="0"/>
              <a:t>2 ………………………………………………………….</a:t>
            </a:r>
          </a:p>
          <a:p>
            <a:endParaRPr lang="ru-RU" sz="1800" dirty="0" smtClean="0"/>
          </a:p>
          <a:p>
            <a:r>
              <a:rPr lang="ru-RU" sz="1800" dirty="0" smtClean="0"/>
              <a:t>3 ………………………………………. ………………..</a:t>
            </a:r>
          </a:p>
          <a:p>
            <a:endParaRPr lang="ru-RU" sz="1800" dirty="0" smtClean="0"/>
          </a:p>
          <a:p>
            <a:r>
              <a:rPr lang="ru-RU" sz="1800" dirty="0" smtClean="0"/>
              <a:t>4 ………………………………………………………….</a:t>
            </a:r>
          </a:p>
          <a:p>
            <a:endParaRPr lang="ru-RU" sz="1800" dirty="0" smtClean="0"/>
          </a:p>
          <a:p>
            <a:r>
              <a:rPr lang="ru-RU" sz="1800" dirty="0" smtClean="0"/>
              <a:t>5 ………………………………………...................</a:t>
            </a:r>
          </a:p>
          <a:p>
            <a:endParaRPr lang="ru-RU" sz="1800" dirty="0" smtClean="0"/>
          </a:p>
          <a:p>
            <a:r>
              <a:rPr lang="ru-RU" sz="1800" dirty="0" smtClean="0"/>
              <a:t>6 ……………………………………......................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3324895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880" y="1228939"/>
            <a:ext cx="6188120" cy="359598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3 уровень </a:t>
            </a:r>
            <a:r>
              <a:rPr lang="ru-RU" dirty="0" smtClean="0"/>
              <a:t>4 – за каждый ответ 1 талант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Какие фантастические транспортные средства появились в романах Жюля Верна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08193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3 уровень </a:t>
            </a:r>
            <a:r>
              <a:rPr lang="ru-RU" dirty="0" smtClean="0"/>
              <a:t>5 – 6 талантов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Объект 1"/>
          <p:cNvPicPr>
            <a:picLocks noGrp="1" noChangeAspect="1"/>
          </p:cNvPicPr>
          <p:nvPr>
            <p:ph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631" y="613569"/>
            <a:ext cx="6105525" cy="2828925"/>
          </a:xfrm>
        </p:spPr>
      </p:pic>
      <p:sp>
        <p:nvSpPr>
          <p:cNvPr id="6" name="TextBox 5"/>
          <p:cNvSpPr txBox="1"/>
          <p:nvPr/>
        </p:nvSpPr>
        <p:spPr>
          <a:xfrm>
            <a:off x="495300" y="3495675"/>
            <a:ext cx="8362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/>
              <a:t>Куда едет автобус? Почему?</a:t>
            </a:r>
          </a:p>
          <a:p>
            <a:endParaRPr lang="ru-RU" sz="1800" dirty="0"/>
          </a:p>
          <a:p>
            <a:r>
              <a:rPr lang="ru-RU" sz="1800" dirty="0" smtClean="0"/>
              <a:t>Какого элемента не хватает?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1268701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</a:t>
            </a:r>
            <a:r>
              <a:rPr lang="ru-RU" dirty="0" smtClean="0"/>
              <a:t>3 «Правило </a:t>
            </a:r>
            <a:r>
              <a:rPr lang="ru-RU" dirty="0" err="1" smtClean="0"/>
              <a:t>Филеаса</a:t>
            </a:r>
            <a:r>
              <a:rPr lang="ru-RU" dirty="0" smtClean="0"/>
              <a:t> </a:t>
            </a:r>
            <a:r>
              <a:rPr lang="ru-RU" dirty="0" err="1" smtClean="0"/>
              <a:t>Фогга</a:t>
            </a:r>
            <a:r>
              <a:rPr lang="ru-RU" dirty="0" smtClean="0"/>
              <a:t>» </a:t>
            </a:r>
            <a:r>
              <a:rPr lang="ru-RU" dirty="0" smtClean="0"/>
              <a:t>ИТОГ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957028630"/>
              </p:ext>
            </p:extLst>
          </p:nvPr>
        </p:nvGraphicFramePr>
        <p:xfrm>
          <a:off x="357188" y="855663"/>
          <a:ext cx="8429624" cy="2595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4316"/>
                <a:gridCol w="1228299"/>
                <a:gridCol w="1139588"/>
                <a:gridCol w="1207827"/>
                <a:gridCol w="1160060"/>
                <a:gridCol w="1180531"/>
                <a:gridCol w="10690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 команды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</a:t>
                      </a:r>
                      <a:r>
                        <a:rPr lang="ru-RU" baseline="0" dirty="0" smtClean="0"/>
                        <a:t>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8894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2550" y="1803228"/>
            <a:ext cx="6515100" cy="1220182"/>
          </a:xfrm>
        </p:spPr>
        <p:txBody>
          <a:bodyPr/>
          <a:lstStyle/>
          <a:p>
            <a:r>
              <a:rPr lang="ru-RU" sz="3200" dirty="0" smtClean="0">
                <a:solidFill>
                  <a:schemeClr val="bg1"/>
                </a:solidFill>
              </a:rPr>
              <a:t>Этап </a:t>
            </a:r>
            <a:r>
              <a:rPr lang="ru-RU" sz="3200" dirty="0" smtClean="0">
                <a:solidFill>
                  <a:schemeClr val="bg1"/>
                </a:solidFill>
              </a:rPr>
              <a:t>4</a:t>
            </a:r>
            <a:r>
              <a:rPr lang="ru-RU" sz="3200" dirty="0" smtClean="0">
                <a:solidFill>
                  <a:schemeClr val="bg1"/>
                </a:solidFill>
              </a:rPr>
              <a:t/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«</a:t>
            </a:r>
            <a:r>
              <a:rPr lang="ru-RU" sz="3200" dirty="0" err="1" smtClean="0">
                <a:solidFill>
                  <a:schemeClr val="bg1"/>
                </a:solidFill>
              </a:rPr>
              <a:t>Раскадровка</a:t>
            </a:r>
            <a:r>
              <a:rPr lang="ru-RU" sz="3200" dirty="0" smtClean="0">
                <a:solidFill>
                  <a:schemeClr val="bg1"/>
                </a:solidFill>
              </a:rPr>
              <a:t> для Микки Мауса»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4031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4 «</a:t>
            </a:r>
            <a:r>
              <a:rPr lang="ru-RU" dirty="0" err="1" smtClean="0"/>
              <a:t>Раскадровка</a:t>
            </a:r>
            <a:r>
              <a:rPr lang="ru-RU" dirty="0" smtClean="0"/>
              <a:t>» для Микки Мауса»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60612"/>
            <a:ext cx="8227253" cy="36161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Задания этого этапа связаны с технологическими или другими процессами.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Вам нужно представить поэтапно как и что происходит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На этом этапе можно получить </a:t>
            </a:r>
            <a:r>
              <a:rPr lang="ru-RU" b="1" dirty="0" smtClean="0"/>
              <a:t>17 талантов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Вы можете получить ответы на  вопросы за таланты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76836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4 уровень 1 – 3 таланта + 1 за каждый ответ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870225"/>
            <a:ext cx="8429625" cy="359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2" y="2341564"/>
            <a:ext cx="8535489" cy="1870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9100" y="847725"/>
            <a:ext cx="8239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/>
              <a:t>Что собирает этот человек? ………………………………………………………………….</a:t>
            </a:r>
          </a:p>
          <a:p>
            <a:endParaRPr lang="ru-RU" sz="1800" dirty="0" smtClean="0"/>
          </a:p>
          <a:p>
            <a:r>
              <a:rPr lang="ru-RU" sz="1800" dirty="0" smtClean="0"/>
              <a:t>Для чего можно использовать этот предмет? ……………………………………………………………………………………………………………………………………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0515920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4 уровень 2 – 4 таланта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Объект 1"/>
          <p:cNvPicPr>
            <a:picLocks noGrp="1" noChangeAspect="1"/>
          </p:cNvPicPr>
          <p:nvPr>
            <p:ph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675" y="1414129"/>
            <a:ext cx="1894834" cy="140266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65" y="3249444"/>
            <a:ext cx="1647825" cy="12462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825" y="3173245"/>
            <a:ext cx="1771650" cy="12462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091" y="1414129"/>
            <a:ext cx="1469812" cy="13823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987"/>
          <a:stretch/>
        </p:blipFill>
        <p:spPr>
          <a:xfrm>
            <a:off x="6931776" y="1414131"/>
            <a:ext cx="1643748" cy="13823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476" y="3159619"/>
            <a:ext cx="1708347" cy="12462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806" y="3249444"/>
            <a:ext cx="2008382" cy="12462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31" y="1414129"/>
            <a:ext cx="1801291" cy="138236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18565" y="904875"/>
            <a:ext cx="8081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/>
              <a:t>Соедините стрелками экраны: из чего изготавливаются различны виды  тканей?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89716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Г.С. </a:t>
            </a:r>
            <a:r>
              <a:rPr lang="ru-RU" dirty="0" err="1" smtClean="0"/>
              <a:t>Альтшуллер</a:t>
            </a:r>
            <a:r>
              <a:rPr lang="ru-RU" dirty="0" smtClean="0"/>
              <a:t>. Основоположник ТРИЗ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" r="2198" b="3341"/>
          <a:stretch/>
        </p:blipFill>
        <p:spPr bwMode="auto">
          <a:xfrm>
            <a:off x="667265" y="849485"/>
            <a:ext cx="2378676" cy="3500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27854" y="920578"/>
            <a:ext cx="52763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/>
              <a:t>ТРИЗ (теория решения изобретательских задач) </a:t>
            </a:r>
            <a:r>
              <a:rPr lang="ru-RU" sz="1800" dirty="0" smtClean="0"/>
              <a:t>– комплекс методик и инструментов для анализа развития систем, выявления и разрешения противоречий, прогнозирования развития систем.</a:t>
            </a:r>
          </a:p>
          <a:p>
            <a:endParaRPr lang="ru-RU" sz="1800" dirty="0"/>
          </a:p>
          <a:p>
            <a:r>
              <a:rPr lang="ru-RU" sz="1800" dirty="0" smtClean="0"/>
              <a:t>Генрих </a:t>
            </a:r>
            <a:r>
              <a:rPr lang="ru-RU" sz="1800" dirty="0" err="1" smtClean="0"/>
              <a:t>Саулович</a:t>
            </a:r>
            <a:r>
              <a:rPr lang="ru-RU" sz="1800" dirty="0" smtClean="0"/>
              <a:t> </a:t>
            </a:r>
            <a:r>
              <a:rPr lang="ru-RU" sz="1800" dirty="0" err="1" smtClean="0"/>
              <a:t>Альтшуллер</a:t>
            </a:r>
            <a:r>
              <a:rPr lang="ru-RU" sz="1800" dirty="0" smtClean="0"/>
              <a:t> (1926 – 1998) – советский и российский ученый, изобретатель, писатель-фантаст (Г. Альтов).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71149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4 уровень 3 – 10 талантов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Объект 1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573777484"/>
              </p:ext>
            </p:extLst>
          </p:nvPr>
        </p:nvGraphicFramePr>
        <p:xfrm>
          <a:off x="356694" y="1504950"/>
          <a:ext cx="8501058" cy="318135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328737"/>
                <a:gridCol w="238125"/>
                <a:gridCol w="1476375"/>
                <a:gridCol w="276225"/>
                <a:gridCol w="1571625"/>
                <a:gridCol w="238125"/>
                <a:gridCol w="1581150"/>
                <a:gridCol w="295275"/>
                <a:gridCol w="1495421"/>
              </a:tblGrid>
              <a:tr h="1418047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8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7543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781050"/>
            <a:ext cx="8476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/>
              <a:t>Восстановите путь одного из вас от дома до школы, </a:t>
            </a:r>
            <a:br>
              <a:rPr lang="ru-RU" sz="1800" dirty="0" smtClean="0"/>
            </a:br>
            <a:r>
              <a:rPr lang="ru-RU" sz="1800" dirty="0" smtClean="0"/>
              <a:t>выделите 10 этапов от подъема до 1-го урока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8732308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</a:t>
            </a:r>
            <a:r>
              <a:rPr lang="ru-RU" dirty="0" smtClean="0"/>
              <a:t>4 «</a:t>
            </a:r>
            <a:r>
              <a:rPr lang="ru-RU" dirty="0" err="1" smtClean="0"/>
              <a:t>Раскадровка</a:t>
            </a:r>
            <a:r>
              <a:rPr lang="ru-RU" dirty="0" smtClean="0"/>
              <a:t>» для Микки Мауса» ИТОГ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957028630"/>
              </p:ext>
            </p:extLst>
          </p:nvPr>
        </p:nvGraphicFramePr>
        <p:xfrm>
          <a:off x="357188" y="855663"/>
          <a:ext cx="8429624" cy="2595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4316"/>
                <a:gridCol w="1228299"/>
                <a:gridCol w="1139588"/>
                <a:gridCol w="1207827"/>
                <a:gridCol w="1160060"/>
                <a:gridCol w="1180531"/>
                <a:gridCol w="10690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 команды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</a:t>
                      </a:r>
                      <a:r>
                        <a:rPr lang="ru-RU" baseline="0" dirty="0" smtClean="0"/>
                        <a:t>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8894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2550" y="1803228"/>
            <a:ext cx="6515100" cy="1220182"/>
          </a:xfrm>
        </p:spPr>
        <p:txBody>
          <a:bodyPr/>
          <a:lstStyle/>
          <a:p>
            <a:r>
              <a:rPr lang="ru-RU" sz="3200" dirty="0" smtClean="0">
                <a:solidFill>
                  <a:schemeClr val="bg1"/>
                </a:solidFill>
              </a:rPr>
              <a:t>Этап </a:t>
            </a:r>
            <a:r>
              <a:rPr lang="ru-RU" sz="3200" dirty="0" smtClean="0">
                <a:solidFill>
                  <a:schemeClr val="bg1"/>
                </a:solidFill>
              </a:rPr>
              <a:t>5</a:t>
            </a:r>
            <a:r>
              <a:rPr lang="ru-RU" sz="3200" dirty="0" smtClean="0">
                <a:solidFill>
                  <a:schemeClr val="bg1"/>
                </a:solidFill>
              </a:rPr>
              <a:t/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«Тринадцатый подвиг Геракла»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213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5 «Тринадцатый подвиг Геракла»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60612"/>
            <a:ext cx="8227253" cy="36161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Вам предстоит совершить… </a:t>
            </a:r>
            <a:r>
              <a:rPr lang="ru-RU" sz="2400" b="1" dirty="0" smtClean="0"/>
              <a:t>изобретение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На этом этапе можно получить </a:t>
            </a:r>
            <a:r>
              <a:rPr lang="ru-RU" b="1" dirty="0" smtClean="0"/>
              <a:t>от 12 талантов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Вспомните что такое функция, как формулируются Противоречия, что такое ИКР, попробуйте предложить свои идеи решений.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87472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5 задание 1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319088" y="850900"/>
            <a:ext cx="8429625" cy="305435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Выберите знакомую ТС (</a:t>
            </a:r>
            <a:r>
              <a:rPr lang="ru-RU" sz="2400" b="1" dirty="0" smtClean="0"/>
              <a:t>окно в автомобиле</a:t>
            </a:r>
            <a:r>
              <a:rPr lang="ru-RU" dirty="0" smtClean="0"/>
              <a:t>, весло лодки, фары автомобиля, шасси самолета, скафандр для выхода в космос, очки мотоциклиста и т.д.)</a:t>
            </a:r>
          </a:p>
          <a:p>
            <a:pPr marL="0" indent="0">
              <a:buNone/>
            </a:pPr>
            <a:r>
              <a:rPr lang="ru-RU" dirty="0" smtClean="0"/>
              <a:t>Сформулируйте 3 функции по схеме: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r">
              <a:buNone/>
            </a:pPr>
            <a:r>
              <a:rPr lang="ru-RU" b="1" dirty="0"/>
              <a:t>Окно </a:t>
            </a:r>
            <a:r>
              <a:rPr lang="ru-RU" b="1" u="sng" dirty="0"/>
              <a:t>задерживает</a:t>
            </a:r>
            <a:r>
              <a:rPr lang="ru-RU" b="1" dirty="0"/>
              <a:t> воздух</a:t>
            </a:r>
          </a:p>
          <a:p>
            <a:pPr marL="0" indent="0" algn="r">
              <a:buNone/>
            </a:pPr>
            <a:r>
              <a:rPr lang="ru-RU" b="1" dirty="0"/>
              <a:t>Окно </a:t>
            </a:r>
            <a:r>
              <a:rPr lang="ru-RU" b="1" u="sng" dirty="0"/>
              <a:t>пропускает</a:t>
            </a:r>
            <a:r>
              <a:rPr lang="ru-RU" b="1" dirty="0"/>
              <a:t> свет</a:t>
            </a:r>
          </a:p>
          <a:p>
            <a:pPr marL="0" indent="0" algn="r">
              <a:buNone/>
            </a:pPr>
            <a:r>
              <a:rPr lang="ru-RU" b="1" dirty="0"/>
              <a:t>Окно </a:t>
            </a:r>
            <a:r>
              <a:rPr lang="ru-RU" b="1" u="sng" dirty="0"/>
              <a:t>удерживает</a:t>
            </a:r>
            <a:r>
              <a:rPr lang="ru-RU" b="1" dirty="0"/>
              <a:t> грязь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25" y="260350"/>
            <a:ext cx="609600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600" y="2282825"/>
            <a:ext cx="4889500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35201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5 задание 2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338138" y="698500"/>
            <a:ext cx="8429625" cy="412642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Что неудобно в данной конструкции? Перечислите:</a:t>
            </a:r>
          </a:p>
          <a:p>
            <a:pPr marL="0" indent="0" algn="r">
              <a:buNone/>
            </a:pPr>
            <a:r>
              <a:rPr lang="ru-RU" sz="1800" u="sng" dirty="0"/>
              <a:t>Окно автомобиля не задерживает солнечные лучи – салон автомобиля нагревается</a:t>
            </a:r>
          </a:p>
          <a:p>
            <a:pPr marL="0" indent="0" algn="r">
              <a:buNone/>
            </a:pPr>
            <a:r>
              <a:rPr lang="ru-RU" sz="1800" u="sng" dirty="0"/>
              <a:t>Стекло, из которого сделано окно, хрупкое – может разбиться</a:t>
            </a:r>
          </a:p>
          <a:p>
            <a:pPr marL="0" indent="0">
              <a:buNone/>
            </a:pPr>
            <a:r>
              <a:rPr lang="ru-RU" dirty="0" smtClean="0"/>
              <a:t>Сформулируйте </a:t>
            </a:r>
            <a:r>
              <a:rPr lang="ru-RU" dirty="0"/>
              <a:t>противоречия по формуле:</a:t>
            </a:r>
          </a:p>
          <a:p>
            <a:pPr marL="0" indent="0">
              <a:buNone/>
            </a:pPr>
            <a:r>
              <a:rPr lang="ru-RU" b="1" dirty="0"/>
              <a:t>Если (действие)</a:t>
            </a:r>
          </a:p>
          <a:p>
            <a:pPr marL="0" indent="0">
              <a:buNone/>
            </a:pPr>
            <a:r>
              <a:rPr lang="ru-RU" b="1" dirty="0"/>
              <a:t>То (+) требование 1</a:t>
            </a:r>
          </a:p>
          <a:p>
            <a:pPr marL="0" indent="0">
              <a:buNone/>
            </a:pPr>
            <a:r>
              <a:rPr lang="ru-RU" b="1" dirty="0"/>
              <a:t>Но (-) требование 2</a:t>
            </a:r>
          </a:p>
          <a:p>
            <a:pPr marL="0" indent="0" algn="r">
              <a:buNone/>
            </a:pPr>
            <a:r>
              <a:rPr lang="ru-RU" sz="1800" u="sng" dirty="0"/>
              <a:t>Если изготавливать окно из стекла, </a:t>
            </a:r>
            <a:endParaRPr lang="ru-RU" sz="1800" u="sng" dirty="0" smtClean="0"/>
          </a:p>
          <a:p>
            <a:pPr marL="0" indent="0" algn="r">
              <a:buNone/>
            </a:pPr>
            <a:r>
              <a:rPr lang="ru-RU" sz="1800" u="sng" dirty="0" smtClean="0"/>
              <a:t>то </a:t>
            </a:r>
            <a:r>
              <a:rPr lang="ru-RU" sz="1800" u="sng" dirty="0"/>
              <a:t>(+) окно прозрачное у водителя и пассажиров хороший обзор</a:t>
            </a:r>
            <a:r>
              <a:rPr lang="ru-RU" sz="1800" u="sng" dirty="0" smtClean="0"/>
              <a:t>,</a:t>
            </a:r>
          </a:p>
          <a:p>
            <a:pPr marL="0" indent="0" algn="r">
              <a:buNone/>
            </a:pPr>
            <a:r>
              <a:rPr lang="ru-RU" sz="1800" u="sng" dirty="0" smtClean="0"/>
              <a:t> </a:t>
            </a:r>
            <a:r>
              <a:rPr lang="ru-RU" sz="1800" u="sng" dirty="0"/>
              <a:t>но (-) </a:t>
            </a:r>
            <a:r>
              <a:rPr lang="ru-RU" sz="1800" u="sng" dirty="0" smtClean="0"/>
              <a:t>лучи попадают вовнутрь, салон </a:t>
            </a:r>
            <a:r>
              <a:rPr lang="ru-RU" sz="1800" u="sng" dirty="0"/>
              <a:t>автомобиля нагревается</a:t>
            </a:r>
          </a:p>
          <a:p>
            <a:pPr marL="0" indent="0" algn="r">
              <a:buNone/>
            </a:pPr>
            <a:endParaRPr lang="ru-RU" sz="1800" u="sng" dirty="0" smtClean="0"/>
          </a:p>
          <a:p>
            <a:pPr marL="0" indent="0" algn="r">
              <a:buNone/>
            </a:pPr>
            <a:r>
              <a:rPr lang="ru-RU" sz="1800" u="sng" dirty="0" smtClean="0"/>
              <a:t>Если </a:t>
            </a:r>
            <a:r>
              <a:rPr lang="ru-RU" sz="1800" u="sng" dirty="0"/>
              <a:t>изготавливать окно из </a:t>
            </a:r>
            <a:r>
              <a:rPr lang="ru-RU" sz="1800" u="sng" dirty="0" smtClean="0"/>
              <a:t>отражающего </a:t>
            </a:r>
            <a:r>
              <a:rPr lang="ru-RU" sz="1800" u="sng" dirty="0"/>
              <a:t>материала, </a:t>
            </a:r>
            <a:endParaRPr lang="ru-RU" sz="1800" u="sng" dirty="0" smtClean="0"/>
          </a:p>
          <a:p>
            <a:pPr marL="0" indent="0" algn="r">
              <a:buNone/>
            </a:pPr>
            <a:r>
              <a:rPr lang="ru-RU" sz="1800" u="sng" dirty="0" smtClean="0"/>
              <a:t>то </a:t>
            </a:r>
            <a:r>
              <a:rPr lang="ru-RU" sz="1800" u="sng" dirty="0"/>
              <a:t>(+) </a:t>
            </a:r>
            <a:r>
              <a:rPr lang="ru-RU" sz="1800" u="sng" dirty="0" smtClean="0"/>
              <a:t>лучи не попадают внутрь, салон </a:t>
            </a:r>
            <a:r>
              <a:rPr lang="ru-RU" sz="1800" u="sng" dirty="0"/>
              <a:t>автомобиля не нагревается, </a:t>
            </a:r>
            <a:endParaRPr lang="ru-RU" sz="1800" u="sng" dirty="0" smtClean="0"/>
          </a:p>
          <a:p>
            <a:pPr marL="0" indent="0" algn="r">
              <a:buNone/>
            </a:pPr>
            <a:r>
              <a:rPr lang="ru-RU" sz="1800" u="sng" dirty="0" smtClean="0"/>
              <a:t>но </a:t>
            </a:r>
            <a:r>
              <a:rPr lang="ru-RU" sz="1800" u="sng" dirty="0"/>
              <a:t>(-) не будет хорошего обзора.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25" y="260350"/>
            <a:ext cx="609600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6909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5 задание 3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357188" y="908050"/>
            <a:ext cx="8429625" cy="305435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Сформулируйте ИКР по одной из трех формул:</a:t>
            </a:r>
          </a:p>
          <a:p>
            <a:pPr marL="0" indent="0">
              <a:buNone/>
            </a:pPr>
            <a:r>
              <a:rPr lang="ru-RU" b="1" dirty="0"/>
              <a:t>Система САМА устраняет (-), сохраняя (+)</a:t>
            </a:r>
          </a:p>
          <a:p>
            <a:pPr marL="0" indent="0" algn="r">
              <a:buNone/>
            </a:pPr>
            <a:r>
              <a:rPr lang="ru-RU" sz="1800" u="sng" dirty="0"/>
              <a:t>Прозрачное окно САМО защищает салон от нагрева, сохраняя хороший обзор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Система </a:t>
            </a:r>
            <a:r>
              <a:rPr lang="ru-RU" b="1" dirty="0"/>
              <a:t>выполняет больше функций</a:t>
            </a:r>
          </a:p>
          <a:p>
            <a:pPr marL="0" indent="0" algn="r">
              <a:buNone/>
            </a:pPr>
            <a:r>
              <a:rPr lang="ru-RU" sz="1800" u="sng" dirty="0"/>
              <a:t>Окно и обеспечивает хороший обзор, и защищает от нагрева салон, и показывает температуру наружного воздуха.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Системы </a:t>
            </a:r>
            <a:r>
              <a:rPr lang="ru-RU" b="1" dirty="0"/>
              <a:t>нет, а функция выполняется</a:t>
            </a:r>
          </a:p>
          <a:p>
            <a:pPr marL="0" indent="0" algn="r">
              <a:buNone/>
            </a:pPr>
            <a:r>
              <a:rPr lang="ru-RU" sz="1800" u="sng" dirty="0"/>
              <a:t>Х-элемент позволяет прозрачному окну защищать салон от нагрева, обеспечивать хороший обзор и показывать температуру наружного воздуха.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25" y="260350"/>
            <a:ext cx="609600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8043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5 задание 4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Предложите возможные решения противоречий и достижения ИКР.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u="sng" dirty="0" smtClean="0"/>
              <a:t>Тонированное </a:t>
            </a:r>
            <a:r>
              <a:rPr lang="ru-RU" u="sng" dirty="0"/>
              <a:t>специальной краской окно изменяет свою прозрачность и цвет при увеличении наружной температуры.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25" y="260350"/>
            <a:ext cx="609600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84006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</a:t>
            </a:r>
            <a:r>
              <a:rPr lang="ru-RU" dirty="0" smtClean="0"/>
              <a:t>5 «Тринадцатый подвиг Геракла» </a:t>
            </a:r>
            <a:r>
              <a:rPr lang="ru-RU" dirty="0" smtClean="0"/>
              <a:t>ИТОГ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957028630"/>
              </p:ext>
            </p:extLst>
          </p:nvPr>
        </p:nvGraphicFramePr>
        <p:xfrm>
          <a:off x="357188" y="855663"/>
          <a:ext cx="8429624" cy="2595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4316"/>
                <a:gridCol w="1228299"/>
                <a:gridCol w="1139588"/>
                <a:gridCol w="1207827"/>
                <a:gridCol w="1160060"/>
                <a:gridCol w="1180531"/>
                <a:gridCol w="10690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 команды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</a:t>
                      </a:r>
                      <a:r>
                        <a:rPr lang="ru-RU" baseline="0" dirty="0" smtClean="0"/>
                        <a:t>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8894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ОБЩИЙ ИТОГ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957028630"/>
              </p:ext>
            </p:extLst>
          </p:nvPr>
        </p:nvGraphicFramePr>
        <p:xfrm>
          <a:off x="357188" y="855663"/>
          <a:ext cx="8429624" cy="2595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4316"/>
                <a:gridCol w="1228299"/>
                <a:gridCol w="1139588"/>
                <a:gridCol w="1207827"/>
                <a:gridCol w="1160060"/>
                <a:gridCol w="1180531"/>
                <a:gridCol w="10690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 команды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</a:t>
                      </a:r>
                      <a:r>
                        <a:rPr lang="ru-RU" baseline="0" dirty="0" smtClean="0"/>
                        <a:t>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889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соревнования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algn="just"/>
            <a:r>
              <a:rPr lang="ru-RU" dirty="0"/>
              <a:t>1 ЭТАП «ЗАГАДКА ШЕРЛОКА ХОЛМСА» - </a:t>
            </a:r>
            <a:r>
              <a:rPr lang="en-US" dirty="0"/>
              <a:t>max 10</a:t>
            </a:r>
            <a:r>
              <a:rPr lang="ru-RU" dirty="0"/>
              <a:t> талантов</a:t>
            </a:r>
          </a:p>
          <a:p>
            <a:pPr marL="0" indent="0" algn="just">
              <a:buNone/>
            </a:pPr>
            <a:r>
              <a:rPr lang="ru-RU" dirty="0"/>
              <a:t>(изобретательские задачи 1-2 уровня)</a:t>
            </a:r>
          </a:p>
          <a:p>
            <a:pPr algn="just"/>
            <a:r>
              <a:rPr lang="ru-RU" dirty="0"/>
              <a:t>2 ЭТАП «НУЖНА «ШТУКОВИНА» - </a:t>
            </a:r>
            <a:r>
              <a:rPr lang="en-US" dirty="0"/>
              <a:t>max 17 </a:t>
            </a:r>
            <a:r>
              <a:rPr lang="ru-RU" dirty="0"/>
              <a:t>талантов</a:t>
            </a:r>
          </a:p>
          <a:p>
            <a:pPr marL="0" indent="0" algn="just">
              <a:buNone/>
            </a:pPr>
            <a:r>
              <a:rPr lang="ru-RU" dirty="0"/>
              <a:t>(выбор предмета (элемента) по параметрам)</a:t>
            </a:r>
          </a:p>
          <a:p>
            <a:pPr algn="just"/>
            <a:r>
              <a:rPr lang="ru-RU" dirty="0"/>
              <a:t>3 ЭТАП «ПРАВИЛО ФИЛЕАСА ФОГГА» - </a:t>
            </a:r>
            <a:r>
              <a:rPr lang="en-US" dirty="0"/>
              <a:t>max </a:t>
            </a:r>
            <a:r>
              <a:rPr lang="ru-RU" dirty="0"/>
              <a:t>17 талантов</a:t>
            </a:r>
          </a:p>
          <a:p>
            <a:pPr marL="0" indent="0" algn="just">
              <a:buNone/>
            </a:pPr>
            <a:r>
              <a:rPr lang="ru-RU" dirty="0"/>
              <a:t>(исключить предмет (элемент), не входящий в надсистему)</a:t>
            </a:r>
          </a:p>
          <a:p>
            <a:pPr algn="just"/>
            <a:r>
              <a:rPr lang="ru-RU" dirty="0"/>
              <a:t>4 ЭТАП «РАСКАДРОВКА ДЛЯ МИККИ МАУСА»- </a:t>
            </a:r>
            <a:r>
              <a:rPr lang="ru-RU" sz="1800" dirty="0"/>
              <a:t>талантов </a:t>
            </a:r>
            <a:r>
              <a:rPr lang="ru-RU" sz="1800" dirty="0" smtClean="0"/>
              <a:t>17 </a:t>
            </a:r>
            <a:r>
              <a:rPr lang="ru-RU" sz="1800" dirty="0"/>
              <a:t>+ </a:t>
            </a:r>
          </a:p>
          <a:p>
            <a:pPr marL="0" indent="0" algn="just">
              <a:buNone/>
            </a:pPr>
            <a:r>
              <a:rPr lang="ru-RU" dirty="0"/>
              <a:t>(выстроить последовательность технологического процесса)</a:t>
            </a:r>
          </a:p>
          <a:p>
            <a:pPr algn="just"/>
            <a:r>
              <a:rPr lang="ru-RU" dirty="0"/>
              <a:t>5 ЭТАП «13-Й ПОДВИГ ГЕРАКЛА» - талантов </a:t>
            </a:r>
            <a:r>
              <a:rPr lang="ru-RU" dirty="0" smtClean="0"/>
              <a:t>12 </a:t>
            </a:r>
            <a:r>
              <a:rPr lang="ru-RU" dirty="0"/>
              <a:t>+</a:t>
            </a:r>
          </a:p>
          <a:p>
            <a:pPr marL="0" indent="0" algn="just">
              <a:buNone/>
            </a:pPr>
            <a:r>
              <a:rPr lang="ru-RU" dirty="0"/>
              <a:t>(комплексное задание по анализу и разрешению противоречий)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10891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3475" y="1803228"/>
            <a:ext cx="6962775" cy="1220182"/>
          </a:xfrm>
        </p:spPr>
        <p:txBody>
          <a:bodyPr/>
          <a:lstStyle/>
          <a:p>
            <a:r>
              <a:rPr lang="ru-RU" sz="2400" dirty="0" smtClean="0"/>
              <a:t>ЖДЕМ ВАС НА НОВОМ ТРИЗ-ТУРНИРЕ!</a:t>
            </a:r>
            <a:endParaRPr lang="en-US" sz="2400" dirty="0"/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395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370748219"/>
              </p:ext>
            </p:extLst>
          </p:nvPr>
        </p:nvGraphicFramePr>
        <p:xfrm>
          <a:off x="826937" y="58858"/>
          <a:ext cx="7506030" cy="4754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109007"/>
                <a:gridCol w="1850599"/>
                <a:gridCol w="2546424"/>
              </a:tblGrid>
              <a:tr h="34949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Название этапа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Время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Продолжительность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1. Открытие соревнований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10:00</a:t>
                      </a:r>
                      <a:r>
                        <a:rPr lang="ru-RU" sz="1800" baseline="0" dirty="0" smtClean="0"/>
                        <a:t> – 10:15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15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2. Этап 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10:15 – 10:30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15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3. Перерыв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10:30 – 10:35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5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4. Этап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10:35</a:t>
                      </a:r>
                      <a:r>
                        <a:rPr lang="ru-RU" sz="1800" baseline="0" dirty="0" smtClean="0"/>
                        <a:t> – 10:50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15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5. Перерыв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10:50 – 11:00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6. Этап 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11:00 – 11:15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15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7. Перерыв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11:15</a:t>
                      </a:r>
                      <a:r>
                        <a:rPr lang="ru-RU" sz="1800" baseline="0" dirty="0" smtClean="0"/>
                        <a:t> – 11:20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5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8. Этап 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11:20 – 11:40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20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9. Перерыв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11:40 – 11:50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10. Этап 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11:50 – 12:10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20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11. Перерыв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12:10 – 12:25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15 минут</a:t>
                      </a:r>
                      <a:endParaRPr lang="ru-RU" sz="1800" dirty="0"/>
                    </a:p>
                  </a:txBody>
                  <a:tcPr/>
                </a:tc>
              </a:tr>
              <a:tr h="34949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12. Закрытие, поведение итогов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12:25 – 12:45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20 минут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1000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Информация о команде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Команда № …………</a:t>
            </a:r>
          </a:p>
          <a:p>
            <a:pPr marL="0" indent="0">
              <a:buNone/>
            </a:pPr>
            <a:r>
              <a:rPr lang="ru-RU" dirty="0" smtClean="0"/>
              <a:t>Эксперт:_____________________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972722"/>
              </p:ext>
            </p:extLst>
          </p:nvPr>
        </p:nvGraphicFramePr>
        <p:xfrm>
          <a:off x="371062" y="1597275"/>
          <a:ext cx="8486690" cy="272447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26867"/>
                <a:gridCol w="1804946"/>
                <a:gridCol w="1590261"/>
                <a:gridCol w="1467278"/>
                <a:gridCol w="1697338"/>
              </a:tblGrid>
              <a:tr h="454162">
                <a:tc>
                  <a:txBody>
                    <a:bodyPr/>
                    <a:lstStyle/>
                    <a:p>
                      <a:r>
                        <a:rPr lang="ru-RU" dirty="0" smtClean="0"/>
                        <a:t>ФИО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возраст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школа, класс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406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Капитан</a:t>
                      </a:r>
                      <a:endParaRPr lang="ru-RU" dirty="0"/>
                    </a:p>
                  </a:txBody>
                  <a:tcPr/>
                </a:tc>
              </a:tr>
              <a:tr h="45406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5406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406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406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7356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bg1"/>
                </a:solidFill>
              </a:rPr>
              <a:t>Этап 1</a:t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«Загадка Шерлока Холмса»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3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1 «Загадка Шерлока Холмса»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57188" y="855722"/>
            <a:ext cx="8500563" cy="36210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Максимальное количество талантов – 10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Решите 10 задач. Ответы запишите в таблицу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Можно задавать уточняющие вопросы эксперту-ведущему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Заработанные таланты можно будет использовать на следующих этапах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5483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1 «Загадка Шерлока Холмса» ИТОГ</a:t>
            </a:r>
            <a:endParaRPr lang="nl-NL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297" y="4824922"/>
            <a:ext cx="564455" cy="3205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94975" y="168105"/>
            <a:ext cx="609214" cy="2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673006909"/>
              </p:ext>
            </p:extLst>
          </p:nvPr>
        </p:nvGraphicFramePr>
        <p:xfrm>
          <a:off x="357188" y="855663"/>
          <a:ext cx="8429624" cy="2595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4316"/>
                <a:gridCol w="1228299"/>
                <a:gridCol w="1139588"/>
                <a:gridCol w="1207827"/>
                <a:gridCol w="1160060"/>
                <a:gridCol w="1180531"/>
                <a:gridCol w="10690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 команды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</a:t>
                      </a:r>
                      <a:r>
                        <a:rPr lang="ru-RU" baseline="0" dirty="0" smtClean="0"/>
                        <a:t>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165013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s">
  <a:themeElements>
    <a:clrScheme name="Custom 6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464547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PAM PPTX Template" id="{07F0FB55-CFFA-47CA-99A0-A77E3213ACA6}" vid="{740A320D-646C-4C12-89B1-0B127236B0F7}"/>
    </a:ext>
  </a:extLst>
</a:theme>
</file>

<file path=ppt/theme/theme2.xml><?xml version="1.0" encoding="utf-8"?>
<a:theme xmlns:a="http://schemas.openxmlformats.org/drawingml/2006/main" name="General">
  <a:themeElements>
    <a:clrScheme name="Custom 7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222222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PAM PPTX Template" id="{07F0FB55-CFFA-47CA-99A0-A77E3213ACA6}" vid="{5C4EAAF8-284D-4A65-B20F-C47DE8AC2658}"/>
    </a:ext>
  </a:extLst>
</a:theme>
</file>

<file path=ppt/theme/theme3.xml><?xml version="1.0" encoding="utf-8"?>
<a:theme xmlns:a="http://schemas.openxmlformats.org/drawingml/2006/main" name="Breakers">
  <a:themeElements>
    <a:clrScheme name="Custom 8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222222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PAM PPTX Template" id="{07F0FB55-CFFA-47CA-99A0-A77E3213ACA6}" vid="{67367244-F583-44E6-8F01-4BEACD68663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Covers</Template>
  <TotalTime>1391</TotalTime>
  <Words>1245</Words>
  <Application>Microsoft Office PowerPoint</Application>
  <PresentationFormat>Экран (16:9)</PresentationFormat>
  <Paragraphs>302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40</vt:i4>
      </vt:variant>
    </vt:vector>
  </HeadingPairs>
  <TitlesOfParts>
    <vt:vector size="43" baseType="lpstr">
      <vt:lpstr>Covers</vt:lpstr>
      <vt:lpstr>General</vt:lpstr>
      <vt:lpstr>Breakers</vt:lpstr>
      <vt:lpstr>ТРИЗ-турнир.  1 сессия</vt:lpstr>
      <vt:lpstr>Пусть победит самый смышленый!!!</vt:lpstr>
      <vt:lpstr>Г.С. Альтшуллер. Основоположник ТРИЗ</vt:lpstr>
      <vt:lpstr>Этапы соревнования</vt:lpstr>
      <vt:lpstr>Презентация PowerPoint</vt:lpstr>
      <vt:lpstr>Информация о команде</vt:lpstr>
      <vt:lpstr>Этап 1 «Загадка Шерлока Холмса»</vt:lpstr>
      <vt:lpstr>Этап 1 «Загадка Шерлока Холмса»</vt:lpstr>
      <vt:lpstr>Этап 1 «Загадка Шерлока Холмса» ИТОГ</vt:lpstr>
      <vt:lpstr>Этап 2 «Нужна «штуковина»</vt:lpstr>
      <vt:lpstr>Этап 2 «Нужна штуковина»</vt:lpstr>
      <vt:lpstr>Этап 2 уровень 1 – 3 таланта</vt:lpstr>
      <vt:lpstr>Этап 2 уровень 2 – 3 таланта</vt:lpstr>
      <vt:lpstr>Этап 2 уровень 3 – 3 таланта</vt:lpstr>
      <vt:lpstr>Этап 2 уровень 4 – 3 таланта</vt:lpstr>
      <vt:lpstr>Этап 2 уровень 5 – 5 талантов</vt:lpstr>
      <vt:lpstr>Этап 2 «Нужна «штуковина» ИТОГ</vt:lpstr>
      <vt:lpstr>Этап 3 «Правило Филеаса Фогга»</vt:lpstr>
      <vt:lpstr>Этап 3 «Правило Филеаса Фогга»</vt:lpstr>
      <vt:lpstr>Этап 3 уровень 1 – 3 таланта</vt:lpstr>
      <vt:lpstr>Этап 3 уровень 2 – 6 талантов</vt:lpstr>
      <vt:lpstr>Этап 3 уровень 3 – 3 таланта</vt:lpstr>
      <vt:lpstr>Этап 3 уровень 4 – за каждый ответ 1 талант</vt:lpstr>
      <vt:lpstr>Этап 3 уровень 5 – 6 талантов</vt:lpstr>
      <vt:lpstr>Этап 3 «Правило Филеаса Фогга» ИТОГ</vt:lpstr>
      <vt:lpstr>Этап 4 «Раскадровка для Микки Мауса»</vt:lpstr>
      <vt:lpstr>Этап 4 «Раскадровка» для Микки Мауса»</vt:lpstr>
      <vt:lpstr>Этап 4 уровень 1 – 3 таланта + 1 за каждый ответ</vt:lpstr>
      <vt:lpstr>Этап 4 уровень 2 – 4 таланта</vt:lpstr>
      <vt:lpstr>Этап 4 уровень 3 – 10 талантов</vt:lpstr>
      <vt:lpstr>Этап 4 «Раскадровка» для Микки Мауса» ИТОГ</vt:lpstr>
      <vt:lpstr>Этап 5 «Тринадцатый подвиг Геракла»</vt:lpstr>
      <vt:lpstr>Этап 5 «Тринадцатый подвиг Геракла»</vt:lpstr>
      <vt:lpstr>Этап 5 задание 1</vt:lpstr>
      <vt:lpstr>Этап 5 задание 2</vt:lpstr>
      <vt:lpstr>Этап 5 задание 3</vt:lpstr>
      <vt:lpstr>Этап 5 задание 4</vt:lpstr>
      <vt:lpstr>Этап 5 «Тринадцатый подвиг Геракла» ИТОГ</vt:lpstr>
      <vt:lpstr>ОБЩИЙ ИТОГ</vt:lpstr>
      <vt:lpstr>ЖДЕМ ВАС НА НОВОМ ТРИЗ-ТУРНИРЕ!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Markowitz</dc:creator>
  <cp:lastModifiedBy>User</cp:lastModifiedBy>
  <cp:revision>65</cp:revision>
  <dcterms:created xsi:type="dcterms:W3CDTF">2018-01-26T19:23:30Z</dcterms:created>
  <dcterms:modified xsi:type="dcterms:W3CDTF">2019-06-08T20:04:57Z</dcterms:modified>
</cp:coreProperties>
</file>