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  <p:sldMasterId id="2147483668" r:id="rId2"/>
  </p:sldMasterIdLst>
  <p:notesMasterIdLst>
    <p:notesMasterId r:id="rId39"/>
  </p:notesMasterIdLst>
  <p:handoutMasterIdLst>
    <p:handoutMasterId r:id="rId40"/>
  </p:handoutMasterIdLst>
  <p:sldIdLst>
    <p:sldId id="4129" r:id="rId3"/>
    <p:sldId id="5225" r:id="rId4"/>
    <p:sldId id="3774" r:id="rId5"/>
    <p:sldId id="5378" r:id="rId6"/>
    <p:sldId id="5379" r:id="rId7"/>
    <p:sldId id="5474" r:id="rId8"/>
    <p:sldId id="5487" r:id="rId9"/>
    <p:sldId id="5488" r:id="rId10"/>
    <p:sldId id="5489" r:id="rId11"/>
    <p:sldId id="5490" r:id="rId12"/>
    <p:sldId id="5491" r:id="rId13"/>
    <p:sldId id="5492" r:id="rId14"/>
    <p:sldId id="5493" r:id="rId15"/>
    <p:sldId id="5494" r:id="rId16"/>
    <p:sldId id="5495" r:id="rId17"/>
    <p:sldId id="5496" r:id="rId18"/>
    <p:sldId id="5497" r:id="rId19"/>
    <p:sldId id="5498" r:id="rId20"/>
    <p:sldId id="5338" r:id="rId21"/>
    <p:sldId id="5360" r:id="rId22"/>
    <p:sldId id="5388" r:id="rId23"/>
    <p:sldId id="5361" r:id="rId24"/>
    <p:sldId id="5387" r:id="rId25"/>
    <p:sldId id="5475" r:id="rId26"/>
    <p:sldId id="5389" r:id="rId27"/>
    <p:sldId id="5476" r:id="rId28"/>
    <p:sldId id="5477" r:id="rId29"/>
    <p:sldId id="5478" r:id="rId30"/>
    <p:sldId id="5479" r:id="rId31"/>
    <p:sldId id="5480" r:id="rId32"/>
    <p:sldId id="5483" r:id="rId33"/>
    <p:sldId id="5482" r:id="rId34"/>
    <p:sldId id="5484" r:id="rId35"/>
    <p:sldId id="5485" r:id="rId36"/>
    <p:sldId id="5486" r:id="rId37"/>
    <p:sldId id="4117" r:id="rId38"/>
  </p:sldIdLst>
  <p:sldSz cx="9144000" cy="6858000" type="screen4x3"/>
  <p:notesSz cx="6797675" cy="9926638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97077" autoAdjust="0"/>
  </p:normalViewPr>
  <p:slideViewPr>
    <p:cSldViewPr snapToGrid="0">
      <p:cViewPr>
        <p:scale>
          <a:sx n="100" d="100"/>
          <a:sy n="100" d="100"/>
        </p:scale>
        <p:origin x="-1944" y="-384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6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36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FB4E1C-3273-4111-AAFD-0FBFF4C648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B8A5EE-B435-41F2-8442-44A5D0F315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9B00238-AAA3-4F02-BFD4-3A2DE324B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F2307-BD74-4F61-96F9-A302E2B5983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94D019-21A5-4B17-B07C-84FDF7AE4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69C404-C14F-4A57-A59D-956ACDFB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92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EDA154-06CA-4F9D-B570-8146FFC9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E73769-6721-459A-BA01-FC6F2C153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87810F-8C74-48E2-B007-86E260942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8938-E032-47DA-A28A-F3C0209CFE3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685B2F-A239-4ED7-9F32-84F36982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5D0708-92AD-4509-8E1A-E5EB22C57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02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6B710E-68A8-4706-B458-D9866BB79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1E421B-D103-45E7-A2CC-4E41A23EF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6A88AD-2EA1-44DB-8C57-1B4B3E71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97023-E3C6-402A-BAF6-A8ABE3501B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F75E41-FE74-4928-8C99-F43DE9AEB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F4C1B6-7C5F-4F89-B056-4377EAEAA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574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E7B945-C8DB-4430-901D-329E9B2ED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ED6A7A-2503-4103-B275-A691C3E0D3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9C2F7D5-468B-4765-97D6-D256C74ED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5141317-0285-4D97-B738-1B5E5F294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A224-E9DC-41D0-B859-6EFD5B5556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9EA95C-E5FB-41DE-B909-5920D6159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D75CCC7-EACA-4C87-A1DE-28AC99885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77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AEBF79-A992-4C49-8122-23C4047F1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ADA28A-9816-431C-B424-B13DF2645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4478DFF-5F7A-409C-85A6-04514F512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CB9E698-F0DE-466B-90DA-6B5F9C383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3676838-4CE3-47CB-8A4E-4321CB42FC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F9F58D7-6D4C-47D0-AE6B-B4BE31581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2CAD-9CEF-4263-B15D-1C3DEF9678D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08901F5-4987-4865-A53C-6E6C626A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3BE14A8-CD75-47A1-AE72-A1EFE459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420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049A27-7F23-48E2-A0EC-FE8AE546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595940C-7C99-4CFD-91B0-50CA11DD8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91AE-1109-405A-AB25-9813B1E96B8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3ACC1CE-F820-49C2-8CBA-29311D80F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20FACEB-7E7A-42D0-A3DF-4A29023D9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22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DAE6036-C3D2-4C20-9055-5847F3D5E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8F23A-BEB3-4F07-A847-A23AC3E292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9F9B5ED-28A9-45BB-ABCE-B2E6CFA60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17F2B4-CF3E-4D9A-A2B9-1FAF146D5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861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5D52DC-1243-444A-8139-652AC4C94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C33BBFA-C6D8-4143-B4F4-4228CAC53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A031174-0224-4B3A-AED7-0AFA98A9A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49AD66-6C38-4D0F-8DCA-D2CEFA960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D3D-7CF4-4AB1-AB1D-8FAD103D3D9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A4E572-80D1-4BA5-9E37-AD8FD6DD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5AE25C2-F46E-49F4-9A04-18F4228E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962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8A5D03-9A19-4346-AA10-8B9B6197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CB4462E-F1B3-43D6-8170-4D22BF72A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0890F4D-137E-4CF7-8AF1-E34076AC2F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DEAD69C-A298-467F-8941-47932D707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31785-891E-416A-9D50-593807CFD27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664F95-1C30-4D50-B574-FA77A29E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5F39F4-DF35-4177-AF90-2D344B69C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904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7ABE3F-E04B-47AE-86B4-51B84EC36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769A03A-287F-44FE-BE09-BA2AE02CAA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8E45A9-1960-40F6-A202-0D86E6C07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B519-0FBD-48A7-806B-E879DA5C8E9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511429-5F67-4CD5-BBDF-7E129D21F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E110C8-3436-4C9B-990E-660AB43CD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3309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839F552-2702-4122-8A0E-604163A57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0BEFFDE-5FA2-4A3F-9FD1-0621D05BB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FA52DBA-45EE-49D5-B171-ED25C5262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48A7-E0F8-4DC6-9E79-80480E2524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A63ADC-F2FF-4C7D-AFAE-6FD479E1E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2A0938-ECE5-49EE-9BD1-51AF5A7CD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64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671C3B-E7AA-4C41-95BE-56FEA8B14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3D6A15B-A7D8-424A-AD31-340258025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27DBD1-0B64-4FCA-B6D0-A8F68E2E4E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buClrTx/>
            </a:pPr>
            <a:fld id="{E2953ADB-D005-4070-983D-14BDAE6AEB57}" type="datetime1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</a:pPr>
              <a:t>16.01.2020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8D166D-11B1-4678-9BA3-A064DEE1D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buClrTx/>
            </a:pPr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AC8396-5D15-4A17-84C0-CB2A19DEB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buClrTx/>
            </a:pPr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8894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image" Target="../media/image22.png"/><Relationship Id="rId4" Type="http://schemas.openxmlformats.org/officeDocument/2006/relationships/image" Target="../media/image14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17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декабря 2020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13CF9010-9E9B-486E-B131-E60E327351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19821" y="4025794"/>
            <a:ext cx="4103512" cy="208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Что-то пошло не так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Перемещение хомяка во времени нарушило привычный порядок вещей, исказило пространство и время и внесло ошибки в код развития живых существ на планете. 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xmlns="" id="{4CD2EC90-2EA0-4B6A-A475-9AA5040243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683818" y="3761974"/>
            <a:ext cx="1249647" cy="261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2FFEF6A5-DFF9-4A7C-B691-5D958CF247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847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13CF9010-9E9B-486E-B131-E60E327351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19821" y="4025794"/>
            <a:ext cx="4103512" cy="208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Что-то пошло не так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Способность хомяка сильно ускоряться через ошибку кода развития передалась предкам данных существ. Теперь все хомяки обладают супер скоростью, а весь мир воспринимается хомяками очень медленно </a:t>
            </a:r>
            <a:r>
              <a:rPr lang="en-US" dirty="0"/>
              <a:t>[</a:t>
            </a:r>
            <a:r>
              <a:rPr lang="ru-RU" dirty="0"/>
              <a:t>Ускорить/замедлить надсистему</a:t>
            </a:r>
            <a:r>
              <a:rPr lang="en-US" dirty="0"/>
              <a:t>]</a:t>
            </a:r>
            <a:r>
              <a:rPr lang="ru-RU" dirty="0"/>
              <a:t>.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xmlns="" id="{4CD2EC90-2EA0-4B6A-A475-9AA5040243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683818" y="3761974"/>
            <a:ext cx="1249647" cy="261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CC7AAE6F-1F1A-4ECB-80C8-654CA178D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54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Что-то пошло не так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Замедление окружающих процессов спровоцировало начало вымирания хомяков по причине того, что все процессы внутри хомяка также приобрели ускоренный характер. Для поддержания жизни еду грызуну требовалось значительно больше, а вырастать он не успевала. </a:t>
            </a:r>
          </a:p>
          <a:p>
            <a:pPr marL="0" indent="0">
              <a:buNone/>
            </a:pPr>
            <a:r>
              <a:rPr lang="ru-RU" dirty="0"/>
              <a:t>Такая беда спровоцировала ускорение эволюции вида.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CC7AAE6F-1F1A-4ECB-80C8-654CA178D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182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Эволюция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Шерсть хомяков стала больше и более пористой, что позволило сохранять температурный баланс тела и, следовательно, тратить меньше энергии на выработку тепла. Число нервных окончаний и сосудов уменьшилось, что привело к снижению чувствительности хомяков к внешним воздействиям. Да и сам размер хомяков стал уменьшаться.</a:t>
            </a:r>
          </a:p>
          <a:p>
            <a:pPr marL="0" indent="0">
              <a:buNone/>
            </a:pPr>
            <a:r>
              <a:rPr lang="ru-RU" dirty="0"/>
              <a:t>Во время зимы, когда требовалось больше энергии на поддержание тепла, хомяки отбрасывали ненужные части тела (хвосты, пальцы и т.п.) и впадали в спячку. Весной, когда листья на деревьях распускались, у хомяков отрастали отброшенные конечности.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CC7AAE6F-1F1A-4ECB-80C8-654CA178D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669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Эволюция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Кстати, отбрасывание конечностей спровоцировало эволюцию хищных животных, которые селились рядом с местом обитания хомяков и питались зимой отброшенными конечностями зверьков. У хищных животных выработался рефлекс, что хомяков надо защищать, как источник питания. Таким образом, во время спячки хомяк мог не опасаться за свою жизнь благодаря возникшему симбиозу.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CC7AAE6F-1F1A-4ECB-80C8-654CA178D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237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Эволюция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Позже в процессе эволюции данный симбиоз приобрел еще одно необычное проявление.</a:t>
            </a:r>
          </a:p>
          <a:p>
            <a:pPr marL="0" indent="0">
              <a:buNone/>
            </a:pPr>
            <a:r>
              <a:rPr lang="ru-RU" dirty="0"/>
              <a:t>Чтобы не искать отброшенные конечности хомяков, хищные животные отрастили большие щек</a:t>
            </a:r>
            <a:r>
              <a:rPr lang="en-US" dirty="0"/>
              <a:t>b</a:t>
            </a:r>
            <a:r>
              <a:rPr lang="ru-RU" dirty="0"/>
              <a:t>, в которые забирался хомяк перед зимней спячкой и уже в этих щеках проводил постепенное отбрасывание. Всю зиму, оставаясь в щеках хищника, хомяк согревался и был в безопасности.</a:t>
            </a:r>
          </a:p>
          <a:p>
            <a:pPr marL="0" indent="0">
              <a:buNone/>
            </a:pPr>
            <a:r>
              <a:rPr lang="ru-RU" dirty="0"/>
              <a:t>Такое сотрудничество привело к тому, что хомяк с детства выбирал хищника и всю жизнь проводил рядом с ним.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CC7AAE6F-1F1A-4ECB-80C8-654CA178D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857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Эволюция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Так как маленький хомяк в большинстве случаев выбирал взрослого хищника, то хищник старился и умирал раньше хомяка.</a:t>
            </a:r>
          </a:p>
          <a:p>
            <a:pPr marL="0" indent="0">
              <a:buNone/>
            </a:pPr>
            <a:r>
              <a:rPr lang="ru-RU" dirty="0"/>
              <a:t>Грызуну приходилось выбирать нового напарника, которым, как правило, становился детеныш хищника. Чтобы хомяк помещался в его пасть, эволюция сделала так, что в процессе старения, хомяк уменьшается.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CC7AAE6F-1F1A-4ECB-80C8-654CA178D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506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Эволюция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Хомяк маленький, а хищник большой. И конечно, отброшенных частей тела одного хомяка хищнику не хватала. Поэтому хищник селил сразу двух хомяков. Избегая конфликтов и драк, хомяки старались выбирать в роли соседа хомяка противоположного пола. Выбор соседа происходил летом в брачный период. В этот же период хомяки без хищника выбирали себе симбионта. Зимой соседи-хомяки селились в разные щеки хищника.</a:t>
            </a:r>
          </a:p>
          <a:p>
            <a:pPr marL="0" indent="0">
              <a:buNone/>
            </a:pPr>
            <a:r>
              <a:rPr lang="ru-RU" dirty="0"/>
              <a:t>Так и жили.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CC7AAE6F-1F1A-4ECB-80C8-654CA178D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055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1A33EB-00DE-4A0D-9DA5-7622E1EF2224}"/>
              </a:ext>
            </a:extLst>
          </p:cNvPr>
          <p:cNvSpPr txBox="1"/>
          <p:nvPr/>
        </p:nvSpPr>
        <p:spPr>
          <a:xfrm>
            <a:off x="2791438" y="2501664"/>
            <a:ext cx="35611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9600" dirty="0">
                <a:solidFill>
                  <a:prstClr val="black"/>
                </a:solidFill>
                <a:latin typeface="Arenski" pitchFamily="2" charset="0"/>
              </a:rPr>
              <a:t>The End</a:t>
            </a:r>
            <a:endParaRPr lang="ru-RU" sz="96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3C71664E-6A56-4694-96F3-4F40FEFFA2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63893" y="3096384"/>
            <a:ext cx="1816217" cy="380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EDE68C7B-8E95-49D7-9FC5-72086971E7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62790" y="5117283"/>
            <a:ext cx="3153008" cy="159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0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4312" y="52700"/>
            <a:ext cx="7983537" cy="572464"/>
          </a:xfrm>
        </p:spPr>
        <p:txBody>
          <a:bodyPr/>
          <a:lstStyle/>
          <a:p>
            <a:r>
              <a:rPr lang="ru-RU" sz="2800" dirty="0" smtClean="0"/>
              <a:t>РАЗМИНКА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5600" y="898525"/>
            <a:ext cx="6457553" cy="292575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«Да-</a:t>
            </a:r>
            <a:r>
              <a:rPr lang="ru-RU" dirty="0" err="1" smtClean="0"/>
              <a:t>нетка</a:t>
            </a:r>
            <a:r>
              <a:rPr lang="ru-RU" dirty="0" smtClean="0"/>
              <a:t>» Жулик на почте.</a:t>
            </a:r>
          </a:p>
          <a:p>
            <a:pPr marL="0" indent="0" algn="just">
              <a:buNone/>
            </a:pPr>
            <a:r>
              <a:rPr lang="ru-RU" dirty="0"/>
              <a:t>На почту приходили посылки с высокой объявленной ценностью и указанием веса примерно 8 кг. Получатель сомневался в сохранности посылки и, когда вес оказывался значительно меньше, с возмущением требовал возместить убытки. Что происходило на самом деле?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3282" y="1061232"/>
            <a:ext cx="2003306" cy="255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2137" y="3957851"/>
            <a:ext cx="812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smtClean="0"/>
              <a:t>Используйте  разные виды аналогий, предлагаемые </a:t>
            </a:r>
            <a:r>
              <a:rPr lang="ru-RU" sz="1800" b="1" dirty="0" err="1" smtClean="0"/>
              <a:t>синектикой</a:t>
            </a:r>
            <a:r>
              <a:rPr lang="ru-RU" sz="1800" b="1" dirty="0" smtClean="0"/>
              <a:t>, для решения этой задачи.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2137" y="4725268"/>
            <a:ext cx="8120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800" b="1" dirty="0">
                <a:solidFill>
                  <a:srgbClr val="000000"/>
                </a:solidFill>
              </a:rPr>
              <a:t>Что должно происходить САМО</a:t>
            </a:r>
            <a:r>
              <a:rPr lang="ru-RU" sz="1800" b="1" dirty="0" smtClean="0">
                <a:solidFill>
                  <a:srgbClr val="000000"/>
                </a:solidFill>
              </a:rPr>
              <a:t>?</a:t>
            </a: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137" y="5357716"/>
            <a:ext cx="8120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800" b="1" dirty="0">
                <a:solidFill>
                  <a:srgbClr val="000000"/>
                </a:solidFill>
              </a:rPr>
              <a:t>Какие изменения во времени важны в этой задаче?</a:t>
            </a:r>
            <a:endParaRPr lang="ru-RU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3810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1320" y="1023582"/>
            <a:ext cx="4258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Может ли свеча гореть в воде? </a:t>
            </a:r>
            <a:endParaRPr lang="ru-RU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2514" y="1595650"/>
            <a:ext cx="2743199" cy="3751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 МАЛЕНЬКИХ ЧЕЛОВЕЧКОВ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5470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6114199" cy="5396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В ТРИЗ вместо </a:t>
            </a:r>
            <a:r>
              <a:rPr lang="ru-RU" sz="1800" dirty="0" err="1"/>
              <a:t>эмпатии</a:t>
            </a:r>
            <a:r>
              <a:rPr lang="ru-RU" sz="1800" dirty="0"/>
              <a:t> используют... маленьких человечков. Прием очень прост: надо представить себе, что объект (машина, прибор и т.д.) - это скопление множества маленьких-маленьких человечков. Отчасти это похоже на </a:t>
            </a:r>
            <a:r>
              <a:rPr lang="ru-RU" sz="1800" dirty="0" err="1"/>
              <a:t>эмпатию</a:t>
            </a:r>
            <a:r>
              <a:rPr lang="ru-RU" sz="1800" dirty="0"/>
              <a:t>: можно взглянуть на задачу "изнутри", глазами маленьких человечков. Но это "</a:t>
            </a:r>
            <a:r>
              <a:rPr lang="ru-RU" sz="1800" dirty="0" err="1"/>
              <a:t>эмпатия</a:t>
            </a:r>
            <a:r>
              <a:rPr lang="ru-RU" sz="1800" dirty="0"/>
              <a:t> без </a:t>
            </a:r>
            <a:r>
              <a:rPr lang="ru-RU" sz="1800" dirty="0" err="1"/>
              <a:t>эмпатии</a:t>
            </a:r>
            <a:r>
              <a:rPr lang="ru-RU" sz="1800" dirty="0"/>
              <a:t>" - нет присущих </a:t>
            </a:r>
            <a:r>
              <a:rPr lang="ru-RU" sz="1800" dirty="0" err="1"/>
              <a:t>эмпатии</a:t>
            </a:r>
            <a:r>
              <a:rPr lang="ru-RU" sz="1800" dirty="0"/>
              <a:t> недостатков. Идеи деления, дробления, измельчения легко воспринимаются: толпу маленьких человечков легко разделить, перестроить...</a:t>
            </a:r>
          </a:p>
          <a:p>
            <a:pPr algn="just"/>
            <a:r>
              <a:rPr lang="ru-RU" sz="1800" dirty="0"/>
              <a:t>ММЧ требует сильного воображения. Надо представить себе, что объект состоит из коллектива маленьких человечков. Не молекул, не атомов, а живых и мыслящих существ. Что они чувствуют? Как действуют? Как должны действовать? Как должен действовать коллектив?.. Очень удобная модель для мышления! Если, конечно, есть навыки работы с такой моделью". (Г. Альтов, "И тут появился изобретатель", М. "Детская литература", 1989 г. стр. 83-84.)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5113" y="4647711"/>
            <a:ext cx="785257" cy="96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6457239" y="928805"/>
            <a:ext cx="1185507" cy="1213893"/>
            <a:chOff x="6457239" y="928806"/>
            <a:chExt cx="623601" cy="66675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7239" y="928806"/>
              <a:ext cx="323850" cy="666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6990" y="928806"/>
              <a:ext cx="323850" cy="666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6559456" y="2738572"/>
            <a:ext cx="1015052" cy="1328477"/>
            <a:chOff x="6504864" y="1783213"/>
            <a:chExt cx="517480" cy="70712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4864" y="1783213"/>
              <a:ext cx="228600" cy="704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3744" y="1785485"/>
              <a:ext cx="228600" cy="704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6184279" y="2142693"/>
            <a:ext cx="1922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т</a:t>
            </a:r>
            <a:r>
              <a:rPr lang="ru-RU" sz="1800" b="1" dirty="0" smtClean="0"/>
              <a:t>вердое тело</a:t>
            </a:r>
            <a:endParaRPr lang="ru-RU" sz="1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46329" y="4083808"/>
            <a:ext cx="1922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жидкость</a:t>
            </a:r>
            <a:endParaRPr lang="ru-RU" sz="1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119033" y="5661565"/>
            <a:ext cx="1922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газ</a:t>
            </a:r>
            <a:endParaRPr lang="ru-RU" sz="1800" b="1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smtClean="0"/>
              <a:t>МЕТОД  МАЛЕНЬКИХ ЧЕЛОВЕЧКОВ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8680830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 МАЛЕНЬКИХ ЧЕЛОВЕЧКОВ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45" y="1378424"/>
            <a:ext cx="4244455" cy="284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6728" y="859809"/>
            <a:ext cx="4039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err="1" smtClean="0"/>
              <a:t>Бензольное</a:t>
            </a:r>
            <a:r>
              <a:rPr lang="ru-RU" sz="1800" b="1" dirty="0" smtClean="0"/>
              <a:t> кольцо Ф-А </a:t>
            </a:r>
            <a:r>
              <a:rPr lang="ru-RU" sz="1800" b="1" dirty="0" err="1" smtClean="0"/>
              <a:t>Кекуле</a:t>
            </a:r>
            <a:endParaRPr lang="ru-RU" sz="18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2250" y="1341002"/>
            <a:ext cx="3914561" cy="291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32075" y="889782"/>
            <a:ext cx="2511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smtClean="0"/>
              <a:t>Демоны Максвелла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1168531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5600" y="898525"/>
            <a:ext cx="8270875" cy="5308587"/>
          </a:xfrm>
        </p:spPr>
        <p:txBody>
          <a:bodyPr/>
          <a:lstStyle/>
          <a:p>
            <a:pPr marL="0" indent="0">
              <a:buNone/>
            </a:pPr>
            <a:r>
              <a:rPr lang="ru-RU" u="sng" dirty="0"/>
              <a:t>Техника применения метода сводится к простым операциям:</a:t>
            </a:r>
            <a:endParaRPr lang="ru-RU" dirty="0"/>
          </a:p>
          <a:p>
            <a:pPr algn="just"/>
            <a:r>
              <a:rPr lang="ru-RU" dirty="0"/>
              <a:t>1. </a:t>
            </a:r>
            <a:r>
              <a:rPr lang="ru-RU" i="1" dirty="0"/>
              <a:t>Выделить часть объекта</a:t>
            </a:r>
            <a:r>
              <a:rPr lang="ru-RU" dirty="0"/>
              <a:t>, которая не может выполнить требований, сформулированных в противоречиях и представить эту часть в виде толпы маленьких человечков;</a:t>
            </a:r>
          </a:p>
          <a:p>
            <a:pPr algn="just"/>
            <a:r>
              <a:rPr lang="ru-RU" dirty="0"/>
              <a:t>2. </a:t>
            </a:r>
            <a:r>
              <a:rPr lang="ru-RU" i="1" dirty="0"/>
              <a:t>Разделить человечков на группы</a:t>
            </a:r>
            <a:r>
              <a:rPr lang="ru-RU" dirty="0"/>
              <a:t>, действующие (перемещающиеся) по условиям задачи, т.е. плохо, как задано в задаче;</a:t>
            </a:r>
          </a:p>
          <a:p>
            <a:pPr algn="just"/>
            <a:r>
              <a:rPr lang="ru-RU" dirty="0"/>
              <a:t>3. </a:t>
            </a:r>
            <a:r>
              <a:rPr lang="ru-RU" i="1" dirty="0"/>
              <a:t>Рассмотреть полученную модель задачи</a:t>
            </a:r>
            <a:r>
              <a:rPr lang="ru-RU" dirty="0"/>
              <a:t> (рисунок МЧ) и перестроить так, чтобы выполнялись обязательные условия задачи, и в то же время было бы обеспечено требуемое действие, т.е. разрешалось противоречие.</a:t>
            </a:r>
          </a:p>
          <a:p>
            <a:pPr algn="just"/>
            <a:r>
              <a:rPr lang="ru-RU" dirty="0"/>
              <a:t>4. </a:t>
            </a:r>
            <a:r>
              <a:rPr lang="ru-RU" i="1" dirty="0"/>
              <a:t>Перейти к возможному ответу.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49288" y="108099"/>
            <a:ext cx="7983537" cy="461665"/>
          </a:xfrm>
        </p:spPr>
        <p:txBody>
          <a:bodyPr/>
          <a:lstStyle/>
          <a:p>
            <a:r>
              <a:rPr lang="ru-RU" dirty="0" smtClean="0"/>
              <a:t>МЕТОД МАЛЕНЬКИХ ЧЕЛОВЕЧКОВ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6529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4024" y="823729"/>
            <a:ext cx="8202304" cy="4427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rgbClr val="496D77"/>
              </a:buClr>
            </a:pPr>
            <a:r>
              <a:rPr lang="ru-RU" sz="1800" b="1" kern="0" dirty="0">
                <a:solidFill>
                  <a:srgbClr val="000000"/>
                </a:solidFill>
                <a:latin typeface="Arial"/>
              </a:rPr>
              <a:t>Примечания:</a:t>
            </a:r>
          </a:p>
          <a:p>
            <a:pPr marL="233363" lvl="0" indent="-233363" algn="just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rgbClr val="496D77"/>
              </a:buClr>
              <a:buFont typeface="Wingdings 3"/>
              <a:buChar char="}"/>
            </a:pPr>
            <a:r>
              <a:rPr lang="ru-RU" sz="1800" b="1" kern="0" dirty="0" smtClean="0">
                <a:solidFill>
                  <a:srgbClr val="000000"/>
                </a:solidFill>
                <a:latin typeface="Arial"/>
              </a:rPr>
              <a:t>Обычно </a:t>
            </a:r>
            <a:r>
              <a:rPr lang="ru-RU" sz="1800" b="1" kern="0" dirty="0">
                <a:solidFill>
                  <a:srgbClr val="000000"/>
                </a:solidFill>
                <a:latin typeface="Arial"/>
              </a:rPr>
              <a:t>выполняют серию рисунков: </a:t>
            </a:r>
            <a:r>
              <a:rPr lang="ru-RU" sz="1800" b="1" i="1" kern="0" dirty="0">
                <a:solidFill>
                  <a:srgbClr val="000000"/>
                </a:solidFill>
                <a:latin typeface="Arial"/>
              </a:rPr>
              <a:t>«было», «надо», «стало» или «было», «как должно быть»;</a:t>
            </a:r>
            <a:endParaRPr lang="ru-RU" sz="1800" b="1" kern="0" dirty="0">
              <a:solidFill>
                <a:srgbClr val="000000"/>
              </a:solidFill>
              <a:latin typeface="Arial"/>
            </a:endParaRPr>
          </a:p>
          <a:p>
            <a:pPr marL="233363" lvl="0" indent="-233363" algn="just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rgbClr val="496D77"/>
              </a:buClr>
              <a:buFont typeface="Wingdings 3"/>
              <a:buChar char="}"/>
            </a:pPr>
            <a:r>
              <a:rPr lang="ru-RU" sz="1800" b="1" kern="0" dirty="0" smtClean="0">
                <a:solidFill>
                  <a:srgbClr val="000000"/>
                </a:solidFill>
                <a:latin typeface="Arial"/>
              </a:rPr>
              <a:t>Человечков </a:t>
            </a:r>
            <a:r>
              <a:rPr lang="ru-RU" sz="1800" b="1" kern="0" dirty="0">
                <a:solidFill>
                  <a:srgbClr val="000000"/>
                </a:solidFill>
                <a:latin typeface="Arial"/>
              </a:rPr>
              <a:t>должно быть много;</a:t>
            </a:r>
          </a:p>
          <a:p>
            <a:pPr marL="233363" lvl="0" indent="-233363" algn="just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rgbClr val="496D77"/>
              </a:buClr>
              <a:buFont typeface="Wingdings 3"/>
              <a:buChar char="}"/>
            </a:pPr>
            <a:r>
              <a:rPr lang="ru-RU" sz="1800" b="1" kern="0" dirty="0" smtClean="0">
                <a:solidFill>
                  <a:srgbClr val="000000"/>
                </a:solidFill>
                <a:latin typeface="Arial"/>
              </a:rPr>
              <a:t>Человечки </a:t>
            </a:r>
            <a:r>
              <a:rPr lang="ru-RU" sz="1800" b="1" kern="0" dirty="0">
                <a:solidFill>
                  <a:srgbClr val="000000"/>
                </a:solidFill>
                <a:latin typeface="Arial"/>
              </a:rPr>
              <a:t>легко (абсолютно) управляемы и послушны; обладают любыми, нужными нам свойствами;</a:t>
            </a:r>
          </a:p>
          <a:p>
            <a:pPr marL="233363" lvl="0" indent="-233363" algn="just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rgbClr val="496D77"/>
              </a:buClr>
              <a:buFont typeface="Wingdings 3"/>
              <a:buChar char="}"/>
            </a:pPr>
            <a:r>
              <a:rPr lang="ru-RU" sz="1800" b="1" kern="0" dirty="0" smtClean="0">
                <a:solidFill>
                  <a:srgbClr val="000000"/>
                </a:solidFill>
                <a:latin typeface="Arial"/>
              </a:rPr>
              <a:t>Человечки </a:t>
            </a:r>
            <a:r>
              <a:rPr lang="ru-RU" sz="1800" b="1" kern="0" dirty="0">
                <a:solidFill>
                  <a:srgbClr val="000000"/>
                </a:solidFill>
                <a:latin typeface="Arial"/>
              </a:rPr>
              <a:t>специализированы: делают только то, для чего предназначены. Для разных действий требуются разные человечки;</a:t>
            </a:r>
          </a:p>
          <a:p>
            <a:pPr marL="233363" lvl="0" indent="-233363" algn="just" eaLnBrk="0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rgbClr val="496D77"/>
              </a:buClr>
              <a:buFont typeface="Wingdings 3"/>
              <a:buChar char="}"/>
            </a:pPr>
            <a:r>
              <a:rPr lang="ru-RU" sz="1800" b="1" kern="0" dirty="0" smtClean="0">
                <a:solidFill>
                  <a:srgbClr val="000000"/>
                </a:solidFill>
                <a:latin typeface="Arial"/>
              </a:rPr>
              <a:t>Человечки </a:t>
            </a:r>
            <a:r>
              <a:rPr lang="ru-RU" sz="1800" b="1" kern="0" dirty="0">
                <a:solidFill>
                  <a:srgbClr val="000000"/>
                </a:solidFill>
                <a:latin typeface="Arial"/>
              </a:rPr>
              <a:t>«слушаются» команд на «языке» полей. Разные человечки «слушаются» разных полей.</a:t>
            </a:r>
            <a:endParaRPr lang="ru-RU" sz="1800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9288" y="108099"/>
            <a:ext cx="7983537" cy="461665"/>
          </a:xfrm>
        </p:spPr>
        <p:txBody>
          <a:bodyPr/>
          <a:lstStyle/>
          <a:p>
            <a:r>
              <a:rPr lang="ru-RU" sz="2000" dirty="0" smtClean="0"/>
              <a:t>МЕТОД МАЛЕНЬКИХ ЧЕЛОВЕЧКОВ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621165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5600" y="639213"/>
            <a:ext cx="8270875" cy="5180219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Постройте модели задач, используя ММЧ</a:t>
            </a:r>
          </a:p>
          <a:p>
            <a:pPr>
              <a:buFontTx/>
              <a:buChar char="-"/>
            </a:pPr>
            <a:r>
              <a:rPr lang="ru-RU" sz="2000" dirty="0" smtClean="0"/>
              <a:t>Нужно разделить смесь двух веществ, не отличающихся друг от друга по физическим свойствам (например, очень близкие по химическим свойствам вещества в виде гранул).</a:t>
            </a:r>
          </a:p>
          <a:p>
            <a:pPr>
              <a:buFontTx/>
              <a:buChar char="-"/>
            </a:pPr>
            <a:endParaRPr lang="ru-RU" sz="2000" dirty="0"/>
          </a:p>
          <a:p>
            <a:pPr>
              <a:buFontTx/>
              <a:buChar char="-"/>
            </a:pPr>
            <a:r>
              <a:rPr lang="ru-RU" sz="2000" dirty="0" smtClean="0"/>
              <a:t>Как собрать с поверхности большого постоянного магнита тонкий ферро магнитный порошок? </a:t>
            </a:r>
          </a:p>
          <a:p>
            <a:pPr>
              <a:buFontTx/>
              <a:buChar char="-"/>
            </a:pPr>
            <a:endParaRPr lang="ru-RU" sz="2000" dirty="0"/>
          </a:p>
          <a:p>
            <a:pPr>
              <a:buFontTx/>
              <a:buChar char="-"/>
            </a:pPr>
            <a:r>
              <a:rPr lang="ru-RU" sz="2000" dirty="0" smtClean="0"/>
              <a:t>На соревнованиях  по прыжкам в воду у спортсменов бывают серьезные травмы. Неудачный прыжок – и человек больно «шлепается» о воду. Что вы можете предложить?</a:t>
            </a:r>
            <a:endParaRPr lang="ru-RU" sz="2000" dirty="0"/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МЕТОД МАЛЕНЬКИХ ЧЕЛОВЕЧКОВ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10113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99" y="844834"/>
            <a:ext cx="8461611" cy="2289858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ru-RU" sz="2000" cap="none" dirty="0" smtClean="0">
                <a:solidFill>
                  <a:schemeClr val="tx1"/>
                </a:solidFill>
              </a:rPr>
              <a:t>- это шесть мысленных экспериментов с технической системой, указанной в условиях задачи: увеличение и уменьшение трех важнейших характеристик:</a:t>
            </a:r>
            <a:br>
              <a:rPr lang="ru-RU" sz="2000" cap="none" dirty="0" smtClean="0">
                <a:solidFill>
                  <a:schemeClr val="tx1"/>
                </a:solidFill>
              </a:rPr>
            </a:br>
            <a:r>
              <a:rPr lang="ru-RU" sz="2000" cap="none" dirty="0" smtClean="0">
                <a:solidFill>
                  <a:schemeClr val="tx1"/>
                </a:solidFill>
              </a:rPr>
              <a:t>Размеров (количества)</a:t>
            </a:r>
            <a:br>
              <a:rPr lang="ru-RU" sz="2000" cap="none" dirty="0" smtClean="0">
                <a:solidFill>
                  <a:schemeClr val="tx1"/>
                </a:solidFill>
              </a:rPr>
            </a:br>
            <a:r>
              <a:rPr lang="ru-RU" sz="2000" cap="none" dirty="0" smtClean="0">
                <a:solidFill>
                  <a:schemeClr val="tx1"/>
                </a:solidFill>
              </a:rPr>
              <a:t>Времени (темпов действия)</a:t>
            </a:r>
            <a:br>
              <a:rPr lang="ru-RU" sz="2000" cap="none" dirty="0" smtClean="0">
                <a:solidFill>
                  <a:schemeClr val="tx1"/>
                </a:solidFill>
              </a:rPr>
            </a:br>
            <a:r>
              <a:rPr lang="ru-RU" sz="2000" cap="none" dirty="0" smtClean="0">
                <a:solidFill>
                  <a:schemeClr val="tx1"/>
                </a:solidFill>
              </a:rPr>
              <a:t>Стоимости</a:t>
            </a:r>
            <a:endParaRPr lang="ru-RU" sz="2000" cap="none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dirty="0" smtClean="0"/>
              <a:t>ОПЕРАТОР РВС</a:t>
            </a:r>
            <a:endParaRPr lang="ru-RU" sz="2000" kern="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4967" y="3311158"/>
            <a:ext cx="2238562" cy="269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7182" y="3263385"/>
            <a:ext cx="3016492" cy="175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774322" y="3491725"/>
            <a:ext cx="3279357" cy="1726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3645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6131" y="886676"/>
            <a:ext cx="8468436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/>
              <a:t>Основные правила применения оператора РВС:</a:t>
            </a:r>
          </a:p>
          <a:p>
            <a:pPr algn="just"/>
            <a:r>
              <a:rPr lang="ru-RU" sz="1800" dirty="0"/>
              <a:t>1. </a:t>
            </a:r>
            <a:r>
              <a:rPr lang="ru-RU" sz="1800" b="1" dirty="0"/>
              <a:t>Надо доводить до конца каждый мысленный эксперимент.</a:t>
            </a:r>
            <a:r>
              <a:rPr lang="ru-RU" sz="1800" dirty="0"/>
              <a:t> Наиболее распространенная ошибка состоит в том, что бросают думать «на полдороге».</a:t>
            </a:r>
          </a:p>
          <a:p>
            <a:pPr algn="just"/>
            <a:r>
              <a:rPr lang="ru-RU" sz="1800" dirty="0"/>
              <a:t>Уменьшать размеры объекта надо до тех пор, пока объект не перейдет на микроуровень – в сферу действия других законов физики. Это относится и к другим операциям. Менять параметры надо так, чтобы появилось новое качество.</a:t>
            </a:r>
          </a:p>
          <a:p>
            <a:pPr algn="just"/>
            <a:r>
              <a:rPr lang="ru-RU" sz="1800" dirty="0"/>
              <a:t>2. Чаще всего интересные идеи появляются при мысленном утяжелении условий задачи. Если, например, трудности обусловлены большими размерами объекта, то интересные идеи возникают, когда – несмотря на психологический барьер – мы продолжаем мысленно увеличивать размеры объекта.</a:t>
            </a:r>
          </a:p>
          <a:p>
            <a:pPr algn="just"/>
            <a:r>
              <a:rPr lang="ru-RU" sz="1800" dirty="0"/>
              <a:t>3. Надо проводить каждый мысленный эксперимент не менее 3-5 минут, даже если кажется, что все ясно и думать не о чем. Оператор РВС – психологический инструмент; при слишком быстром движении он просто не успевает ощутимо воздействовать на психологическую инерцию, не успевает расшатать старый зрительный образ, и тем более, не успевает создать новый образ.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dirty="0" smtClean="0"/>
              <a:t>ОПЕРАТОР РВС</a:t>
            </a:r>
            <a:endParaRPr lang="ru-RU" sz="2000" kern="0" dirty="0"/>
          </a:p>
        </p:txBody>
      </p:sp>
    </p:spTree>
    <p:extLst>
      <p:ext uri="{BB962C8B-B14F-4D97-AF65-F5344CB8AC3E}">
        <p14:creationId xmlns:p14="http://schemas.microsoft.com/office/powerpoint/2010/main" val="23905083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dirty="0" smtClean="0"/>
              <a:t>ОПЕРАТОР РВС</a:t>
            </a:r>
            <a:endParaRPr lang="ru-RU" sz="2000" kern="0" dirty="0"/>
          </a:p>
        </p:txBody>
      </p:sp>
      <p:sp>
        <p:nvSpPr>
          <p:cNvPr id="5" name="TextBox 4"/>
          <p:cNvSpPr txBox="1"/>
          <p:nvPr/>
        </p:nvSpPr>
        <p:spPr>
          <a:xfrm>
            <a:off x="313899" y="1078173"/>
            <a:ext cx="8447964" cy="294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smtClean="0"/>
              <a:t>Найдите возможные решения задачи, используя оператор РВС.</a:t>
            </a:r>
          </a:p>
          <a:p>
            <a:pPr algn="just"/>
            <a:r>
              <a:rPr lang="ru-RU" sz="1800" dirty="0" smtClean="0"/>
              <a:t>При изготовлении фаянсовой посуды (чашек, блюдец, тарелок) изделия дважды подвергают обжигу. После первого обжига изделия сортируют – в зависимости от того, как прошел обжиг, а потом еще раз обжигают, подбирая для каждой группы наиболее подходящий режим. Сортировку ведут по звуку. На эту операцию уходит много времени. Попробовали автоматизировать процесс – создали робота, который «</a:t>
            </a:r>
            <a:r>
              <a:rPr lang="ru-RU" sz="1800" dirty="0" err="1" smtClean="0"/>
              <a:t>прозванивал</a:t>
            </a:r>
            <a:r>
              <a:rPr lang="ru-RU" sz="1800" dirty="0" smtClean="0"/>
              <a:t>» посуду. Оказалось, что робот работает медленнее человека. Попробовали увеличить скорость работы – получилось очень много брака. Что вы можете предложить?</a:t>
            </a:r>
          </a:p>
          <a:p>
            <a:pPr algn="just"/>
            <a:endParaRPr lang="ru-RU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3946" y="3760938"/>
            <a:ext cx="2967502" cy="222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421" y="3787068"/>
            <a:ext cx="2707311" cy="20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2634" y="4295006"/>
            <a:ext cx="2333767" cy="2124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6263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546" y="1037230"/>
            <a:ext cx="8175009" cy="419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Работа с оператором РВС</a:t>
            </a:r>
          </a:p>
          <a:p>
            <a:pPr algn="just"/>
            <a:endParaRPr lang="ru-RU" sz="1800" dirty="0"/>
          </a:p>
          <a:p>
            <a:pPr marL="342900" indent="-342900" algn="just">
              <a:buAutoNum type="arabicPeriod"/>
            </a:pPr>
            <a:r>
              <a:rPr lang="ru-RU" sz="1800" dirty="0" smtClean="0"/>
              <a:t>Р</a:t>
            </a:r>
          </a:p>
          <a:p>
            <a:pPr marL="342900" indent="-342900" algn="just">
              <a:buAutoNum type="arabicPeriod"/>
            </a:pPr>
            <a:endParaRPr lang="ru-RU" sz="1800" dirty="0" smtClean="0"/>
          </a:p>
          <a:p>
            <a:pPr marL="342900" indent="-342900" algn="just">
              <a:buAutoNum type="arabicPeriod"/>
            </a:pPr>
            <a:r>
              <a:rPr lang="ru-RU" sz="1800" dirty="0" smtClean="0"/>
              <a:t>Р              0</a:t>
            </a:r>
          </a:p>
          <a:p>
            <a:pPr marL="342900" indent="-342900" algn="just">
              <a:buAutoNum type="arabicPeriod"/>
            </a:pPr>
            <a:endParaRPr lang="ru-RU" sz="1800" dirty="0" smtClean="0"/>
          </a:p>
          <a:p>
            <a:pPr marL="342900" indent="-342900" algn="just">
              <a:buAutoNum type="arabicPeriod"/>
            </a:pPr>
            <a:r>
              <a:rPr lang="ru-RU" sz="1800" dirty="0" smtClean="0"/>
              <a:t>В</a:t>
            </a:r>
          </a:p>
          <a:p>
            <a:pPr marL="342900" indent="-342900" algn="just">
              <a:buAutoNum type="arabicPeriod"/>
            </a:pPr>
            <a:endParaRPr lang="ru-RU" sz="1800" dirty="0" smtClean="0"/>
          </a:p>
          <a:p>
            <a:pPr marL="342900" indent="-342900" algn="just">
              <a:buAutoNum type="arabicPeriod"/>
            </a:pPr>
            <a:r>
              <a:rPr lang="ru-RU" sz="1800" dirty="0" smtClean="0"/>
              <a:t>В              0</a:t>
            </a:r>
          </a:p>
          <a:p>
            <a:pPr marL="342900" indent="-342900" algn="just">
              <a:buAutoNum type="arabicPeriod"/>
            </a:pPr>
            <a:endParaRPr lang="ru-RU" sz="1800" dirty="0" smtClean="0"/>
          </a:p>
          <a:p>
            <a:pPr marL="342900" indent="-342900" algn="just">
              <a:buAutoNum type="arabicPeriod"/>
            </a:pPr>
            <a:r>
              <a:rPr lang="ru-RU" sz="1800" dirty="0" smtClean="0"/>
              <a:t>С</a:t>
            </a:r>
          </a:p>
          <a:p>
            <a:pPr marL="342900" indent="-342900" algn="just">
              <a:buAutoNum type="arabicPeriod"/>
            </a:pPr>
            <a:endParaRPr lang="ru-RU" sz="1800" dirty="0" smtClean="0"/>
          </a:p>
          <a:p>
            <a:pPr marL="342900" indent="-342900" algn="just">
              <a:buAutoNum type="arabicPeriod"/>
            </a:pPr>
            <a:r>
              <a:rPr lang="ru-RU" sz="1800" dirty="0" smtClean="0"/>
              <a:t>С              0</a:t>
            </a:r>
            <a:endParaRPr lang="ru-RU" sz="1800" dirty="0"/>
          </a:p>
        </p:txBody>
      </p:sp>
      <p:sp>
        <p:nvSpPr>
          <p:cNvPr id="6" name="Стрелка вправо 5"/>
          <p:cNvSpPr/>
          <p:nvPr/>
        </p:nvSpPr>
        <p:spPr bwMode="auto">
          <a:xfrm>
            <a:off x="1023582" y="1801504"/>
            <a:ext cx="409432" cy="136478"/>
          </a:xfrm>
          <a:prstGeom prst="rightArrow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Стрелка вправо 6"/>
          <p:cNvSpPr/>
          <p:nvPr/>
        </p:nvSpPr>
        <p:spPr bwMode="auto">
          <a:xfrm>
            <a:off x="1003109" y="2420203"/>
            <a:ext cx="409432" cy="136478"/>
          </a:xfrm>
          <a:prstGeom prst="rightArrow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Стрелка вправо 7"/>
          <p:cNvSpPr/>
          <p:nvPr/>
        </p:nvSpPr>
        <p:spPr bwMode="auto">
          <a:xfrm>
            <a:off x="980362" y="3064949"/>
            <a:ext cx="409432" cy="136478"/>
          </a:xfrm>
          <a:prstGeom prst="rightArrow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Стрелка вправо 8"/>
          <p:cNvSpPr/>
          <p:nvPr/>
        </p:nvSpPr>
        <p:spPr bwMode="auto">
          <a:xfrm>
            <a:off x="1003109" y="3678071"/>
            <a:ext cx="409432" cy="136478"/>
          </a:xfrm>
          <a:prstGeom prst="rightArrow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трелка вправо 9"/>
          <p:cNvSpPr/>
          <p:nvPr/>
        </p:nvSpPr>
        <p:spPr bwMode="auto">
          <a:xfrm>
            <a:off x="1039506" y="4294495"/>
            <a:ext cx="409432" cy="136478"/>
          </a:xfrm>
          <a:prstGeom prst="rightArrow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Стрелка вправо 10"/>
          <p:cNvSpPr/>
          <p:nvPr/>
        </p:nvSpPr>
        <p:spPr bwMode="auto">
          <a:xfrm>
            <a:off x="1023582" y="4924566"/>
            <a:ext cx="409432" cy="136478"/>
          </a:xfrm>
          <a:prstGeom prst="rightArrow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51380" y="1779290"/>
            <a:ext cx="382138" cy="18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537" y="3020521"/>
            <a:ext cx="382138" cy="18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535" y="4280847"/>
            <a:ext cx="382138" cy="18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dirty="0" smtClean="0"/>
              <a:t>ОПЕРАТОР РВС</a:t>
            </a:r>
            <a:endParaRPr lang="ru-RU" sz="2000" kern="0" dirty="0"/>
          </a:p>
        </p:txBody>
      </p:sp>
    </p:spTree>
    <p:extLst>
      <p:ext uri="{BB962C8B-B14F-4D97-AF65-F5344CB8AC3E}">
        <p14:creationId xmlns:p14="http://schemas.microsoft.com/office/powerpoint/2010/main" val="21019404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80467" y="1279525"/>
            <a:ext cx="9012327" cy="2169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Знакомство с курсом Развития Творческого Воображения (РТВ)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ru-RU" sz="2200" b="1" dirty="0"/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Практика применения методов РТВ </a:t>
            </a:r>
            <a:br>
              <a:rPr lang="ru-RU" sz="2400" b="1" dirty="0" smtClean="0"/>
            </a:br>
            <a:r>
              <a:rPr lang="ru-RU" sz="2400" b="1" dirty="0" smtClean="0"/>
              <a:t>(ММЧ. РВС. ИКР)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546" y="1037230"/>
            <a:ext cx="8175009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УПРАЖНЕНИЕ:</a:t>
            </a:r>
          </a:p>
          <a:p>
            <a:pPr algn="just"/>
            <a:r>
              <a:rPr lang="ru-RU" sz="2400" dirty="0" smtClean="0"/>
              <a:t>Проделайте 6 мысленных экспериментов оператора РВС с вашим объектом.</a:t>
            </a:r>
            <a:endParaRPr lang="ru-RU" sz="240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dirty="0" smtClean="0"/>
              <a:t>ОПЕРАТОР РВС</a:t>
            </a:r>
            <a:endParaRPr lang="ru-RU" sz="2000" kern="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890" y="2292958"/>
            <a:ext cx="2008022" cy="359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7798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12"/>
          <p:cNvSpPr>
            <a:spLocks noChangeArrowheads="1"/>
          </p:cNvSpPr>
          <p:nvPr/>
        </p:nvSpPr>
        <p:spPr bwMode="auto">
          <a:xfrm>
            <a:off x="8388423" y="6323856"/>
            <a:ext cx="648073" cy="417512"/>
          </a:xfrm>
          <a:prstGeom prst="ellipse">
            <a:avLst/>
          </a:prstGeom>
          <a:solidFill>
            <a:srgbClr val="499B91"/>
          </a:solidFill>
          <a:ln w="635">
            <a:noFill/>
            <a:round/>
            <a:headEnd/>
            <a:tailEnd/>
          </a:ln>
        </p:spPr>
        <p:txBody>
          <a:bodyPr lIns="80147" tIns="40074" rIns="80147" bIns="40074" anchor="ctr"/>
          <a:lstStyle/>
          <a:p>
            <a:pPr algn="ctr" defTabSz="393700"/>
            <a:fld id="{C9580FEF-74F3-4C9C-8962-65EF6E7C3CCA}" type="slidenum">
              <a:rPr lang="ru-RU" altLang="ru-RU" sz="1600" smtClean="0">
                <a:solidFill>
                  <a:prstClr val="white"/>
                </a:solidFill>
              </a:rPr>
              <a:pPr algn="ctr" defTabSz="393700"/>
              <a:t>31</a:t>
            </a:fld>
            <a:endParaRPr lang="ru-RU" altLang="ru-RU" sz="1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688" y="1124744"/>
            <a:ext cx="8784974" cy="2794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Системы развиваются по пути повышения идеальности. </a:t>
            </a:r>
            <a:endParaRPr lang="ru-RU" sz="2000" dirty="0"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Идеальность выражается в виде отношения суммы всех полезных функций к сумме всех затрат и вредных функций.</a:t>
            </a:r>
            <a:endParaRPr lang="ru-RU" sz="2000" dirty="0"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Идеальная система – системы нет, а ее функция выполняется.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149080"/>
            <a:ext cx="6897699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/>
              <a:t>И</a:t>
            </a:r>
            <a:r>
              <a:rPr lang="ru-RU" sz="2000" kern="0" cap="none" dirty="0" smtClean="0"/>
              <a:t>деальный </a:t>
            </a:r>
            <a:r>
              <a:rPr lang="ru-RU" sz="2000" kern="0" cap="none" dirty="0"/>
              <a:t>К</a:t>
            </a:r>
            <a:r>
              <a:rPr lang="ru-RU" sz="2000" kern="0" cap="none" dirty="0" smtClean="0"/>
              <a:t>онечный </a:t>
            </a:r>
            <a:r>
              <a:rPr lang="ru-RU" sz="2000" kern="0" cap="none" dirty="0"/>
              <a:t>Р</a:t>
            </a:r>
            <a:r>
              <a:rPr lang="ru-RU" sz="2000" kern="0" cap="none" dirty="0" smtClean="0"/>
              <a:t>езультат</a:t>
            </a:r>
            <a:endParaRPr lang="ru-RU" sz="2000" kern="0" cap="none" dirty="0"/>
          </a:p>
        </p:txBody>
      </p:sp>
    </p:spTree>
    <p:extLst>
      <p:ext uri="{BB962C8B-B14F-4D97-AF65-F5344CB8AC3E}">
        <p14:creationId xmlns:p14="http://schemas.microsoft.com/office/powerpoint/2010/main" val="36146811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12"/>
          <p:cNvSpPr>
            <a:spLocks noChangeArrowheads="1"/>
          </p:cNvSpPr>
          <p:nvPr/>
        </p:nvSpPr>
        <p:spPr bwMode="auto">
          <a:xfrm>
            <a:off x="8388423" y="6323856"/>
            <a:ext cx="648073" cy="417512"/>
          </a:xfrm>
          <a:prstGeom prst="ellipse">
            <a:avLst/>
          </a:prstGeom>
          <a:solidFill>
            <a:srgbClr val="499B91"/>
          </a:solidFill>
          <a:ln w="635">
            <a:noFill/>
            <a:round/>
            <a:headEnd/>
            <a:tailEnd/>
          </a:ln>
        </p:spPr>
        <p:txBody>
          <a:bodyPr lIns="80147" tIns="40074" rIns="80147" bIns="40074" anchor="ctr"/>
          <a:lstStyle/>
          <a:p>
            <a:pPr algn="ctr" defTabSz="393700"/>
            <a:fld id="{C9580FEF-74F3-4C9C-8962-65EF6E7C3CCA}" type="slidenum">
              <a:rPr lang="ru-RU" altLang="ru-RU" sz="1600" smtClean="0">
                <a:solidFill>
                  <a:prstClr val="white"/>
                </a:solidFill>
              </a:rPr>
              <a:pPr algn="ctr" defTabSz="393700"/>
              <a:t>32</a:t>
            </a:fld>
            <a:endParaRPr lang="ru-RU" altLang="ru-RU" sz="1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450714"/>
            <a:ext cx="6480720" cy="176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Calibri"/>
                <a:cs typeface="Times New Roman"/>
              </a:rPr>
              <a:t>Пример 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3.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Контактные линзы обеспечивают хорошую видимость людям с плохим зрением. При этом отпадает необходимость в не всегда удобной системе – очках.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u="sng" dirty="0">
                <a:latin typeface="Times New Roman"/>
                <a:ea typeface="Calibri"/>
                <a:cs typeface="Times New Roman"/>
              </a:rPr>
              <a:t>СИСТЕМЫ (очки) НЕТ, а ФУНКЦИЯ (коррекции зрения) ВЫПОЛНЯЕТСЯ.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0249" y="1174712"/>
            <a:ext cx="2216247" cy="146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6684" y="1052736"/>
            <a:ext cx="6657564" cy="176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</a:pPr>
            <a:r>
              <a:rPr lang="ru-RU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Пример 1.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Известно, что лед под действием тепла тает и уменьшается в размерах. Это свойство льда можно использовать для того, чтобы плавно опустить тяжелый предмет (задача о трансформаторе Г. Альтов "И тут появился изобретатель", стр. 6.)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</a:pPr>
            <a:r>
              <a:rPr lang="ru-RU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Растаявший лед </a:t>
            </a:r>
            <a:r>
              <a:rPr lang="ru-RU" b="1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САМ</a:t>
            </a:r>
            <a:r>
              <a:rPr lang="ru-RU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опускает грузы.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2814757"/>
            <a:ext cx="7200798" cy="1443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</a:pPr>
            <a:r>
              <a:rPr lang="ru-RU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Пример 2.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Грифель и резинка в одном корпусе выполняют две функции: наносить рисунок на бумагу и корректировать его одновременно.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</a:pPr>
            <a:r>
              <a:rPr lang="ru-RU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 меньших ЗАТРАТАХ выполняется больше ФУНКЦИЙ.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896018"/>
            <a:ext cx="129614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2354" y="4450714"/>
            <a:ext cx="2274142" cy="151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/>
              <a:t>И</a:t>
            </a:r>
            <a:r>
              <a:rPr lang="ru-RU" sz="2000" kern="0" cap="none" dirty="0" smtClean="0"/>
              <a:t>деальный </a:t>
            </a:r>
            <a:r>
              <a:rPr lang="ru-RU" sz="2000" kern="0" cap="none" dirty="0"/>
              <a:t>К</a:t>
            </a:r>
            <a:r>
              <a:rPr lang="ru-RU" sz="2000" kern="0" cap="none" dirty="0" smtClean="0"/>
              <a:t>онечный </a:t>
            </a:r>
            <a:r>
              <a:rPr lang="ru-RU" sz="2000" kern="0" cap="none" dirty="0"/>
              <a:t>Р</a:t>
            </a:r>
            <a:r>
              <a:rPr lang="ru-RU" sz="2000" kern="0" cap="none" dirty="0" smtClean="0"/>
              <a:t>езультат</a:t>
            </a:r>
            <a:endParaRPr lang="ru-RU" sz="2000" kern="0" cap="none" dirty="0"/>
          </a:p>
        </p:txBody>
      </p:sp>
    </p:spTree>
    <p:extLst>
      <p:ext uri="{BB962C8B-B14F-4D97-AF65-F5344CB8AC3E}">
        <p14:creationId xmlns:p14="http://schemas.microsoft.com/office/powerpoint/2010/main" val="29531892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/>
              <a:t>И</a:t>
            </a:r>
            <a:r>
              <a:rPr lang="ru-RU" sz="2000" kern="0" cap="none" dirty="0" smtClean="0"/>
              <a:t>деальный </a:t>
            </a:r>
            <a:r>
              <a:rPr lang="ru-RU" sz="2000" kern="0" cap="none" dirty="0"/>
              <a:t>К</a:t>
            </a:r>
            <a:r>
              <a:rPr lang="ru-RU" sz="2000" kern="0" cap="none" dirty="0" smtClean="0"/>
              <a:t>онечный </a:t>
            </a:r>
            <a:r>
              <a:rPr lang="ru-RU" sz="2000" kern="0" cap="none" dirty="0"/>
              <a:t>Р</a:t>
            </a:r>
            <a:r>
              <a:rPr lang="ru-RU" sz="2000" kern="0" cap="none" dirty="0" smtClean="0"/>
              <a:t>езультат</a:t>
            </a:r>
            <a:endParaRPr lang="ru-RU" sz="2000" kern="0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352425" y="923925"/>
            <a:ext cx="8439150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УПРАЖНЕНИЕ: 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/>
              <a:t>Какие функции выполняет ваш объект;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/>
              <a:t>Как сделать так, чтобы что-то происходило САМО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/>
              <a:t>Можно ли добавить функции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/>
              <a:t>Как такие же функции выполнить без этого объекта</a:t>
            </a:r>
          </a:p>
          <a:p>
            <a:pPr marL="285750" indent="-285750" algn="just">
              <a:buFontTx/>
              <a:buChar char="-"/>
            </a:pPr>
            <a:endParaRPr lang="ru-RU" sz="1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885" y="2886001"/>
            <a:ext cx="1686679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7175" y="5334000"/>
            <a:ext cx="2305050" cy="62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Карандаш САМ </a:t>
            </a:r>
          </a:p>
          <a:p>
            <a:r>
              <a:rPr lang="ru-RU" sz="1600" dirty="0" smtClean="0"/>
              <a:t>удерживает карандаш</a:t>
            </a:r>
            <a:endParaRPr lang="ru-RU" sz="16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6499" y="2466974"/>
            <a:ext cx="1762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8624" y="3331570"/>
            <a:ext cx="1790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19425" y="5343524"/>
            <a:ext cx="2881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Необычное использование карандашей</a:t>
            </a:r>
            <a:endParaRPr lang="ru-RU" sz="1600" dirty="0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1775" y="2609775"/>
            <a:ext cx="2209800" cy="255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43625" y="5332242"/>
            <a:ext cx="2881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Изображение без карандашей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248527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1" y="932781"/>
            <a:ext cx="4680520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Важные детали приборов и механизмов хранят, упаковывая в пластиковую пленку. После удаления пленки необходимо убедиться, что на приборе или механизме не осталось ни малейших кусочков налипшей пленки. Как это сделать?</a:t>
            </a:r>
          </a:p>
          <a:p>
            <a:pPr algn="just"/>
            <a:r>
              <a:rPr lang="ru-RU" sz="2000" dirty="0" smtClean="0"/>
              <a:t>Разберите задачу, используя ММЧ, РВС и ИКР</a:t>
            </a:r>
            <a:endParaRPr lang="ru-RU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7937" y="3406775"/>
            <a:ext cx="3938587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/>
              <a:t>И</a:t>
            </a:r>
            <a:r>
              <a:rPr lang="ru-RU" sz="2000" kern="0" cap="none" dirty="0" smtClean="0"/>
              <a:t>деальный </a:t>
            </a:r>
            <a:r>
              <a:rPr lang="ru-RU" sz="2000" kern="0" cap="none" dirty="0"/>
              <a:t>К</a:t>
            </a:r>
            <a:r>
              <a:rPr lang="ru-RU" sz="2000" kern="0" cap="none" dirty="0" smtClean="0"/>
              <a:t>онечный </a:t>
            </a:r>
            <a:r>
              <a:rPr lang="ru-RU" sz="2000" kern="0" cap="none" dirty="0"/>
              <a:t>Р</a:t>
            </a:r>
            <a:r>
              <a:rPr lang="ru-RU" sz="2000" kern="0" cap="none" dirty="0" smtClean="0"/>
              <a:t>езультат</a:t>
            </a:r>
            <a:endParaRPr lang="ru-RU" sz="2000" kern="0" cap="none" dirty="0"/>
          </a:p>
        </p:txBody>
      </p:sp>
    </p:spTree>
    <p:extLst>
      <p:ext uri="{BB962C8B-B14F-4D97-AF65-F5344CB8AC3E}">
        <p14:creationId xmlns:p14="http://schemas.microsoft.com/office/powerpoint/2010/main" val="33819948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ДОМАШНЕЕ ЗАДАНИЕ</a:t>
            </a:r>
            <a:endParaRPr lang="ru-RU" sz="2000" kern="0" cap="none" dirty="0"/>
          </a:p>
        </p:txBody>
      </p:sp>
    </p:spTree>
    <p:extLst>
      <p:ext uri="{BB962C8B-B14F-4D97-AF65-F5344CB8AC3E}">
        <p14:creationId xmlns:p14="http://schemas.microsoft.com/office/powerpoint/2010/main" val="35004634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49288" y="94249"/>
            <a:ext cx="7983537" cy="48936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ClrTx/>
            </a:pPr>
            <a:r>
              <a:rPr lang="ru-RU" sz="2200" kern="0" dirty="0" smtClean="0"/>
              <a:t>Курс РТВ в системе Икар и Дедал</a:t>
            </a:r>
            <a:endParaRPr lang="ru-RU" sz="2200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292608" y="1790916"/>
            <a:ext cx="6530887" cy="408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Психологическая </a:t>
            </a:r>
            <a:r>
              <a:rPr lang="ru-RU" sz="1800" b="1" dirty="0" smtClean="0">
                <a:solidFill>
                  <a:srgbClr val="FF0000"/>
                </a:solidFill>
              </a:rPr>
              <a:t>инерция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Системный </a:t>
            </a:r>
            <a:r>
              <a:rPr lang="ru-RU" sz="1800" b="1" dirty="0">
                <a:solidFill>
                  <a:srgbClr val="FF0000"/>
                </a:solidFill>
              </a:rPr>
              <a:t>оператор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Морфологический анализ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МФО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Перенос свойств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Синектика</a:t>
            </a:r>
            <a:r>
              <a:rPr lang="ru-RU" sz="1800" b="1" dirty="0">
                <a:solidFill>
                  <a:srgbClr val="FF0000"/>
                </a:solidFill>
              </a:rPr>
              <a:t>, виды аналогий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Синтез сказок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Приемы фантазирования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err="1">
                <a:solidFill>
                  <a:srgbClr val="FF0000"/>
                </a:solidFill>
              </a:rPr>
              <a:t>Фантограмма</a:t>
            </a:r>
            <a:endParaRPr lang="ru-RU" sz="1800" b="1" dirty="0">
              <a:solidFill>
                <a:srgbClr val="FF00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FF00"/>
                </a:solidFill>
              </a:rPr>
              <a:t>ММЧ</a:t>
            </a:r>
            <a:endParaRPr lang="ru-RU" sz="1800" b="1" dirty="0">
              <a:solidFill>
                <a:srgbClr val="FFFF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FF00"/>
                </a:solidFill>
              </a:rPr>
              <a:t>ИКР, противоречия</a:t>
            </a:r>
            <a:endParaRPr lang="ru-RU" sz="1800" b="1" dirty="0">
              <a:solidFill>
                <a:srgbClr val="FFFF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err="1" smtClean="0"/>
              <a:t>Эвроритм</a:t>
            </a:r>
            <a:endParaRPr lang="ru-RU" dirty="0" smtClean="0"/>
          </a:p>
          <a:p>
            <a:pPr marL="171450" indent="-171450" algn="just">
              <a:buFontTx/>
              <a:buChar char="-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608" y="785004"/>
            <a:ext cx="7980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системе Икар и Дедал оценивается знание следующих инструментов, изучаемых в курсе РТВ: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231136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7C35E14C-9A15-4DE6-82C9-426A2648DB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Программа курса Развития Творческого Воображения</a:t>
            </a:r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985" y="582729"/>
            <a:ext cx="7525907" cy="599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49508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330" y="4605"/>
            <a:ext cx="4372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FF"/>
                </a:solidFill>
              </a:rPr>
              <a:t>Домашнее задание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364" y="900752"/>
            <a:ext cx="87891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 err="1" smtClean="0"/>
              <a:t>Фантограмма</a:t>
            </a:r>
            <a:r>
              <a:rPr lang="ru-RU" sz="2400" dirty="0" smtClean="0"/>
              <a:t> – это сложный комплексный инструмент. Выберите несколько ячеек и предложите для них фантастические идеи. Используйте </a:t>
            </a:r>
            <a:r>
              <a:rPr lang="ru-RU" sz="2400" dirty="0" err="1" smtClean="0"/>
              <a:t>Фантограмму</a:t>
            </a:r>
            <a:r>
              <a:rPr lang="ru-RU" sz="2400" dirty="0" smtClean="0"/>
              <a:t> для развития сюжета фантастического рассказа </a:t>
            </a:r>
            <a:r>
              <a:rPr lang="ru-RU" sz="2400" smtClean="0"/>
              <a:t>или комикса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2966917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325" y="1057275"/>
            <a:ext cx="8477250" cy="1518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Антон Кулаков</a:t>
            </a:r>
          </a:p>
          <a:p>
            <a:pPr algn="just"/>
            <a:r>
              <a:rPr lang="ru-RU" sz="1800" dirty="0" smtClean="0"/>
              <a:t>«Жидкий градусник». Растворить порошок, меняющий цвет в диапазоне температур в воде и нанести на кожу с помощью пульверизатора. Взаимосвязь с поликлиникой. Дополнительная идея – сдать анализы, не выходя из дома.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18125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B237C5ED-B67B-48A0-8541-41C487CEB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53" y="115333"/>
            <a:ext cx="2173772" cy="289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5AA017-7AA4-4A62-88BF-5C3770006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566129"/>
            <a:ext cx="6858000" cy="2261118"/>
          </a:xfrm>
        </p:spPr>
        <p:txBody>
          <a:bodyPr>
            <a:normAutofit/>
          </a:bodyPr>
          <a:lstStyle/>
          <a:p>
            <a:r>
              <a:rPr lang="ru-RU" sz="4400" strike="sngStrike" dirty="0"/>
              <a:t>Спец агент «Клава»</a:t>
            </a:r>
            <a:br>
              <a:rPr lang="ru-RU" sz="4400" strike="sngStrike" dirty="0"/>
            </a:br>
            <a:r>
              <a:rPr lang="ru-RU" sz="4400" dirty="0"/>
              <a:t>Супер-хомяк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F6CB91E-9D14-4134-9A10-8B29F1D2E2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496" y="3844307"/>
            <a:ext cx="6858000" cy="1655762"/>
          </a:xfrm>
        </p:spPr>
        <p:txBody>
          <a:bodyPr/>
          <a:lstStyle/>
          <a:p>
            <a:pPr algn="l"/>
            <a:r>
              <a:rPr lang="ru-RU" dirty="0"/>
              <a:t>Автор: Щедрин Н.А.</a:t>
            </a:r>
          </a:p>
          <a:p>
            <a:pPr algn="l"/>
            <a:r>
              <a:rPr lang="en-US" dirty="0"/>
              <a:t>15</a:t>
            </a:r>
            <a:r>
              <a:rPr lang="ru-RU" dirty="0"/>
              <a:t>.01.2020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FE24B2-F5F2-480F-991F-8E050D0DE780}"/>
              </a:ext>
            </a:extLst>
          </p:cNvPr>
          <p:cNvSpPr txBox="1"/>
          <p:nvPr/>
        </p:nvSpPr>
        <p:spPr>
          <a:xfrm>
            <a:off x="3580004" y="6367244"/>
            <a:ext cx="2812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2000" dirty="0">
                <a:solidFill>
                  <a:prstClr val="black"/>
                </a:solidFill>
                <a:latin typeface="Calibri" panose="020F0502020204030204"/>
              </a:rPr>
              <a:t>Москва, 2020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D5AEF6E6-B2ED-4737-AB96-9A44F831EA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96760" y="4224304"/>
            <a:ext cx="3552572" cy="191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DBC63519-74C9-4866-BEB3-25249B348812}"/>
              </a:ext>
            </a:extLst>
          </p:cNvPr>
          <p:cNvGrpSpPr/>
          <p:nvPr/>
        </p:nvGrpSpPr>
        <p:grpSpPr>
          <a:xfrm>
            <a:off x="6826543" y="240330"/>
            <a:ext cx="2060588" cy="2719745"/>
            <a:chOff x="4958493" y="2028817"/>
            <a:chExt cx="3974517" cy="3934437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xmlns="" id="{3AB419D0-3196-45B6-B5CD-1052F6D665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8493" y="2028817"/>
              <a:ext cx="3974517" cy="3934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xmlns="" id="{0AA40D4F-0A1B-44C6-8D2B-BF29831254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175" y="2621793"/>
              <a:ext cx="2023154" cy="2001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40" name="Picture 16">
            <a:extLst>
              <a:ext uri="{FF2B5EF4-FFF2-40B4-BE49-F238E27FC236}">
                <a16:creationId xmlns:a16="http://schemas.microsoft.com/office/drawing/2014/main" xmlns="" id="{48F148C1-C5B7-4BEC-8408-124D3CEF62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88424">
            <a:off x="5049893" y="4171231"/>
            <a:ext cx="1094423" cy="71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FB94262F-2207-4D8D-B6B4-795A7155E6C5}"/>
              </a:ext>
            </a:extLst>
          </p:cNvPr>
          <p:cNvGrpSpPr/>
          <p:nvPr/>
        </p:nvGrpSpPr>
        <p:grpSpPr>
          <a:xfrm>
            <a:off x="7623496" y="3544179"/>
            <a:ext cx="855114" cy="2719745"/>
            <a:chOff x="5039239" y="910070"/>
            <a:chExt cx="2111936" cy="5037860"/>
          </a:xfrm>
        </p:grpSpPr>
        <p:pic>
          <p:nvPicPr>
            <p:cNvPr id="1046" name="Picture 22">
              <a:extLst>
                <a:ext uri="{FF2B5EF4-FFF2-40B4-BE49-F238E27FC236}">
                  <a16:creationId xmlns:a16="http://schemas.microsoft.com/office/drawing/2014/main" xmlns="" id="{209C0979-BCF4-4257-A7E0-142F2A9CE9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9239" y="910070"/>
              <a:ext cx="2111936" cy="5037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>
              <a:extLst>
                <a:ext uri="{FF2B5EF4-FFF2-40B4-BE49-F238E27FC236}">
                  <a16:creationId xmlns:a16="http://schemas.microsoft.com/office/drawing/2014/main" xmlns="" id="{2EE01877-E9ED-4033-8A9E-0F45C685BB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014" y="1326767"/>
              <a:ext cx="1852908" cy="1852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FB0F0959-FC89-4B06-A7E4-16A65C5E6B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3914" y="5111891"/>
            <a:ext cx="1820711" cy="148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7060CF8C-9839-4CF3-958E-1308A698F01B}"/>
              </a:ext>
            </a:extLst>
          </p:cNvPr>
          <p:cNvGrpSpPr/>
          <p:nvPr/>
        </p:nvGrpSpPr>
        <p:grpSpPr>
          <a:xfrm>
            <a:off x="5346725" y="240330"/>
            <a:ext cx="1489585" cy="2383605"/>
            <a:chOff x="7453170" y="81873"/>
            <a:chExt cx="1986113" cy="2383605"/>
          </a:xfrm>
        </p:grpSpPr>
        <p:pic>
          <p:nvPicPr>
            <p:cNvPr id="1048" name="Picture 24">
              <a:extLst>
                <a:ext uri="{FF2B5EF4-FFF2-40B4-BE49-F238E27FC236}">
                  <a16:creationId xmlns:a16="http://schemas.microsoft.com/office/drawing/2014/main" xmlns="" id="{56A07CE8-C0FE-4EBB-BC3E-D2F47753221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53170" y="453107"/>
              <a:ext cx="1986113" cy="20123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xmlns="" id="{17263235-8D35-43D4-BBE1-A5F3C467E2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0606" y="81873"/>
              <a:ext cx="1258194" cy="679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67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7B7C7D-1B33-4671-8643-8C8CAE3E2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прошлых сериях…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1DDF45-A4FB-4927-8FAD-B4FE6B7E5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59181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Дождавшись прихода мышей, хомяк направился к бойцам, чтобы уничтожить их.</a:t>
            </a:r>
          </a:p>
        </p:txBody>
      </p:sp>
      <p:sp>
        <p:nvSpPr>
          <p:cNvPr id="35" name="Номер слайда 3">
            <a:extLst>
              <a:ext uri="{FF2B5EF4-FFF2-40B4-BE49-F238E27FC236}">
                <a16:creationId xmlns:a16="http://schemas.microsoft.com/office/drawing/2014/main" xmlns="" id="{83E04DB8-456A-4E80-80C9-F54C02BE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</p:spPr>
        <p:txBody>
          <a:bodyPr/>
          <a:lstStyle/>
          <a:p>
            <a:fld id="{ED462884-5F68-4625-B144-D7A4BA261E2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F19B9128-AEC5-4A5D-8C3F-E23418204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9480" y="2385610"/>
            <a:ext cx="1691375" cy="175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0BB02B9A-8275-46D2-9AC4-DD46E6761F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27970" y="4961314"/>
            <a:ext cx="1712376" cy="86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4">
            <a:extLst>
              <a:ext uri="{FF2B5EF4-FFF2-40B4-BE49-F238E27FC236}">
                <a16:creationId xmlns:a16="http://schemas.microsoft.com/office/drawing/2014/main" xmlns="" id="{CB35DBB4-ED61-4370-8968-DB7FFB6FA5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85174" y="4458235"/>
            <a:ext cx="1489585" cy="201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xmlns="" id="{5BB171AA-20A6-4207-9024-2C9E45FC4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95413">
            <a:off x="7670341" y="4168487"/>
            <a:ext cx="943646" cy="67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81482C2F-0E16-41C7-9AEC-902593C4DB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819" y="3955940"/>
            <a:ext cx="1197381" cy="193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5C49F6A6-65F1-4FE7-8970-B80DFC9E33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43968" y="3268044"/>
            <a:ext cx="1197381" cy="193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43992FC6-7E4D-4D8E-85F0-115B69763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01404" y="4595970"/>
            <a:ext cx="1197381" cy="193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16C17300-E301-407C-BB4A-5E1DF33C6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0347" y="3645799"/>
            <a:ext cx="1661249" cy="89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xmlns="" id="{F56DCD02-3B1D-4361-9E19-CAD3FE1AE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88424">
            <a:off x="6254133" y="3362056"/>
            <a:ext cx="590672" cy="38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8130AC75-2ED0-49C6-8D16-2B1BC1646B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30808" y="2685369"/>
            <a:ext cx="1538666" cy="125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35C7FC41-FA79-40FE-86DE-723FD9C05B91}"/>
              </a:ext>
            </a:extLst>
          </p:cNvPr>
          <p:cNvGrpSpPr/>
          <p:nvPr/>
        </p:nvGrpSpPr>
        <p:grpSpPr>
          <a:xfrm flipH="1">
            <a:off x="5297124" y="4543286"/>
            <a:ext cx="1319216" cy="1510351"/>
            <a:chOff x="4958493" y="2028817"/>
            <a:chExt cx="3974517" cy="3934437"/>
          </a:xfrm>
        </p:grpSpPr>
        <p:pic>
          <p:nvPicPr>
            <p:cNvPr id="18" name="Picture 6">
              <a:extLst>
                <a:ext uri="{FF2B5EF4-FFF2-40B4-BE49-F238E27FC236}">
                  <a16:creationId xmlns:a16="http://schemas.microsoft.com/office/drawing/2014/main" xmlns="" id="{D6109C24-215B-4315-9CA0-3E78B92204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8493" y="2028817"/>
              <a:ext cx="3974517" cy="3934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>
              <a:extLst>
                <a:ext uri="{FF2B5EF4-FFF2-40B4-BE49-F238E27FC236}">
                  <a16:creationId xmlns:a16="http://schemas.microsoft.com/office/drawing/2014/main" xmlns="" id="{70389FE6-431A-4873-94CE-F0023B95A8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175" y="2621793"/>
              <a:ext cx="2023154" cy="2001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4">
            <a:extLst>
              <a:ext uri="{FF2B5EF4-FFF2-40B4-BE49-F238E27FC236}">
                <a16:creationId xmlns:a16="http://schemas.microsoft.com/office/drawing/2014/main" xmlns="" id="{FD0C01AC-E8A9-4084-B2A7-6B62BD2E3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5420" y="5372375"/>
            <a:ext cx="1712376" cy="86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Взрыв: 8 точек 20">
            <a:extLst>
              <a:ext uri="{FF2B5EF4-FFF2-40B4-BE49-F238E27FC236}">
                <a16:creationId xmlns:a16="http://schemas.microsoft.com/office/drawing/2014/main" xmlns="" id="{C4A9F993-9A8D-445A-B25D-63052175E340}"/>
              </a:ext>
            </a:extLst>
          </p:cNvPr>
          <p:cNvSpPr/>
          <p:nvPr/>
        </p:nvSpPr>
        <p:spPr>
          <a:xfrm>
            <a:off x="3777765" y="4917830"/>
            <a:ext cx="390089" cy="520118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</a:pPr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22" name="Взрыв: 8 точек 21">
            <a:extLst>
              <a:ext uri="{FF2B5EF4-FFF2-40B4-BE49-F238E27FC236}">
                <a16:creationId xmlns:a16="http://schemas.microsoft.com/office/drawing/2014/main" xmlns="" id="{1C92D015-E736-48BB-A492-A53ED845D29A}"/>
              </a:ext>
            </a:extLst>
          </p:cNvPr>
          <p:cNvSpPr/>
          <p:nvPr/>
        </p:nvSpPr>
        <p:spPr>
          <a:xfrm>
            <a:off x="5063799" y="5323011"/>
            <a:ext cx="390089" cy="520118"/>
          </a:xfrm>
          <a:prstGeom prst="irregularSeal1">
            <a:avLst/>
          </a:prstGeom>
          <a:solidFill>
            <a:srgbClr val="FF00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</a:pPr>
            <a:endParaRPr lang="ru-RU" sz="1800">
              <a:solidFill>
                <a:prstClr val="white"/>
              </a:solidFill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xmlns="" id="{4CD2EC90-2EA0-4B6A-A475-9AA5040243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3027406" y="3820400"/>
            <a:ext cx="1249647" cy="261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xmlns="" id="{FB309900-1050-4903-BB18-ABE3067E91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159590" y="136525"/>
            <a:ext cx="867289" cy="18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803156"/>
      </p:ext>
    </p:extLst>
  </p:cSld>
  <p:clrMapOvr>
    <a:masterClrMapping/>
  </p:clrMapOvr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54641</TotalTime>
  <Words>1834</Words>
  <Application>Microsoft Office PowerPoint</Application>
  <PresentationFormat>Экран (4:3)</PresentationFormat>
  <Paragraphs>179</Paragraphs>
  <Slides>36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PPT Template NEW</vt:lpstr>
      <vt:lpstr>Тема Office</vt:lpstr>
      <vt:lpstr>Развитие Творческого Воображения (РТВ)</vt:lpstr>
      <vt:lpstr>Презентация PowerPoint</vt:lpstr>
      <vt:lpstr>Цель лекции</vt:lpstr>
      <vt:lpstr>Презентация PowerPoint</vt:lpstr>
      <vt:lpstr>Программа курса Развития Творческого Воображения</vt:lpstr>
      <vt:lpstr>Презентация PowerPoint</vt:lpstr>
      <vt:lpstr>Презентация PowerPoint</vt:lpstr>
      <vt:lpstr>Спец агент «Клава» Супер-хомяк</vt:lpstr>
      <vt:lpstr>В прошлых сериях…</vt:lpstr>
      <vt:lpstr>Что-то пошло не так</vt:lpstr>
      <vt:lpstr>Что-то пошло не так</vt:lpstr>
      <vt:lpstr>Что-то пошло не так</vt:lpstr>
      <vt:lpstr>Эволюция</vt:lpstr>
      <vt:lpstr>Эволюция</vt:lpstr>
      <vt:lpstr>Эволюция</vt:lpstr>
      <vt:lpstr>Эволюция</vt:lpstr>
      <vt:lpstr>Эволюция</vt:lpstr>
      <vt:lpstr>Презентация PowerPoint</vt:lpstr>
      <vt:lpstr>РАЗМИНКА</vt:lpstr>
      <vt:lpstr>МЕТОД  МАЛЕНЬКИХ ЧЕЛОВЕЧКОВ</vt:lpstr>
      <vt:lpstr>Презентация PowerPoint</vt:lpstr>
      <vt:lpstr>МЕТОД  МАЛЕНЬКИХ ЧЕЛОВЕЧКОВ</vt:lpstr>
      <vt:lpstr>МЕТОД МАЛЕНЬКИХ ЧЕЛОВЕЧКОВ</vt:lpstr>
      <vt:lpstr>МЕТОД МАЛЕНЬКИХ ЧЕЛОВЕЧКОВ</vt:lpstr>
      <vt:lpstr>МЕТОД МАЛЕНЬКИХ ЧЕЛОВЕЧКОВ</vt:lpstr>
      <vt:lpstr>- это шесть мысленных экспериментов с технической системой, указанной в условиях задачи: увеличение и уменьшение трех важнейших характеристик: Размеров (количества) Времени (темпов действия) Стоимости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3879</cp:revision>
  <cp:lastPrinted>2018-04-20T14:12:46Z</cp:lastPrinted>
  <dcterms:created xsi:type="dcterms:W3CDTF">2006-01-09T16:17:19Z</dcterms:created>
  <dcterms:modified xsi:type="dcterms:W3CDTF">2020-01-16T17:17:50Z</dcterms:modified>
</cp:coreProperties>
</file>