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2" r:id="rId1"/>
  </p:sldMasterIdLst>
  <p:notesMasterIdLst>
    <p:notesMasterId r:id="rId25"/>
  </p:notesMasterIdLst>
  <p:handoutMasterIdLst>
    <p:handoutMasterId r:id="rId26"/>
  </p:handoutMasterIdLst>
  <p:sldIdLst>
    <p:sldId id="4129" r:id="rId2"/>
    <p:sldId id="5225" r:id="rId3"/>
    <p:sldId id="3774" r:id="rId4"/>
    <p:sldId id="5415" r:id="rId5"/>
    <p:sldId id="5416" r:id="rId6"/>
    <p:sldId id="5417" r:id="rId7"/>
    <p:sldId id="5418" r:id="rId8"/>
    <p:sldId id="5419" r:id="rId9"/>
    <p:sldId id="5420" r:id="rId10"/>
    <p:sldId id="5421" r:id="rId11"/>
    <p:sldId id="5422" r:id="rId12"/>
    <p:sldId id="5423" r:id="rId13"/>
    <p:sldId id="5424" r:id="rId14"/>
    <p:sldId id="5425" r:id="rId15"/>
    <p:sldId id="5426" r:id="rId16"/>
    <p:sldId id="5427" r:id="rId17"/>
    <p:sldId id="5428" r:id="rId18"/>
    <p:sldId id="5429" r:id="rId19"/>
    <p:sldId id="5430" r:id="rId20"/>
    <p:sldId id="5431" r:id="rId21"/>
    <p:sldId id="5432" r:id="rId22"/>
    <p:sldId id="5433" r:id="rId23"/>
    <p:sldId id="4117" r:id="rId24"/>
  </p:sldIdLst>
  <p:sldSz cx="9144000" cy="6858000" type="screen4x3"/>
  <p:notesSz cx="6797675" cy="9926638"/>
  <p:defaultTextStyle>
    <a:defPPr>
      <a:defRPr lang="en-GB"/>
    </a:defPPr>
    <a:lvl1pPr algn="ctr" rtl="0" fontAlgn="base">
      <a:spcBef>
        <a:spcPct val="15000"/>
      </a:spcBef>
      <a:spcAft>
        <a:spcPct val="0"/>
      </a:spcAft>
      <a:buClr>
        <a:srgbClr val="993300"/>
      </a:buClr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15000"/>
      </a:spcBef>
      <a:spcAft>
        <a:spcPct val="0"/>
      </a:spcAft>
      <a:buClr>
        <a:srgbClr val="993300"/>
      </a:buClr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15000"/>
      </a:spcBef>
      <a:spcAft>
        <a:spcPct val="0"/>
      </a:spcAft>
      <a:buClr>
        <a:srgbClr val="993300"/>
      </a:buClr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15000"/>
      </a:spcBef>
      <a:spcAft>
        <a:spcPct val="0"/>
      </a:spcAft>
      <a:buClr>
        <a:srgbClr val="993300"/>
      </a:buClr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15000"/>
      </a:spcBef>
      <a:spcAft>
        <a:spcPct val="0"/>
      </a:spcAft>
      <a:buClr>
        <a:srgbClr val="993300"/>
      </a:buClr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664">
          <p15:clr>
            <a:srgbClr val="A4A3A4"/>
          </p15:clr>
        </p15:guide>
        <p15:guide id="2" orient="horz" pos="527">
          <p15:clr>
            <a:srgbClr val="A4A3A4"/>
          </p15:clr>
        </p15:guide>
        <p15:guide id="3" orient="horz" pos="1617">
          <p15:clr>
            <a:srgbClr val="A4A3A4"/>
          </p15:clr>
        </p15:guide>
        <p15:guide id="4" orient="horz" pos="94">
          <p15:clr>
            <a:srgbClr val="A4A3A4"/>
          </p15:clr>
        </p15:guide>
        <p15:guide id="5" orient="horz" pos="4062">
          <p15:clr>
            <a:srgbClr val="A4A3A4"/>
          </p15:clr>
        </p15:guide>
        <p15:guide id="6" orient="horz" pos="1163">
          <p15:clr>
            <a:srgbClr val="A4A3A4"/>
          </p15:clr>
        </p15:guide>
        <p15:guide id="7" pos="5586">
          <p15:clr>
            <a:srgbClr val="A4A3A4"/>
          </p15:clr>
        </p15:guide>
        <p15:guide id="8" pos="225">
          <p15:clr>
            <a:srgbClr val="A4A3A4"/>
          </p15:clr>
        </p15:guide>
        <p15:guide id="9" pos="1237">
          <p15:clr>
            <a:srgbClr val="A4A3A4"/>
          </p15:clr>
        </p15:guide>
        <p15:guide id="10" pos="89">
          <p15:clr>
            <a:srgbClr val="A4A3A4"/>
          </p15:clr>
        </p15:guide>
        <p15:guide id="11" pos="5187">
          <p15:clr>
            <a:srgbClr val="A4A3A4"/>
          </p15:clr>
        </p15:guide>
        <p15:guide id="12" pos="3978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B9FF"/>
    <a:srgbClr val="E3C9FF"/>
    <a:srgbClr val="DCBDFF"/>
    <a:srgbClr val="9900CC"/>
    <a:srgbClr val="97E4FF"/>
    <a:srgbClr val="DAEFC3"/>
    <a:srgbClr val="FFFFCC"/>
    <a:srgbClr val="0033CC"/>
    <a:srgbClr val="0283EE"/>
    <a:srgbClr val="FF330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59" autoAdjust="0"/>
    <p:restoredTop sz="97077" autoAdjust="0"/>
  </p:normalViewPr>
  <p:slideViewPr>
    <p:cSldViewPr snapToGrid="0">
      <p:cViewPr>
        <p:scale>
          <a:sx n="70" d="100"/>
          <a:sy n="70" d="100"/>
        </p:scale>
        <p:origin x="-1152" y="-132"/>
      </p:cViewPr>
      <p:guideLst>
        <p:guide orient="horz" pos="664"/>
        <p:guide orient="horz" pos="527"/>
        <p:guide orient="horz" pos="1617"/>
        <p:guide orient="horz" pos="94"/>
        <p:guide orient="horz" pos="4062"/>
        <p:guide orient="horz" pos="1163"/>
        <p:guide pos="5586"/>
        <p:guide pos="225"/>
        <p:guide pos="1237"/>
        <p:guide pos="89"/>
        <p:guide pos="5187"/>
        <p:guide pos="3978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23.xml"/><Relationship Id="rId1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4829" tIns="47414" rIns="94829" bIns="47414" numCol="1" anchor="t" anchorCtr="0" compatLnSpc="1">
            <a:prstTxWarp prst="textNoShape">
              <a:avLst/>
            </a:prstTxWarp>
          </a:bodyPr>
          <a:lstStyle>
            <a:lvl1pPr algn="l" defTabSz="946150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4829" tIns="47414" rIns="94829" bIns="47414" numCol="1" anchor="t" anchorCtr="0" compatLnSpc="1">
            <a:prstTxWarp prst="textNoShape">
              <a:avLst/>
            </a:prstTxWarp>
          </a:bodyPr>
          <a:lstStyle>
            <a:lvl1pPr algn="r" defTabSz="946150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4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4829" tIns="47414" rIns="94829" bIns="47414" numCol="1" anchor="b" anchorCtr="0" compatLnSpc="1">
            <a:prstTxWarp prst="textNoShape">
              <a:avLst/>
            </a:prstTxWarp>
          </a:bodyPr>
          <a:lstStyle>
            <a:lvl1pPr algn="l" defTabSz="946150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4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4829" tIns="47414" rIns="94829" bIns="47414" numCol="1" anchor="b" anchorCtr="0" compatLnSpc="1">
            <a:prstTxWarp prst="textNoShape">
              <a:avLst/>
            </a:prstTxWarp>
          </a:bodyPr>
          <a:lstStyle>
            <a:lvl1pPr algn="r" defTabSz="946150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AA71BC6B-9E6E-4B5C-984A-CFDDAD3DA99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10294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6630" tIns="48315" rIns="96630" bIns="48315" numCol="1" anchor="t" anchorCtr="0" compatLnSpc="1">
            <a:prstTxWarp prst="textNoShape">
              <a:avLst/>
            </a:prstTxWarp>
          </a:bodyPr>
          <a:lstStyle>
            <a:lvl1pPr algn="l" defTabSz="966788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6630" tIns="48315" rIns="96630" bIns="48315" numCol="1" anchor="t" anchorCtr="0" compatLnSpc="1">
            <a:prstTxWarp prst="textNoShape">
              <a:avLst/>
            </a:prstTxWarp>
          </a:bodyPr>
          <a:lstStyle>
            <a:lvl1pPr algn="r" defTabSz="966788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481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2950"/>
            <a:ext cx="4965700" cy="37226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88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6630" tIns="48315" rIns="96630" bIns="483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6630" tIns="48315" rIns="96630" bIns="48315" numCol="1" anchor="b" anchorCtr="0" compatLnSpc="1">
            <a:prstTxWarp prst="textNoShape">
              <a:avLst/>
            </a:prstTxWarp>
          </a:bodyPr>
          <a:lstStyle>
            <a:lvl1pPr algn="l" defTabSz="966788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6630" tIns="48315" rIns="96630" bIns="48315" numCol="1" anchor="b" anchorCtr="0" compatLnSpc="1">
            <a:prstTxWarp prst="textNoShape">
              <a:avLst/>
            </a:prstTxWarp>
          </a:bodyPr>
          <a:lstStyle>
            <a:lvl1pPr algn="r" defTabSz="966788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D10424F4-D513-429B-969A-B5A1E86A6AE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64494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65200"/>
            <a:fld id="{8E2CD4D3-9DD2-4C7F-A6CC-2FC51DC5FC0B}" type="slidenum">
              <a:rPr lang="en-GB" smtClean="0">
                <a:solidFill>
                  <a:srgbClr val="FFFFFF"/>
                </a:solidFill>
              </a:rPr>
              <a:pPr defTabSz="965200"/>
              <a:t>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3491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4538"/>
            <a:ext cx="4959350" cy="3721100"/>
          </a:xfrm>
          <a:solidFill>
            <a:srgbClr val="FFFFFF"/>
          </a:solidFill>
          <a:ln/>
        </p:spPr>
      </p:sp>
      <p:sp>
        <p:nvSpPr>
          <p:cNvPr id="34918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6463" y="4713288"/>
            <a:ext cx="4986337" cy="4471987"/>
          </a:xfrm>
          <a:noFill/>
        </p:spPr>
        <p:txBody>
          <a:bodyPr wrap="none" anchor="ctr"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7327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47F0BA0-38AA-43A0-8FAF-0CF4327E576D}" type="slidenum">
              <a:rPr lang="en-GB" smtClean="0"/>
              <a:pPr/>
              <a:t>23</a:t>
            </a:fld>
            <a:endParaRPr lang="en-GB"/>
          </a:p>
        </p:txBody>
      </p:sp>
      <p:sp>
        <p:nvSpPr>
          <p:cNvPr id="540675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2950"/>
            <a:ext cx="4962525" cy="3722688"/>
          </a:xfrm>
          <a:ln/>
        </p:spPr>
      </p:sp>
      <p:sp>
        <p:nvSpPr>
          <p:cNvPr id="540676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  <p:sp>
        <p:nvSpPr>
          <p:cNvPr id="540677" name="Номер слайда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30" tIns="48315" rIns="96630" bIns="48315" anchor="b"/>
          <a:lstStyle/>
          <a:p>
            <a:pPr algn="r" defTabSz="949325">
              <a:spcBef>
                <a:spcPct val="0"/>
              </a:spcBef>
              <a:buClrTx/>
            </a:pPr>
            <a:fld id="{3FE60BC6-6865-4192-8F9B-D96F2DAF6199}" type="slidenum">
              <a:rPr lang="en-GB">
                <a:latin typeface="Verdana" pitchFamily="34" charset="0"/>
              </a:rPr>
              <a:pPr algn="r" defTabSz="949325">
                <a:spcBef>
                  <a:spcPct val="0"/>
                </a:spcBef>
                <a:buClrTx/>
              </a:pPr>
              <a:t>23</a:t>
            </a:fld>
            <a:endParaRPr lang="en-GB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628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64313" y="109538"/>
            <a:ext cx="2068512" cy="29749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55600" y="109538"/>
            <a:ext cx="6056313" cy="29749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355600" y="898525"/>
            <a:ext cx="8270875" cy="2185988"/>
          </a:xfrm>
        </p:spPr>
        <p:txBody>
          <a:bodyPr/>
          <a:lstStyle/>
          <a:p>
            <a:pPr lvl="0"/>
            <a:endParaRPr lang="ru-RU" noProof="0"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5600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оловок, текст и карти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5600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Картинка 3"/>
          <p:cNvSpPr>
            <a:spLocks noGrp="1"/>
          </p:cNvSpPr>
          <p:nvPr>
            <p:ph type="clipArt"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/>
          <a:p>
            <a:pPr lvl="0"/>
            <a:endParaRPr lang="ru-RU" noProof="0"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7200" y="3813175"/>
            <a:ext cx="7415213" cy="13890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55600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55600" y="898525"/>
            <a:ext cx="4059238" cy="2185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5600" y="898525"/>
            <a:ext cx="8270875" cy="218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8000" tIns="180000" rIns="108000" bIns="18000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49288" y="109538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30" name="Rectangle 70"/>
          <p:cNvSpPr>
            <a:spLocks noChangeArrowheads="1"/>
          </p:cNvSpPr>
          <p:nvPr/>
        </p:nvSpPr>
        <p:spPr bwMode="auto">
          <a:xfrm>
            <a:off x="0" y="6651238"/>
            <a:ext cx="9144000" cy="276999"/>
          </a:xfrm>
          <a:prstGeom prst="rect">
            <a:avLst/>
          </a:prstGeom>
          <a:solidFill>
            <a:srgbClr val="005298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© </a:t>
            </a:r>
            <a:r>
              <a:rPr lang="ru-RU" b="1" dirty="0" smtClean="0">
                <a:solidFill>
                  <a:schemeClr val="bg1"/>
                </a:solidFill>
              </a:rPr>
              <a:t>Рубина Н.В.,  2019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032" name="Text Box 18"/>
          <p:cNvSpPr txBox="1">
            <a:spLocks noChangeArrowheads="1"/>
          </p:cNvSpPr>
          <p:nvPr/>
        </p:nvSpPr>
        <p:spPr bwMode="auto">
          <a:xfrm>
            <a:off x="8915400" y="6697663"/>
            <a:ext cx="155575" cy="1746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0" tIns="0" rIns="0" bIns="0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lnSpc>
                <a:spcPct val="115000"/>
              </a:lnSpc>
              <a:spcBef>
                <a:spcPct val="20000"/>
              </a:spcBef>
              <a:buClr>
                <a:schemeClr val="accent1"/>
              </a:buClr>
              <a:buFont typeface="Arial" charset="0"/>
              <a:buNone/>
              <a:defRPr/>
            </a:pPr>
            <a:fld id="{5BF79744-612B-4117-AB13-027BD2D53E64}" type="slidenum">
              <a:rPr lang="en-GB" sz="1000" smtClean="0">
                <a:solidFill>
                  <a:schemeClr val="bg1"/>
                </a:solidFill>
              </a:rPr>
              <a:pPr algn="l" eaLnBrk="1" hangingPunct="1">
                <a:lnSpc>
                  <a:spcPct val="115000"/>
                </a:lnSpc>
                <a:spcBef>
                  <a:spcPct val="20000"/>
                </a:spcBef>
                <a:buClr>
                  <a:schemeClr val="accent1"/>
                </a:buClr>
                <a:buFont typeface="Arial" charset="0"/>
                <a:buNone/>
                <a:defRPr/>
              </a:pPr>
              <a:t>‹#›</a:t>
            </a:fld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 userDrawn="1"/>
        </p:nvSpPr>
        <p:spPr bwMode="auto">
          <a:xfrm>
            <a:off x="0" y="12012"/>
            <a:ext cx="9144000" cy="577516"/>
          </a:xfrm>
          <a:prstGeom prst="rect">
            <a:avLst/>
          </a:prstGeom>
          <a:gradFill>
            <a:gsLst>
              <a:gs pos="59000">
                <a:srgbClr val="0070C0"/>
              </a:gs>
              <a:gs pos="84000">
                <a:srgbClr val="00B0F0"/>
              </a:gs>
            </a:gsLst>
            <a:lin ang="4800000" scaled="0"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233363" marR="0" indent="-233363" algn="ctr" defTabSz="914400" rtl="0" eaLnBrk="1" fontAlgn="base" latinLnBrk="0" hangingPunct="1">
              <a:lnSpc>
                <a:spcPct val="100000"/>
              </a:lnSpc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buSzTx/>
              <a:buFontTx/>
              <a:buNone/>
              <a:tabLst/>
            </a:pPr>
            <a:endParaRPr kumimoji="0" lang="ru-RU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6477973"/>
            <a:ext cx="649288" cy="36891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  <p:sldLayoutId id="2147483665" r:id="rId13"/>
    <p:sldLayoutId id="2147483666" r:id="rId14"/>
    <p:sldLayoutId id="2147483667" r:id="rId15"/>
  </p:sldLayoutIdLst>
  <p:transition spd="med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9pPr>
    </p:titleStyle>
    <p:bodyStyle>
      <a:lvl1pPr marL="233363" indent="-233363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Font typeface="Wingdings 3"/>
        <a:buChar char="}"/>
        <a:defRPr b="1">
          <a:solidFill>
            <a:schemeClr val="tx1"/>
          </a:solidFill>
          <a:latin typeface="+mn-lt"/>
          <a:ea typeface="+mn-ea"/>
          <a:cs typeface="+mn-cs"/>
        </a:defRPr>
      </a:lvl1pPr>
      <a:lvl2pPr marL="573088" indent="-225425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SzPct val="120000"/>
        <a:buChar char="•"/>
        <a:defRPr sz="1600" b="1">
          <a:solidFill>
            <a:schemeClr val="tx1"/>
          </a:solidFill>
          <a:latin typeface="+mn-lt"/>
        </a:defRPr>
      </a:lvl2pPr>
      <a:lvl3pPr marL="915988" indent="-228600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Char char="•"/>
        <a:defRPr sz="1600" b="1">
          <a:solidFill>
            <a:schemeClr val="tx1"/>
          </a:solidFill>
          <a:latin typeface="+mn-lt"/>
        </a:defRPr>
      </a:lvl3pPr>
      <a:lvl4pPr marL="1201738" indent="-171450" algn="l" rtl="0" eaLnBrk="0" fontAlgn="base" hangingPunct="0">
        <a:lnSpc>
          <a:spcPct val="115000"/>
        </a:lnSpc>
        <a:spcBef>
          <a:spcPct val="20000"/>
        </a:spcBef>
        <a:spcAft>
          <a:spcPct val="0"/>
        </a:spcAft>
        <a:buClr>
          <a:srgbClr val="993300"/>
        </a:buClr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4pPr>
      <a:lvl5pPr marL="1430338" indent="-114300" algn="l" rtl="0" eaLnBrk="0" fontAlgn="base" hangingPunct="0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5pPr>
      <a:lvl6pPr marL="18875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6pPr>
      <a:lvl7pPr marL="23447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7pPr>
      <a:lvl8pPr marL="28019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8pPr>
      <a:lvl9pPr marL="32591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hyperlink" Target="http://triz-summit.ru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zooclub.ru/samye/neobychnye_nasekomye.shtml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://www.zooclub.ru/samye/neobychnye_nasekomye.shtml" TargetMode="Externa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"/>
          <p:cNvSpPr txBox="1">
            <a:spLocks noChangeArrowheads="1"/>
          </p:cNvSpPr>
          <p:nvPr/>
        </p:nvSpPr>
        <p:spPr bwMode="auto">
          <a:xfrm>
            <a:off x="169861" y="5895687"/>
            <a:ext cx="3850993" cy="292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 anchor="b">
            <a:spAutoFit/>
          </a:bodyPr>
          <a:lstStyle/>
          <a:p>
            <a:pPr defTabSz="457200">
              <a:lnSpc>
                <a:spcPct val="95000"/>
              </a:lnSpc>
              <a:spcBef>
                <a:spcPct val="0"/>
              </a:spcBef>
              <a:buClrTx/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 smtClean="0">
                <a:solidFill>
                  <a:srgbClr val="000099"/>
                </a:solidFill>
              </a:rPr>
              <a:t>Москва, 27</a:t>
            </a:r>
            <a:r>
              <a:rPr lang="en-US" sz="2000" dirty="0" smtClean="0">
                <a:solidFill>
                  <a:srgbClr val="000099"/>
                </a:solidFill>
              </a:rPr>
              <a:t> </a:t>
            </a:r>
            <a:r>
              <a:rPr lang="ru-RU" sz="2000" dirty="0" smtClean="0">
                <a:solidFill>
                  <a:srgbClr val="000099"/>
                </a:solidFill>
              </a:rPr>
              <a:t>декабря 2019 </a:t>
            </a:r>
            <a:r>
              <a:rPr lang="ru-RU" sz="2000" dirty="0">
                <a:solidFill>
                  <a:srgbClr val="000099"/>
                </a:solidFill>
              </a:rPr>
              <a:t>года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>
          <a:xfrm>
            <a:off x="332692" y="2496793"/>
            <a:ext cx="8704262" cy="1354217"/>
          </a:xfrm>
        </p:spPr>
        <p:txBody>
          <a:bodyPr/>
          <a:lstStyle/>
          <a:p>
            <a:pPr algn="ctr" eaLnBrk="1" hangingPunct="1">
              <a:lnSpc>
                <a:spcPct val="95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4000" smtClean="0">
                <a:solidFill>
                  <a:srgbClr val="000099"/>
                </a:solidFill>
              </a:rPr>
              <a:t>Развитие Творческого Воображения (РТВ)</a:t>
            </a:r>
            <a:endParaRPr lang="ru-RU" sz="4000" dirty="0">
              <a:solidFill>
                <a:srgbClr val="000099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505" y="725365"/>
            <a:ext cx="2480075" cy="140824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850137" y="6188075"/>
            <a:ext cx="218681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hlinkClick r:id="rId4"/>
              </a:rPr>
              <a:t>http://triz-summit.ru</a:t>
            </a:r>
            <a:r>
              <a:rPr lang="ru-RU" sz="1600" b="1" dirty="0"/>
              <a:t> </a:t>
            </a:r>
          </a:p>
        </p:txBody>
      </p:sp>
      <p:sp>
        <p:nvSpPr>
          <p:cNvPr id="8" name="Text Box 1">
            <a:extLst>
              <a:ext uri="{FF2B5EF4-FFF2-40B4-BE49-F238E27FC236}">
                <a16:creationId xmlns="" xmlns:a16="http://schemas.microsoft.com/office/drawing/2014/main" id="{7FF38450-F32C-46FC-8320-308F3FE63B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667" y="4143398"/>
            <a:ext cx="7450665" cy="8771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 anchor="b">
            <a:spAutoFit/>
          </a:bodyPr>
          <a:lstStyle/>
          <a:p>
            <a:pPr defTabSz="457200">
              <a:lnSpc>
                <a:spcPct val="95000"/>
              </a:lnSpc>
              <a:spcBef>
                <a:spcPct val="0"/>
              </a:spcBef>
              <a:buClrTx/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000" dirty="0">
              <a:solidFill>
                <a:srgbClr val="000099"/>
              </a:solidFill>
            </a:endParaRPr>
          </a:p>
          <a:p>
            <a:pPr defTabSz="457200">
              <a:lnSpc>
                <a:spcPct val="95000"/>
              </a:lnSpc>
              <a:spcBef>
                <a:spcPct val="0"/>
              </a:spcBef>
              <a:buClrTx/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000" dirty="0">
              <a:solidFill>
                <a:srgbClr val="000099"/>
              </a:solidFill>
            </a:endParaRPr>
          </a:p>
          <a:p>
            <a:pPr algn="r" defTabSz="457200">
              <a:lnSpc>
                <a:spcPct val="95000"/>
              </a:lnSpc>
              <a:spcBef>
                <a:spcPct val="0"/>
              </a:spcBef>
              <a:buClrTx/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 smtClean="0">
                <a:solidFill>
                  <a:srgbClr val="000099"/>
                </a:solidFill>
              </a:rPr>
              <a:t>Рубина Наталия Викторовна</a:t>
            </a:r>
            <a:endParaRPr lang="ru-RU" sz="2000" dirty="0">
              <a:solidFill>
                <a:srgbClr val="000099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8705" y="625157"/>
            <a:ext cx="1669679" cy="1682078"/>
          </a:xfrm>
          <a:prstGeom prst="rect">
            <a:avLst/>
          </a:prstGeom>
        </p:spPr>
      </p:pic>
    </p:spTree>
  </p:cSld>
  <p:clrMapOvr>
    <a:masterClrMapping/>
  </p:clrMapOvr>
  <p:transition spd="slow" advTm="11264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592" y="901699"/>
            <a:ext cx="3401499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23928" y="1068388"/>
            <a:ext cx="482453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/>
              <a:t>Маленький крылатый  крокодил, ползущий по деревьям или сидящий на цветке, удивляет людей и настораживает хищников. Конечно, это не крокодил, а всего лишь небольшая (до 9 см) </a:t>
            </a:r>
            <a:r>
              <a:rPr lang="ru-RU" sz="1800" b="1" dirty="0"/>
              <a:t>суринамская </a:t>
            </a:r>
            <a:r>
              <a:rPr lang="ru-RU" sz="1800" b="1" dirty="0" err="1"/>
              <a:t>фонарница</a:t>
            </a:r>
            <a:r>
              <a:rPr lang="ru-RU" sz="1800" b="1" dirty="0"/>
              <a:t> (</a:t>
            </a:r>
            <a:r>
              <a:rPr lang="ru-RU" sz="1800" b="1" dirty="0" err="1"/>
              <a:t>Fulgora</a:t>
            </a:r>
            <a:r>
              <a:rPr lang="ru-RU" sz="1800" b="1" dirty="0"/>
              <a:t> </a:t>
            </a:r>
            <a:r>
              <a:rPr lang="ru-RU" sz="1800" b="1" dirty="0" err="1"/>
              <a:t>laternaria</a:t>
            </a:r>
            <a:r>
              <a:rPr lang="ru-RU" sz="1800" b="1" dirty="0"/>
              <a:t>). </a:t>
            </a:r>
            <a:r>
              <a:rPr lang="ru-RU" sz="1600" dirty="0"/>
              <a:t>Голова этого насекомого имеет необычную форму, напоминающую в профиль голову крокодила. На крыльях </a:t>
            </a:r>
            <a:r>
              <a:rPr lang="ru-RU" sz="1600" dirty="0" err="1"/>
              <a:t>фонарницы</a:t>
            </a:r>
            <a:r>
              <a:rPr lang="ru-RU" sz="1600" dirty="0"/>
              <a:t> располагаются, так называемые, ложные глаза. Таким образом, эта </a:t>
            </a:r>
            <a:r>
              <a:rPr lang="ru-RU" sz="1600" dirty="0" err="1"/>
              <a:t>фонарница</a:t>
            </a:r>
            <a:r>
              <a:rPr lang="ru-RU" sz="1600" dirty="0"/>
              <a:t> имеет целых два средства отпугивания в своем «арсенале»: если большая голова не испугала хищника, в ход всегда можно пустить «глазастые» крылья</a:t>
            </a:r>
            <a:r>
              <a:rPr lang="ru-RU" sz="1600" dirty="0" smtClean="0"/>
              <a:t>. (Читать </a:t>
            </a:r>
            <a:r>
              <a:rPr lang="ru-RU" sz="1600" dirty="0"/>
              <a:t>полностью на http://</a:t>
            </a:r>
            <a:r>
              <a:rPr lang="ru-RU" sz="1600" dirty="0" smtClean="0"/>
              <a:t>www.zooclub.ru/samye/neobychnye_nasekomye.shtml)</a:t>
            </a:r>
            <a:endParaRPr lang="ru-RU" dirty="0"/>
          </a:p>
        </p:txBody>
      </p:sp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Б – 1 / объединить - подсистемы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63906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161" y="713670"/>
            <a:ext cx="3365799" cy="2692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728" y="736416"/>
            <a:ext cx="3523463" cy="2642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159" y="3591054"/>
            <a:ext cx="3365799" cy="2703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210" y="3591054"/>
            <a:ext cx="3605146" cy="2703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86854" y="163769"/>
            <a:ext cx="48722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bg1"/>
                </a:solidFill>
              </a:rPr>
              <a:t>Самые большие насекомые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08986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 – 2 / увеличить объект</a:t>
            </a:r>
            <a:endParaRPr lang="ru-RU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771" y="819813"/>
            <a:ext cx="4484253" cy="4134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88024" y="1613118"/>
            <a:ext cx="374441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err="1" smtClean="0"/>
              <a:t>Мегапалочник</a:t>
            </a:r>
            <a:r>
              <a:rPr lang="ru-RU" sz="2800" dirty="0" smtClean="0"/>
              <a:t> </a:t>
            </a:r>
            <a:r>
              <a:rPr lang="ru-RU" sz="2800" dirty="0" err="1" smtClean="0"/>
              <a:t>Чаня</a:t>
            </a:r>
            <a:endParaRPr lang="ru-RU" sz="2800" dirty="0" smtClean="0"/>
          </a:p>
          <a:p>
            <a:r>
              <a:rPr lang="ru-RU" sz="2800" dirty="0" smtClean="0"/>
              <a:t>Жук Голиаф</a:t>
            </a:r>
          </a:p>
          <a:p>
            <a:r>
              <a:rPr lang="ru-RU" sz="2800" dirty="0" smtClean="0"/>
              <a:t>Мотылек «Атлас»</a:t>
            </a:r>
          </a:p>
          <a:p>
            <a:r>
              <a:rPr lang="ru-RU" sz="2800" dirty="0" smtClean="0"/>
              <a:t>Дровосек - титан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31445090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332" y="665622"/>
            <a:ext cx="7666654" cy="576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r>
              <a:rPr lang="ru-RU" dirty="0" smtClean="0"/>
              <a:t>Бродяжка рыжая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116428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 – 7 / увеличить – сфера распространения </a:t>
            </a:r>
            <a:endParaRPr lang="ru-RU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884" y="823582"/>
            <a:ext cx="3528392" cy="265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889612" y="819223"/>
            <a:ext cx="485885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err="1"/>
              <a:t>Pantala</a:t>
            </a:r>
            <a:r>
              <a:rPr lang="ru-RU" sz="2000" b="1" dirty="0"/>
              <a:t> </a:t>
            </a:r>
            <a:r>
              <a:rPr lang="ru-RU" sz="2000" b="1" dirty="0" err="1"/>
              <a:t>flavescens</a:t>
            </a:r>
            <a:r>
              <a:rPr lang="ru-RU" sz="2000" b="1" dirty="0"/>
              <a:t> или, как ее еще называют, бродяжка рыжая. </a:t>
            </a:r>
            <a:r>
              <a:rPr lang="ru-RU" sz="2000" dirty="0"/>
              <a:t>У этого вида стрекоз самая протяженная в мире насекомых миграция. Даже миграции бабочки Монарха с ней не сравниться. Эти стрекозы путешествуют от Индии до Восточной и Южной Африки и обратно с муссонами, их путь составляет примерно 14-18 тысяч километров. Кроме того, длительное путешествие этих насекомых делает их легкой добычей для перелетных птиц. Таким образом, если что-нибудь случится с этим видом, птицам будет очень нелегко выдерживать длительные перелеты без постоянного пропитания.</a:t>
            </a:r>
          </a:p>
        </p:txBody>
      </p:sp>
    </p:spTree>
    <p:extLst>
      <p:ext uri="{BB962C8B-B14F-4D97-AF65-F5344CB8AC3E}">
        <p14:creationId xmlns:p14="http://schemas.microsoft.com/office/powerpoint/2010/main" val="360042338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69" y="798112"/>
            <a:ext cx="8342995" cy="5544616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>
            <a:normAutofit/>
          </a:bodyPr>
          <a:lstStyle/>
          <a:p>
            <a:r>
              <a:rPr lang="ru-RU" dirty="0" smtClean="0"/>
              <a:t>Общественные насекомые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668252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 – 4 / увеличить  - надсистему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32" y="771330"/>
            <a:ext cx="4841434" cy="3827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76966" y="798627"/>
            <a:ext cx="386231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dirty="0" smtClean="0"/>
              <a:t>Постройки общественных насекомых можно считать одними из самых внушительных во всем животном царстве. Если бы строители термитников были размером с человека, их гнезда были бы настоящими горами высотой примерно 2 000 м! В твердых как камень постройках термитов имеются сложные вентиляционные системы, комплексы подземных муравьиных гнезд простираются на 100 и более метров.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68474797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710" y="832514"/>
            <a:ext cx="4036910" cy="5226531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>
            <a:normAutofit/>
          </a:bodyPr>
          <a:lstStyle/>
          <a:p>
            <a:r>
              <a:rPr lang="ru-RU" dirty="0" smtClean="0"/>
              <a:t>Фасеточные глаза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872628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Б – 1 / объединить - подсистемы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435" y="849448"/>
            <a:ext cx="3497941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427984" y="1628800"/>
            <a:ext cx="33843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Сложные глаза насекомых состоят из множества отдельных глазков – омматидий.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8540164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616" y="714504"/>
            <a:ext cx="6110159" cy="5882848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>
            <a:normAutofit/>
          </a:bodyPr>
          <a:lstStyle/>
          <a:p>
            <a:r>
              <a:rPr lang="ru-RU" dirty="0" smtClean="0"/>
              <a:t>Общественные насекомые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467905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65760" y="2085592"/>
            <a:ext cx="271645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 fontAlgn="auto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Преподаватель-методист по ТРИЗ</a:t>
            </a:r>
          </a:p>
          <a:p>
            <a:pPr marL="285750" indent="-285750" algn="l" fontAlgn="auto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ТРИЗ</a:t>
            </a:r>
          </a:p>
          <a:p>
            <a:pPr marL="285750" indent="-285750" algn="l" fontAlgn="auto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проекта «Кубок ТРИЗ Саммита» </a:t>
            </a:r>
          </a:p>
          <a:p>
            <a:pPr marL="285750" indent="-285750" algn="l" fontAlgn="auto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программ, методических материалов для педагогов и учебных материалов для детей по курсам ТРИЗ </a:t>
            </a:r>
            <a:endParaRPr lang="ru-RU" sz="11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 fontAlgn="auto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endParaRPr lang="ru-RU" sz="1600" dirty="0" smtClean="0">
              <a:solidFill>
                <a:prstClr val="black"/>
              </a:solidFill>
              <a:latin typeface="Verdan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65760" y="1082872"/>
            <a:ext cx="2816093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600" b="1" dirty="0" smtClean="0"/>
              <a:t>Преподаватель</a:t>
            </a:r>
          </a:p>
          <a:p>
            <a:pPr algn="l"/>
            <a:r>
              <a:rPr lang="ru-RU" sz="1600" b="1" dirty="0" smtClean="0"/>
              <a:t>Рубина Наталия Викторовна</a:t>
            </a:r>
            <a:endParaRPr lang="ru-RU" sz="16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232" y="1329783"/>
            <a:ext cx="1111908" cy="164210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42482" y="2098600"/>
            <a:ext cx="2716458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 smtClean="0"/>
              <a:t>Кассу </a:t>
            </a:r>
            <a:r>
              <a:rPr lang="ru-RU" sz="1600" dirty="0"/>
              <a:t>Р.;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Кулаков А.В.;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 smtClean="0"/>
              <a:t>Прокопенко </a:t>
            </a:r>
            <a:r>
              <a:rPr lang="ru-RU" sz="1600" dirty="0"/>
              <a:t>М.Н.;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Сидоренко М.Ю.;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Харитонов А.С.;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Щедрин Н.А.</a:t>
            </a:r>
          </a:p>
          <a:p>
            <a:pPr marL="285750" indent="-285750" algn="l" fontAlgn="auto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endParaRPr lang="ru-RU" sz="1600" dirty="0" smtClean="0">
              <a:solidFill>
                <a:prstClr val="black"/>
              </a:solidFill>
              <a:latin typeface="Verdan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42847" y="1160506"/>
            <a:ext cx="28160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600" b="1" dirty="0" smtClean="0"/>
              <a:t>Участники семинара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672574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 - 2 / оживление - объект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422" y="761453"/>
            <a:ext cx="4339700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76716" y="768991"/>
            <a:ext cx="417621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Наблюдение за общественными насекомыми позволяет понять как постепенно формировались сложные механизмы коммуникации у животных. Муравьи старшего поколения способны передать «молодежи» точную информацию о расположении фуражных троп. Пчелы для передачи информации используют танец.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3175319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038" y="774920"/>
            <a:ext cx="4148526" cy="5529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9" t="5856" r="11337"/>
          <a:stretch/>
        </p:blipFill>
        <p:spPr bwMode="auto">
          <a:xfrm>
            <a:off x="815124" y="774920"/>
            <a:ext cx="3576603" cy="5684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84426" y="178811"/>
            <a:ext cx="51269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dirty="0">
                <a:solidFill>
                  <a:schemeClr val="bg1"/>
                </a:solidFill>
              </a:rPr>
              <a:t>Длинноголовая саранча </a:t>
            </a:r>
            <a:r>
              <a:rPr lang="en-US" sz="1800" b="1" dirty="0" err="1">
                <a:solidFill>
                  <a:schemeClr val="bg1"/>
                </a:solidFill>
              </a:rPr>
              <a:t>Apioscelis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en-US" sz="1800" b="1" dirty="0" err="1">
                <a:solidFill>
                  <a:schemeClr val="bg1"/>
                </a:solidFill>
              </a:rPr>
              <a:t>bulbosa</a:t>
            </a:r>
            <a:endParaRPr lang="ru-RU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3372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 – 1 / увеличить - подсистемы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68760"/>
            <a:ext cx="2851781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79912" y="1628800"/>
            <a:ext cx="3960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Длинноголовая </a:t>
            </a:r>
            <a:r>
              <a:rPr lang="ru-RU" sz="2400" dirty="0"/>
              <a:t>саранча </a:t>
            </a:r>
            <a:r>
              <a:rPr lang="en-US" sz="2400" dirty="0" err="1"/>
              <a:t>Apioscelis</a:t>
            </a:r>
            <a:r>
              <a:rPr lang="en-US" sz="2400" dirty="0"/>
              <a:t> </a:t>
            </a:r>
            <a:r>
              <a:rPr lang="en-US" sz="2400" dirty="0" err="1" smtClean="0"/>
              <a:t>bulbosa</a:t>
            </a:r>
            <a:r>
              <a:rPr lang="ru-RU" sz="2400" dirty="0" smtClean="0"/>
              <a:t>. Родом из Эквадора.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22662006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0994" name="Группа 7"/>
          <p:cNvGrpSpPr>
            <a:grpSpLocks/>
          </p:cNvGrpSpPr>
          <p:nvPr/>
        </p:nvGrpSpPr>
        <p:grpSpPr bwMode="auto">
          <a:xfrm>
            <a:off x="892175" y="676275"/>
            <a:ext cx="7504113" cy="5629275"/>
            <a:chOff x="892507" y="675991"/>
            <a:chExt cx="7504113" cy="5629275"/>
          </a:xfrm>
        </p:grpSpPr>
        <p:pic>
          <p:nvPicPr>
            <p:cNvPr id="340995" name="Picture 4" descr="http://900igr.net/datas/geometrija/Prizma/0012-012-Spasibo-za-vnimanie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507" y="675991"/>
              <a:ext cx="7504113" cy="5629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0996" name="Picture 6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47748" y="5163023"/>
              <a:ext cx="5138737" cy="1122363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49288" y="94249"/>
            <a:ext cx="7983537" cy="489365"/>
          </a:xfrm>
        </p:spPr>
        <p:txBody>
          <a:bodyPr/>
          <a:lstStyle/>
          <a:p>
            <a:pPr eaLnBrk="1" hangingPunct="1"/>
            <a:r>
              <a:rPr lang="ru-RU" sz="2200" dirty="0" smtClean="0"/>
              <a:t>Цель лекции</a:t>
            </a:r>
            <a:endParaRPr lang="ru-RU" sz="2200" dirty="0"/>
          </a:p>
        </p:txBody>
      </p:sp>
      <p:sp>
        <p:nvSpPr>
          <p:cNvPr id="4099" name="Text Box 5"/>
          <p:cNvSpPr txBox="1">
            <a:spLocks noChangeArrowheads="1"/>
          </p:cNvSpPr>
          <p:nvPr/>
        </p:nvSpPr>
        <p:spPr bwMode="auto">
          <a:xfrm flipH="1">
            <a:off x="80467" y="1279525"/>
            <a:ext cx="9012327" cy="21698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342900" indent="-342900" algn="l"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lang="ru-RU" sz="2400" b="1" dirty="0" smtClean="0"/>
              <a:t>Знакомство с курсом Развития Творческого Воображения (РТВ)</a:t>
            </a:r>
          </a:p>
          <a:p>
            <a:pPr marL="342900" indent="-342900" algn="l">
              <a:spcBef>
                <a:spcPct val="50000"/>
              </a:spcBef>
              <a:buFont typeface="Wingdings" panose="05000000000000000000" pitchFamily="2" charset="2"/>
              <a:buChar char="ü"/>
            </a:pPr>
            <a:endParaRPr lang="ru-RU" sz="2200" b="1" dirty="0"/>
          </a:p>
          <a:p>
            <a:pPr marL="342900" indent="-342900" algn="l"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lang="ru-RU" sz="2400" b="1" dirty="0" smtClean="0"/>
              <a:t>Практика применения методов РТВ </a:t>
            </a:r>
            <a:br>
              <a:rPr lang="ru-RU" sz="2400" b="1" dirty="0" smtClean="0"/>
            </a:br>
            <a:r>
              <a:rPr lang="ru-RU" sz="2400" b="1" dirty="0" smtClean="0"/>
              <a:t>(ФАНТОГРАММА)</a:t>
            </a:r>
            <a:endParaRPr lang="ru-RU" sz="2400" b="1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3082293"/>
              </p:ext>
            </p:extLst>
          </p:nvPr>
        </p:nvGraphicFramePr>
        <p:xfrm>
          <a:off x="179513" y="1111098"/>
          <a:ext cx="8640958" cy="5400597"/>
        </p:xfrm>
        <a:graphic>
          <a:graphicData uri="http://schemas.openxmlformats.org/drawingml/2006/table">
            <a:tbl>
              <a:tblPr/>
              <a:tblGrid>
                <a:gridCol w="1400742"/>
                <a:gridCol w="1119537"/>
                <a:gridCol w="1224136"/>
                <a:gridCol w="1152128"/>
                <a:gridCol w="1224136"/>
                <a:gridCol w="1224136"/>
                <a:gridCol w="1296143"/>
              </a:tblGrid>
              <a:tr h="4762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/>
                          <a:ea typeface="Times New Roman"/>
                        </a:rPr>
                        <a:t>Универсальные показатели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Arial"/>
                          <a:ea typeface="Times New Roman"/>
                        </a:rPr>
                        <a:t>А. Увеличить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Arial"/>
                          <a:ea typeface="Times New Roman"/>
                        </a:rPr>
                        <a:t>уменьшить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Arial"/>
                          <a:ea typeface="Times New Roman"/>
                        </a:rPr>
                        <a:t>Б. Объединить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Arial"/>
                          <a:ea typeface="Times New Roman"/>
                        </a:rPr>
                        <a:t>разъединить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Arial"/>
                          <a:ea typeface="Times New Roman"/>
                        </a:rPr>
                        <a:t>В. Наоборот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Arial"/>
                          <a:ea typeface="Times New Roman"/>
                        </a:rPr>
                        <a:t>Г. Переместить во времени 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Arial"/>
                          <a:ea typeface="Times New Roman"/>
                        </a:rPr>
                        <a:t>Д. Оживление 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Arial"/>
                          <a:ea typeface="Times New Roman"/>
                        </a:rPr>
                        <a:t>Е. Ускорить замедлить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61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/>
                          <a:ea typeface="Times New Roman"/>
                        </a:rPr>
                        <a:t>1. Подсистемы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61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/>
                          <a:ea typeface="Times New Roman"/>
                        </a:rPr>
                        <a:t>2. Объект.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99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Arial"/>
                          <a:ea typeface="Times New Roman"/>
                        </a:rPr>
                        <a:t>3. Воспроизведение.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61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/>
                          <a:ea typeface="Times New Roman"/>
                        </a:rPr>
                        <a:t>4. Надсистемы.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61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Arial"/>
                          <a:ea typeface="Times New Roman"/>
                        </a:rPr>
                        <a:t>5. Энергопитание.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43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/>
                          <a:ea typeface="Times New Roman"/>
                        </a:rPr>
                        <a:t>6. Способ 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/>
                          <a:ea typeface="Times New Roman"/>
                        </a:rPr>
                        <a:t>передвижения.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61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Arial"/>
                          <a:ea typeface="Times New Roman"/>
                        </a:rPr>
                        <a:t>7. Сфера распространения.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93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Arial"/>
                          <a:ea typeface="Times New Roman"/>
                        </a:rPr>
                        <a:t>8. Цель, назначение (смысл существования)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ru-RU" dirty="0" smtClean="0"/>
              <a:t>Фантастические насекомые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2204864"/>
            <a:ext cx="777503" cy="584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646802"/>
            <a:ext cx="648072" cy="486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586085"/>
            <a:ext cx="432048" cy="575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953" y="2276872"/>
            <a:ext cx="565807" cy="454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0398" y="5364163"/>
            <a:ext cx="556915" cy="419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429000"/>
            <a:ext cx="740208" cy="491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552659"/>
            <a:ext cx="448373" cy="580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2352254" y="1552659"/>
            <a:ext cx="275530" cy="619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266431"/>
            <a:ext cx="480467" cy="461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742875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21" y="728041"/>
            <a:ext cx="7376149" cy="5547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pPr algn="just"/>
            <a:r>
              <a:rPr lang="ru-RU" dirty="0" smtClean="0"/>
              <a:t>Палочники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521538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Е-2 (замедлить – объект)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788024" y="691776"/>
            <a:ext cx="4032448" cy="3470791"/>
          </a:xfrm>
        </p:spPr>
        <p:txBody>
          <a:bodyPr>
            <a:noAutofit/>
          </a:bodyPr>
          <a:lstStyle/>
          <a:p>
            <a:pPr marL="109728" indent="0" algn="just">
              <a:buNone/>
            </a:pPr>
            <a:r>
              <a:rPr lang="ru-RU" sz="1800" dirty="0"/>
              <a:t>Палочники (</a:t>
            </a:r>
            <a:r>
              <a:rPr lang="ru-RU" sz="1800" dirty="0" err="1"/>
              <a:t>привиденьевые</a:t>
            </a:r>
            <a:r>
              <a:rPr lang="ru-RU" sz="1800" dirty="0"/>
              <a:t>) – отряд тропических насекомых, включающий более 2500 видов.  Они одни из самых необычных насекомых на планете. Их форма тела, позволяющая им маскироваться под ветки или листья деревьев, - удивительна и необычна. Когда </a:t>
            </a:r>
            <a:r>
              <a:rPr lang="ru-RU" sz="1800" dirty="0" err="1"/>
              <a:t>приведеньевые</a:t>
            </a:r>
            <a:r>
              <a:rPr lang="ru-RU" sz="1800" dirty="0"/>
              <a:t> находятся </a:t>
            </a:r>
            <a:r>
              <a:rPr lang="ru-RU" sz="1800" dirty="0" smtClean="0"/>
              <a:t>в</a:t>
            </a:r>
            <a:endParaRPr lang="ru-RU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6" y="765222"/>
            <a:ext cx="4320480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5515" y="4139359"/>
            <a:ext cx="8655529" cy="1851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728" algn="just" eaLnBrk="0" hangingPunct="0">
              <a:lnSpc>
                <a:spcPct val="115000"/>
              </a:lnSpc>
              <a:spcBef>
                <a:spcPct val="30000"/>
              </a:spcBef>
              <a:spcAft>
                <a:spcPct val="30000"/>
              </a:spcAft>
              <a:buClr>
                <a:schemeClr val="hlink"/>
              </a:buClr>
            </a:pPr>
            <a:r>
              <a:rPr lang="ru-RU" sz="1800" b="1" dirty="0">
                <a:latin typeface="+mn-lt"/>
              </a:rPr>
              <a:t>защитной позе, их придатки впадают в определенное состояние (восковая гибкость или каталепсия). В этом состоянии придаткам можно придать любую позу, и палочник сохранит ее до выхода из каталепсии. </a:t>
            </a:r>
            <a:endParaRPr lang="ru-RU" sz="1800" b="1" dirty="0" smtClean="0">
              <a:latin typeface="+mn-lt"/>
            </a:endParaRPr>
          </a:p>
          <a:p>
            <a:pPr marL="109728" algn="l" eaLnBrk="0" hangingPunct="0">
              <a:lnSpc>
                <a:spcPct val="115000"/>
              </a:lnSpc>
              <a:spcBef>
                <a:spcPct val="30000"/>
              </a:spcBef>
              <a:spcAft>
                <a:spcPct val="30000"/>
              </a:spcAft>
              <a:buClr>
                <a:schemeClr val="hlink"/>
              </a:buClr>
            </a:pPr>
            <a:r>
              <a:rPr lang="ru-RU" sz="1800" b="1" dirty="0" smtClean="0">
                <a:latin typeface="+mn-lt"/>
              </a:rPr>
              <a:t>(</a:t>
            </a:r>
            <a:r>
              <a:rPr lang="ru-RU" sz="1800" b="1" dirty="0">
                <a:latin typeface="+mn-lt"/>
              </a:rPr>
              <a:t>Читать полностью на </a:t>
            </a:r>
            <a:r>
              <a:rPr lang="ru-RU" sz="1800" b="1" dirty="0">
                <a:latin typeface="+mn-lt"/>
                <a:hlinkClick r:id="rId3"/>
              </a:rPr>
              <a:t>http://</a:t>
            </a:r>
            <a:r>
              <a:rPr lang="ru-RU" sz="1800" b="1" dirty="0" smtClean="0">
                <a:latin typeface="+mn-lt"/>
                <a:hlinkClick r:id="rId3"/>
              </a:rPr>
              <a:t>www.zooclub.ru/samye/neobychnye_nasekomye.shtml</a:t>
            </a:r>
            <a:r>
              <a:rPr lang="ru-RU" sz="1800" b="1" dirty="0" smtClean="0">
                <a:latin typeface="+mn-lt"/>
              </a:rPr>
              <a:t> )</a:t>
            </a:r>
            <a:endParaRPr lang="ru-RU" sz="1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2113961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588" y="691267"/>
            <a:ext cx="8771991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r>
              <a:rPr lang="ru-RU" dirty="0" smtClean="0"/>
              <a:t>Долгоносик-жираф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098209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019464" y="734914"/>
            <a:ext cx="5040560" cy="5116024"/>
          </a:xfrm>
        </p:spPr>
        <p:txBody>
          <a:bodyPr>
            <a:normAutofit fontScale="92500" lnSpcReduction="10000"/>
          </a:bodyPr>
          <a:lstStyle/>
          <a:p>
            <a:pPr marL="109728" indent="0" algn="just">
              <a:buNone/>
            </a:pPr>
            <a:r>
              <a:rPr lang="ru-RU" dirty="0"/>
              <a:t>Долгоносик-жираф (</a:t>
            </a:r>
            <a:r>
              <a:rPr lang="ru-RU" dirty="0" err="1"/>
              <a:t>Trachelophorus</a:t>
            </a:r>
            <a:r>
              <a:rPr lang="ru-RU" dirty="0"/>
              <a:t> </a:t>
            </a:r>
            <a:r>
              <a:rPr lang="ru-RU" dirty="0" err="1"/>
              <a:t>giraffa</a:t>
            </a:r>
            <a:r>
              <a:rPr lang="ru-RU" dirty="0"/>
              <a:t>) </a:t>
            </a:r>
            <a:r>
              <a:rPr lang="ru-RU" b="0" dirty="0"/>
              <a:t>получил свое название из-за необычно длинной шеи. Однако странного вида и длины шеей могут похвастаться только самцы, у самок шея в несколько раз короче. Этот жук является эндемиком Мадагаскара. Оно около 2,5 см в длину, имеет черный окрас тела и красные надкрылья. Жуки-жирафы принадлежат к семейству трубковертов. Это название появилось из-за особенностей размножения. Самец складывает лист растения в своеобразную трубочку, куда самка затем отложит только одно яйцо. Именно для создания этой трубки самцам и нужна длинная шея</a:t>
            </a:r>
            <a:r>
              <a:rPr lang="ru-RU" b="0" dirty="0" smtClean="0"/>
              <a:t>. (Читать </a:t>
            </a:r>
            <a:r>
              <a:rPr lang="ru-RU" b="0" dirty="0"/>
              <a:t>полностью на </a:t>
            </a:r>
            <a:r>
              <a:rPr lang="ru-RU" b="0" dirty="0">
                <a:hlinkClick r:id="rId2"/>
              </a:rPr>
              <a:t>http://</a:t>
            </a:r>
            <a:r>
              <a:rPr lang="ru-RU" b="0" dirty="0" smtClean="0">
                <a:hlinkClick r:id="rId2"/>
              </a:rPr>
              <a:t>www.zooclub.ru/samye/neobychnye_nasekomye.shtml</a:t>
            </a:r>
            <a:r>
              <a:rPr lang="ru-RU" b="0" dirty="0" smtClean="0"/>
              <a:t> )</a:t>
            </a:r>
            <a:endParaRPr lang="ru-RU" b="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 – 1 / увеличить - подсистемы</a:t>
            </a:r>
            <a:endParaRPr lang="ru-RU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34914"/>
            <a:ext cx="3600400" cy="2705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239586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97700" y="208116"/>
            <a:ext cx="4953103" cy="6600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7941" y="96600"/>
            <a:ext cx="5303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dirty="0" smtClean="0">
                <a:solidFill>
                  <a:schemeClr val="bg1"/>
                </a:solidFill>
              </a:rPr>
              <a:t>Суринамская </a:t>
            </a:r>
            <a:r>
              <a:rPr lang="ru-RU" sz="1800" b="1" dirty="0" err="1">
                <a:solidFill>
                  <a:schemeClr val="bg1"/>
                </a:solidFill>
              </a:rPr>
              <a:t>фонарница</a:t>
            </a:r>
            <a:r>
              <a:rPr lang="ru-RU" sz="1800" b="1" dirty="0">
                <a:solidFill>
                  <a:schemeClr val="bg1"/>
                </a:solidFill>
              </a:rPr>
              <a:t> (</a:t>
            </a:r>
            <a:r>
              <a:rPr lang="ru-RU" sz="1800" b="1" dirty="0" err="1">
                <a:solidFill>
                  <a:schemeClr val="bg1"/>
                </a:solidFill>
              </a:rPr>
              <a:t>Fulgora</a:t>
            </a:r>
            <a:r>
              <a:rPr lang="ru-RU" sz="1800" b="1" dirty="0">
                <a:solidFill>
                  <a:schemeClr val="bg1"/>
                </a:solidFill>
              </a:rPr>
              <a:t> </a:t>
            </a:r>
            <a:r>
              <a:rPr lang="ru-RU" sz="1800" b="1" dirty="0" err="1">
                <a:solidFill>
                  <a:schemeClr val="bg1"/>
                </a:solidFill>
              </a:rPr>
              <a:t>laternaria</a:t>
            </a:r>
            <a:r>
              <a:rPr lang="ru-RU" sz="1800" b="1" dirty="0" smtClean="0">
                <a:solidFill>
                  <a:schemeClr val="bg1"/>
                </a:solidFill>
              </a:rPr>
              <a:t>) </a:t>
            </a:r>
            <a:endParaRPr lang="ru-RU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0134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PT Template NEW">
  <a:themeElements>
    <a:clrScheme name="">
      <a:dk1>
        <a:srgbClr val="000000"/>
      </a:dk1>
      <a:lt1>
        <a:srgbClr val="FFFFFF"/>
      </a:lt1>
      <a:dk2>
        <a:srgbClr val="FFFFFF"/>
      </a:dk2>
      <a:lt2>
        <a:srgbClr val="76767C"/>
      </a:lt2>
      <a:accent1>
        <a:srgbClr val="9DB78B"/>
      </a:accent1>
      <a:accent2>
        <a:srgbClr val="5C6F6A"/>
      </a:accent2>
      <a:accent3>
        <a:srgbClr val="FFFFFF"/>
      </a:accent3>
      <a:accent4>
        <a:srgbClr val="000000"/>
      </a:accent4>
      <a:accent5>
        <a:srgbClr val="CCD8C4"/>
      </a:accent5>
      <a:accent6>
        <a:srgbClr val="53645F"/>
      </a:accent6>
      <a:hlink>
        <a:srgbClr val="496D77"/>
      </a:hlink>
      <a:folHlink>
        <a:srgbClr val="EFBC35"/>
      </a:folHlink>
    </a:clrScheme>
    <a:fontScheme name="PPT Template NEW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233363" marR="0" indent="-233363" algn="ctr" defTabSz="914400" rtl="0" eaLnBrk="1" fontAlgn="base" latinLnBrk="0" hangingPunct="1">
          <a:lnSpc>
            <a:spcPct val="100000"/>
          </a:lnSpc>
          <a:spcBef>
            <a:spcPct val="15000"/>
          </a:spcBef>
          <a:spcAft>
            <a:spcPct val="0"/>
          </a:spcAft>
          <a:buClr>
            <a:srgbClr val="993300"/>
          </a:buClr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233363" marR="0" indent="-233363" algn="ctr" defTabSz="914400" rtl="0" eaLnBrk="1" fontAlgn="base" latinLnBrk="0" hangingPunct="1">
          <a:lnSpc>
            <a:spcPct val="100000"/>
          </a:lnSpc>
          <a:spcBef>
            <a:spcPct val="15000"/>
          </a:spcBef>
          <a:spcAft>
            <a:spcPct val="0"/>
          </a:spcAft>
          <a:buClr>
            <a:srgbClr val="993300"/>
          </a:buClr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PT Template NEW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CC6600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B8AA"/>
        </a:accent5>
        <a:accent6>
          <a:srgbClr val="00005C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994D22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00005C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994D22"/>
        </a:accent1>
        <a:accent2>
          <a:srgbClr val="146068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11565E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6">
        <a:dk1>
          <a:srgbClr val="000000"/>
        </a:dk1>
        <a:lt1>
          <a:srgbClr val="FFFFFF"/>
        </a:lt1>
        <a:dk2>
          <a:srgbClr val="FFFFFF"/>
        </a:dk2>
        <a:lt2>
          <a:srgbClr val="969696"/>
        </a:lt2>
        <a:accent1>
          <a:srgbClr val="994D22"/>
        </a:accent1>
        <a:accent2>
          <a:srgbClr val="146068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11565E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52691</TotalTime>
  <Words>743</Words>
  <Application>Microsoft Office PowerPoint</Application>
  <PresentationFormat>Экран (4:3)</PresentationFormat>
  <Paragraphs>129</Paragraphs>
  <Slides>23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PPT Template NEW</vt:lpstr>
      <vt:lpstr>Развитие Творческого Воображения (РТВ)</vt:lpstr>
      <vt:lpstr>Презентация PowerPoint</vt:lpstr>
      <vt:lpstr>Цель лекции</vt:lpstr>
      <vt:lpstr>Фантастические насекомые</vt:lpstr>
      <vt:lpstr>Палочники</vt:lpstr>
      <vt:lpstr>Е-2 (замедлить – объект)</vt:lpstr>
      <vt:lpstr>Долгоносик-жираф</vt:lpstr>
      <vt:lpstr>А – 1 / увеличить - подсистемы</vt:lpstr>
      <vt:lpstr>Презентация PowerPoint</vt:lpstr>
      <vt:lpstr>Б – 1 / объединить - подсистемы</vt:lpstr>
      <vt:lpstr>Презентация PowerPoint</vt:lpstr>
      <vt:lpstr>А – 2 / увеличить объект</vt:lpstr>
      <vt:lpstr>Бродяжка рыжая</vt:lpstr>
      <vt:lpstr>А – 7 / увеличить – сфера распространения </vt:lpstr>
      <vt:lpstr>Общественные насекомые</vt:lpstr>
      <vt:lpstr>А – 4 / увеличить  - надсистему</vt:lpstr>
      <vt:lpstr>Фасеточные глаза</vt:lpstr>
      <vt:lpstr>Б – 1 / объединить - подсистемы</vt:lpstr>
      <vt:lpstr>Общественные насекомые</vt:lpstr>
      <vt:lpstr>Д - 2 / оживление - объект</vt:lpstr>
      <vt:lpstr>Презентация PowerPoint</vt:lpstr>
      <vt:lpstr>А – 1 / увеличить - подсистемы</vt:lpstr>
      <vt:lpstr>Презентация PowerPoint</vt:lpstr>
    </vt:vector>
  </TitlesOfParts>
  <Company>Алгоритм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Центр инновацинно-технологического консалтинга «Алгоритм»</dc:title>
  <dc:creator>Герасимов О.М.</dc:creator>
  <cp:lastModifiedBy>User</cp:lastModifiedBy>
  <cp:revision>3846</cp:revision>
  <cp:lastPrinted>2018-04-20T14:12:46Z</cp:lastPrinted>
  <dcterms:created xsi:type="dcterms:W3CDTF">2006-01-09T16:17:19Z</dcterms:created>
  <dcterms:modified xsi:type="dcterms:W3CDTF">2019-12-27T12:29:11Z</dcterms:modified>
</cp:coreProperties>
</file>