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 id="2147483659" r:id="rId2"/>
  </p:sldMasterIdLst>
  <p:notesMasterIdLst>
    <p:notesMasterId r:id="rId20"/>
  </p:notesMasterIdLst>
  <p:sldIdLst>
    <p:sldId id="256" r:id="rId3"/>
    <p:sldId id="257" r:id="rId4"/>
    <p:sldId id="341" r:id="rId5"/>
    <p:sldId id="337" r:id="rId6"/>
    <p:sldId id="338" r:id="rId7"/>
    <p:sldId id="340" r:id="rId8"/>
    <p:sldId id="339" r:id="rId9"/>
    <p:sldId id="330" r:id="rId10"/>
    <p:sldId id="331" r:id="rId11"/>
    <p:sldId id="332" r:id="rId12"/>
    <p:sldId id="325" r:id="rId13"/>
    <p:sldId id="334" r:id="rId14"/>
    <p:sldId id="326" r:id="rId15"/>
    <p:sldId id="335" r:id="rId16"/>
    <p:sldId id="336" r:id="rId17"/>
    <p:sldId id="309" r:id="rId18"/>
    <p:sldId id="308" r:id="rId19"/>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0" roundtripDataSignature="AMtx7mjgCaRVjlc7oE604+/xFiCBiLw/b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C40E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8979" autoAdjust="0"/>
  </p:normalViewPr>
  <p:slideViewPr>
    <p:cSldViewPr snapToGrid="0">
      <p:cViewPr varScale="1">
        <p:scale>
          <a:sx n="47" d="100"/>
          <a:sy n="47" d="100"/>
        </p:scale>
        <p:origin x="1392" y="52"/>
      </p:cViewPr>
      <p:guideLst/>
    </p:cSldViewPr>
  </p:slideViewPr>
  <p:notesTextViewPr>
    <p:cViewPr>
      <p:scale>
        <a:sx n="1" d="1"/>
        <a:sy n="1" d="1"/>
      </p:scale>
      <p:origin x="0" y="0"/>
    </p:cViewPr>
  </p:notesTextViewPr>
  <p:notesViewPr>
    <p:cSldViewPr snapToGrid="0">
      <p:cViewPr varScale="1">
        <p:scale>
          <a:sx n="100" d="100"/>
          <a:sy n="100" d="100"/>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63"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notesMaster" Target="notesMasters/notesMaster1.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61"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60" Type="http://customschemas.google.com/relationships/presentationmetadata" Target="meta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64"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2CE6D67-63C7-47A0-A860-17D5F59872DE}" type="doc">
      <dgm:prSet loTypeId="urn:microsoft.com/office/officeart/2009/3/layout/PieProcess" loCatId="list" qsTypeId="urn:microsoft.com/office/officeart/2005/8/quickstyle/simple1" qsCatId="simple" csTypeId="urn:microsoft.com/office/officeart/2005/8/colors/accent1_2" csCatId="accent1" phldr="1"/>
      <dgm:spPr/>
      <dgm:t>
        <a:bodyPr/>
        <a:lstStyle/>
        <a:p>
          <a:endParaRPr lang="ru-RU"/>
        </a:p>
      </dgm:t>
    </dgm:pt>
    <dgm:pt modelId="{D8CEF6EB-260B-4B00-9896-4CB6A7298299}">
      <dgm:prSet phldrT="[Текст]"/>
      <dgm:spPr/>
      <dgm:t>
        <a:bodyPr/>
        <a:lstStyle/>
        <a:p>
          <a:r>
            <a:rPr lang="en-US" dirty="0" smtClean="0"/>
            <a:t>5-10 cases per partition</a:t>
          </a:r>
          <a:endParaRPr lang="ru-RU" dirty="0"/>
        </a:p>
      </dgm:t>
    </dgm:pt>
    <dgm:pt modelId="{8AEC69C8-2A7A-41F5-9CC5-D41514FD3700}" type="parTrans" cxnId="{D4F97C9E-9CD1-4C28-8B64-B3D5BD22240B}">
      <dgm:prSet/>
      <dgm:spPr/>
      <dgm:t>
        <a:bodyPr/>
        <a:lstStyle/>
        <a:p>
          <a:endParaRPr lang="ru-RU"/>
        </a:p>
      </dgm:t>
    </dgm:pt>
    <dgm:pt modelId="{E215AD2E-8232-4C95-941D-8915CC520EDE}" type="sibTrans" cxnId="{D4F97C9E-9CD1-4C28-8B64-B3D5BD22240B}">
      <dgm:prSet/>
      <dgm:spPr/>
      <dgm:t>
        <a:bodyPr/>
        <a:lstStyle/>
        <a:p>
          <a:endParaRPr lang="ru-RU"/>
        </a:p>
      </dgm:t>
    </dgm:pt>
    <dgm:pt modelId="{CE10960A-1D45-48BF-ABE3-CFBD5AC015BC}">
      <dgm:prSet phldrT="[Текст]"/>
      <dgm:spPr/>
      <dgm:t>
        <a:bodyPr/>
        <a:lstStyle/>
        <a:p>
          <a:r>
            <a:rPr lang="en-US" b="1" dirty="0" smtClean="0"/>
            <a:t>1</a:t>
          </a:r>
          <a:r>
            <a:rPr lang="en-US" b="1" baseline="30000" dirty="0" smtClean="0"/>
            <a:t>st</a:t>
          </a:r>
          <a:r>
            <a:rPr lang="en-US" b="1" dirty="0" smtClean="0"/>
            <a:t> edition</a:t>
          </a:r>
          <a:endParaRPr lang="ru-RU" b="1" dirty="0"/>
        </a:p>
      </dgm:t>
    </dgm:pt>
    <dgm:pt modelId="{8E181ED2-9A1D-4D8F-A875-CE87A12E95E4}" type="parTrans" cxnId="{FD653446-CBC4-43C2-8463-1EE6764C585D}">
      <dgm:prSet/>
      <dgm:spPr/>
      <dgm:t>
        <a:bodyPr/>
        <a:lstStyle/>
        <a:p>
          <a:endParaRPr lang="ru-RU"/>
        </a:p>
      </dgm:t>
    </dgm:pt>
    <dgm:pt modelId="{29E63C78-D96D-4035-B357-D7C890EB8F23}" type="sibTrans" cxnId="{FD653446-CBC4-43C2-8463-1EE6764C585D}">
      <dgm:prSet/>
      <dgm:spPr/>
      <dgm:t>
        <a:bodyPr/>
        <a:lstStyle/>
        <a:p>
          <a:endParaRPr lang="ru-RU"/>
        </a:p>
      </dgm:t>
    </dgm:pt>
    <dgm:pt modelId="{2059724C-F7F8-4D52-BEE6-88E3223A0543}">
      <dgm:prSet phldrT="[Текст]"/>
      <dgm:spPr/>
      <dgm:t>
        <a:bodyPr/>
        <a:lstStyle/>
        <a:p>
          <a:r>
            <a:rPr lang="en-US" dirty="0" smtClean="0"/>
            <a:t>10+ cases per partition</a:t>
          </a:r>
        </a:p>
        <a:p>
          <a:r>
            <a:rPr lang="en-US" dirty="0" smtClean="0"/>
            <a:t>Manual draft</a:t>
          </a:r>
          <a:endParaRPr lang="ru-RU" dirty="0"/>
        </a:p>
      </dgm:t>
    </dgm:pt>
    <dgm:pt modelId="{AE2C103C-02C5-42CD-BF14-AD5BFC040CA2}" type="parTrans" cxnId="{5CAED61D-68D4-4BFD-B8AE-6D88BB63C06E}">
      <dgm:prSet/>
      <dgm:spPr/>
      <dgm:t>
        <a:bodyPr/>
        <a:lstStyle/>
        <a:p>
          <a:endParaRPr lang="ru-RU"/>
        </a:p>
      </dgm:t>
    </dgm:pt>
    <dgm:pt modelId="{3EF7AE86-B4DD-4CAB-8372-1EF9A3582C82}" type="sibTrans" cxnId="{5CAED61D-68D4-4BFD-B8AE-6D88BB63C06E}">
      <dgm:prSet/>
      <dgm:spPr/>
      <dgm:t>
        <a:bodyPr/>
        <a:lstStyle/>
        <a:p>
          <a:endParaRPr lang="ru-RU"/>
        </a:p>
      </dgm:t>
    </dgm:pt>
    <dgm:pt modelId="{0FC0CBBB-04A5-4382-BE7F-6710F8CB9A51}">
      <dgm:prSet phldrT="[Текст]"/>
      <dgm:spPr/>
      <dgm:t>
        <a:bodyPr/>
        <a:lstStyle/>
        <a:p>
          <a:r>
            <a:rPr lang="en-US" b="1" dirty="0" smtClean="0"/>
            <a:t>2</a:t>
          </a:r>
          <a:r>
            <a:rPr lang="en-US" b="1" baseline="30000" dirty="0" smtClean="0"/>
            <a:t>nd</a:t>
          </a:r>
          <a:r>
            <a:rPr lang="en-US" b="1" dirty="0" smtClean="0"/>
            <a:t> edition</a:t>
          </a:r>
          <a:endParaRPr lang="ru-RU" b="1" dirty="0"/>
        </a:p>
      </dgm:t>
    </dgm:pt>
    <dgm:pt modelId="{87585F9E-192E-48CB-8B51-D608370AAB0B}" type="parTrans" cxnId="{C1E78A5B-F595-4F44-BC91-F13ECA57AF0B}">
      <dgm:prSet/>
      <dgm:spPr/>
      <dgm:t>
        <a:bodyPr/>
        <a:lstStyle/>
        <a:p>
          <a:endParaRPr lang="ru-RU"/>
        </a:p>
      </dgm:t>
    </dgm:pt>
    <dgm:pt modelId="{60CC1083-04E6-4547-A497-41A40539C9FF}" type="sibTrans" cxnId="{C1E78A5B-F595-4F44-BC91-F13ECA57AF0B}">
      <dgm:prSet/>
      <dgm:spPr/>
      <dgm:t>
        <a:bodyPr/>
        <a:lstStyle/>
        <a:p>
          <a:endParaRPr lang="ru-RU"/>
        </a:p>
      </dgm:t>
    </dgm:pt>
    <dgm:pt modelId="{C4FD5BCA-8306-4887-9F6D-AA4EDA82A419}">
      <dgm:prSet phldrT="[Текст]"/>
      <dgm:spPr/>
      <dgm:t>
        <a:bodyPr/>
        <a:lstStyle/>
        <a:p>
          <a:r>
            <a:rPr lang="en-US" dirty="0" smtClean="0"/>
            <a:t>Guide of TRIZ-based methods</a:t>
          </a:r>
        </a:p>
        <a:p>
          <a:r>
            <a:rPr lang="en-US" dirty="0" smtClean="0"/>
            <a:t>Whitepaper of developing IT-systems</a:t>
          </a:r>
          <a:endParaRPr lang="ru-RU" dirty="0"/>
        </a:p>
      </dgm:t>
    </dgm:pt>
    <dgm:pt modelId="{35990733-23DA-4330-9F88-BD7F3C1A6A69}" type="parTrans" cxnId="{7E257C37-AC6C-4888-B665-427096382AA9}">
      <dgm:prSet/>
      <dgm:spPr/>
      <dgm:t>
        <a:bodyPr/>
        <a:lstStyle/>
        <a:p>
          <a:endParaRPr lang="ru-RU"/>
        </a:p>
      </dgm:t>
    </dgm:pt>
    <dgm:pt modelId="{699731EB-4BE2-4407-8F63-167318B313ED}" type="sibTrans" cxnId="{7E257C37-AC6C-4888-B665-427096382AA9}">
      <dgm:prSet/>
      <dgm:spPr/>
      <dgm:t>
        <a:bodyPr/>
        <a:lstStyle/>
        <a:p>
          <a:endParaRPr lang="ru-RU"/>
        </a:p>
      </dgm:t>
    </dgm:pt>
    <dgm:pt modelId="{D9D1DCE4-312A-4771-97A4-5081D560301C}">
      <dgm:prSet phldrT="[Текст]"/>
      <dgm:spPr/>
      <dgm:t>
        <a:bodyPr/>
        <a:lstStyle/>
        <a:p>
          <a:r>
            <a:rPr lang="en-US" b="1" dirty="0" smtClean="0"/>
            <a:t>3</a:t>
          </a:r>
          <a:r>
            <a:rPr lang="en-US" b="1" baseline="30000" dirty="0" smtClean="0"/>
            <a:t>rd</a:t>
          </a:r>
          <a:r>
            <a:rPr lang="en-US" b="1" dirty="0" smtClean="0"/>
            <a:t> edition</a:t>
          </a:r>
          <a:endParaRPr lang="ru-RU" b="1" dirty="0"/>
        </a:p>
      </dgm:t>
    </dgm:pt>
    <dgm:pt modelId="{E6BE81CA-9D3E-49E7-890F-F797470C0720}" type="parTrans" cxnId="{C0125D95-2BE1-4680-B031-49250279D714}">
      <dgm:prSet/>
      <dgm:spPr/>
      <dgm:t>
        <a:bodyPr/>
        <a:lstStyle/>
        <a:p>
          <a:endParaRPr lang="ru-RU"/>
        </a:p>
      </dgm:t>
    </dgm:pt>
    <dgm:pt modelId="{0904E882-396E-4A10-8008-3E17986988C7}" type="sibTrans" cxnId="{C0125D95-2BE1-4680-B031-49250279D714}">
      <dgm:prSet/>
      <dgm:spPr/>
      <dgm:t>
        <a:bodyPr/>
        <a:lstStyle/>
        <a:p>
          <a:endParaRPr lang="ru-RU"/>
        </a:p>
      </dgm:t>
    </dgm:pt>
    <dgm:pt modelId="{4D8C501B-C006-4B92-A85B-660F810C29FB}" type="pres">
      <dgm:prSet presAssocID="{92CE6D67-63C7-47A0-A860-17D5F59872DE}" presName="Name0" presStyleCnt="0">
        <dgm:presLayoutVars>
          <dgm:chMax val="7"/>
          <dgm:chPref val="7"/>
          <dgm:dir/>
          <dgm:animOne val="branch"/>
          <dgm:animLvl val="lvl"/>
        </dgm:presLayoutVars>
      </dgm:prSet>
      <dgm:spPr/>
      <dgm:t>
        <a:bodyPr/>
        <a:lstStyle/>
        <a:p>
          <a:endParaRPr lang="ru-RU"/>
        </a:p>
      </dgm:t>
    </dgm:pt>
    <dgm:pt modelId="{04A16D73-DF3F-457B-9BD5-5EDC04E50A06}" type="pres">
      <dgm:prSet presAssocID="{D8CEF6EB-260B-4B00-9896-4CB6A7298299}" presName="ParentComposite" presStyleCnt="0"/>
      <dgm:spPr/>
    </dgm:pt>
    <dgm:pt modelId="{F8ACCB84-13A9-491D-8987-35F12BDD75DF}" type="pres">
      <dgm:prSet presAssocID="{D8CEF6EB-260B-4B00-9896-4CB6A7298299}" presName="Chord" presStyleLbl="bgShp" presStyleIdx="0" presStyleCnt="3" custLinFactNeighborX="0" custLinFactNeighborY="-30183"/>
      <dgm:spPr/>
    </dgm:pt>
    <dgm:pt modelId="{E6F72E37-CE9A-4CEB-8EB9-123E28D51E22}" type="pres">
      <dgm:prSet presAssocID="{D8CEF6EB-260B-4B00-9896-4CB6A7298299}" presName="Pie" presStyleLbl="alignNode1" presStyleIdx="0" presStyleCnt="3" custLinFactNeighborX="0" custLinFactNeighborY="-37729"/>
      <dgm:spPr/>
      <dgm:t>
        <a:bodyPr/>
        <a:lstStyle/>
        <a:p>
          <a:endParaRPr lang="ru-RU"/>
        </a:p>
      </dgm:t>
    </dgm:pt>
    <dgm:pt modelId="{152482ED-D258-4775-A4A7-3DC4E3EED40F}" type="pres">
      <dgm:prSet presAssocID="{D8CEF6EB-260B-4B00-9896-4CB6A7298299}" presName="Parent" presStyleLbl="revTx" presStyleIdx="0" presStyleCnt="6" custScaleY="103751" custLinFactNeighborX="-593" custLinFactNeighborY="-10049">
        <dgm:presLayoutVars>
          <dgm:chMax val="1"/>
          <dgm:chPref val="1"/>
          <dgm:bulletEnabled val="1"/>
        </dgm:presLayoutVars>
      </dgm:prSet>
      <dgm:spPr/>
      <dgm:t>
        <a:bodyPr/>
        <a:lstStyle/>
        <a:p>
          <a:endParaRPr lang="ru-RU"/>
        </a:p>
      </dgm:t>
    </dgm:pt>
    <dgm:pt modelId="{9EB76D58-F98F-4AFF-AA66-859F5F7AF3C1}" type="pres">
      <dgm:prSet presAssocID="{29E63C78-D96D-4035-B357-D7C890EB8F23}" presName="negSibTrans" presStyleCnt="0"/>
      <dgm:spPr/>
    </dgm:pt>
    <dgm:pt modelId="{4963E45E-C59D-49D9-B034-594FF3F46618}" type="pres">
      <dgm:prSet presAssocID="{D8CEF6EB-260B-4B00-9896-4CB6A7298299}" presName="composite" presStyleCnt="0"/>
      <dgm:spPr/>
    </dgm:pt>
    <dgm:pt modelId="{BD6C7440-FA01-4FC9-8507-57839B682C14}" type="pres">
      <dgm:prSet presAssocID="{D8CEF6EB-260B-4B00-9896-4CB6A7298299}" presName="Child" presStyleLbl="revTx" presStyleIdx="1" presStyleCnt="6" custLinFactNeighborX="0" custLinFactNeighborY="-7546">
        <dgm:presLayoutVars>
          <dgm:chMax val="0"/>
          <dgm:chPref val="0"/>
          <dgm:bulletEnabled val="1"/>
        </dgm:presLayoutVars>
      </dgm:prSet>
      <dgm:spPr/>
      <dgm:t>
        <a:bodyPr/>
        <a:lstStyle/>
        <a:p>
          <a:endParaRPr lang="ru-RU"/>
        </a:p>
      </dgm:t>
    </dgm:pt>
    <dgm:pt modelId="{4AFBFF64-7F61-49A4-A491-7EB7AE96500F}" type="pres">
      <dgm:prSet presAssocID="{E215AD2E-8232-4C95-941D-8915CC520EDE}" presName="sibTrans" presStyleCnt="0"/>
      <dgm:spPr/>
    </dgm:pt>
    <dgm:pt modelId="{37B9D805-A281-4590-A318-19E8FC0F567B}" type="pres">
      <dgm:prSet presAssocID="{2059724C-F7F8-4D52-BEE6-88E3223A0543}" presName="ParentComposite" presStyleCnt="0"/>
      <dgm:spPr/>
    </dgm:pt>
    <dgm:pt modelId="{32A1415A-E96B-4EE7-AA48-175897854B73}" type="pres">
      <dgm:prSet presAssocID="{2059724C-F7F8-4D52-BEE6-88E3223A0543}" presName="Chord" presStyleLbl="bgShp" presStyleIdx="1" presStyleCnt="3" custLinFactX="-70" custLinFactNeighborX="-100000" custLinFactNeighborY="-29662"/>
      <dgm:spPr/>
      <dgm:t>
        <a:bodyPr/>
        <a:lstStyle/>
        <a:p>
          <a:endParaRPr lang="ru-RU"/>
        </a:p>
      </dgm:t>
    </dgm:pt>
    <dgm:pt modelId="{B60A7FA2-4E8F-42A9-8050-FCEBAFED673B}" type="pres">
      <dgm:prSet presAssocID="{2059724C-F7F8-4D52-BEE6-88E3223A0543}" presName="Pie" presStyleLbl="alignNode1" presStyleIdx="1" presStyleCnt="3" custLinFactX="-25087" custLinFactNeighborX="-100000" custLinFactNeighborY="-37078"/>
      <dgm:spPr/>
      <dgm:t>
        <a:bodyPr/>
        <a:lstStyle/>
        <a:p>
          <a:endParaRPr lang="ru-RU"/>
        </a:p>
      </dgm:t>
    </dgm:pt>
    <dgm:pt modelId="{BE2FB602-CB04-43AE-B4F4-220F8E0F4CB2}" type="pres">
      <dgm:prSet presAssocID="{2059724C-F7F8-4D52-BEE6-88E3223A0543}" presName="Parent" presStyleLbl="revTx" presStyleIdx="2" presStyleCnt="6" custLinFactX="-66783" custLinFactNeighborX="-100000" custLinFactNeighborY="-10228">
        <dgm:presLayoutVars>
          <dgm:chMax val="1"/>
          <dgm:chPref val="1"/>
          <dgm:bulletEnabled val="1"/>
        </dgm:presLayoutVars>
      </dgm:prSet>
      <dgm:spPr/>
      <dgm:t>
        <a:bodyPr/>
        <a:lstStyle/>
        <a:p>
          <a:endParaRPr lang="ru-RU"/>
        </a:p>
      </dgm:t>
    </dgm:pt>
    <dgm:pt modelId="{EDA8AE54-4A7E-4782-9B4D-491E39B2353B}" type="pres">
      <dgm:prSet presAssocID="{60CC1083-04E6-4547-A497-41A40539C9FF}" presName="negSibTrans" presStyleCnt="0"/>
      <dgm:spPr/>
    </dgm:pt>
    <dgm:pt modelId="{91EE3821-DB21-4230-A65B-7D97802B5C33}" type="pres">
      <dgm:prSet presAssocID="{2059724C-F7F8-4D52-BEE6-88E3223A0543}" presName="composite" presStyleCnt="0"/>
      <dgm:spPr/>
    </dgm:pt>
    <dgm:pt modelId="{CEAA318F-F660-410A-B7D8-2486F1123BD5}" type="pres">
      <dgm:prSet presAssocID="{2059724C-F7F8-4D52-BEE6-88E3223A0543}" presName="Child" presStyleLbl="revTx" presStyleIdx="3" presStyleCnt="6" custLinFactNeighborX="-52988" custLinFactNeighborY="-7212">
        <dgm:presLayoutVars>
          <dgm:chMax val="0"/>
          <dgm:chPref val="0"/>
          <dgm:bulletEnabled val="1"/>
        </dgm:presLayoutVars>
      </dgm:prSet>
      <dgm:spPr/>
      <dgm:t>
        <a:bodyPr/>
        <a:lstStyle/>
        <a:p>
          <a:endParaRPr lang="ru-RU"/>
        </a:p>
      </dgm:t>
    </dgm:pt>
    <dgm:pt modelId="{ABC4228F-51A9-450E-8443-ECA1519A793A}" type="pres">
      <dgm:prSet presAssocID="{3EF7AE86-B4DD-4CAB-8372-1EF9A3582C82}" presName="sibTrans" presStyleCnt="0"/>
      <dgm:spPr/>
    </dgm:pt>
    <dgm:pt modelId="{5E365BD3-262B-4947-A6B9-9A83FD97F684}" type="pres">
      <dgm:prSet presAssocID="{C4FD5BCA-8306-4887-9F6D-AA4EDA82A419}" presName="ParentComposite" presStyleCnt="0"/>
      <dgm:spPr/>
    </dgm:pt>
    <dgm:pt modelId="{2826199C-AAA1-474F-BE68-641DC53267E9}" type="pres">
      <dgm:prSet presAssocID="{C4FD5BCA-8306-4887-9F6D-AA4EDA82A419}" presName="Chord" presStyleLbl="bgShp" presStyleIdx="2" presStyleCnt="3" custLinFactX="-97012" custLinFactNeighborX="-100000" custLinFactNeighborY="-1042"/>
      <dgm:spPr/>
      <dgm:t>
        <a:bodyPr/>
        <a:lstStyle/>
        <a:p>
          <a:endParaRPr lang="ru-RU"/>
        </a:p>
      </dgm:t>
    </dgm:pt>
    <dgm:pt modelId="{AE8DAF3C-A751-4DCF-806C-A9F26F14F5B8}" type="pres">
      <dgm:prSet presAssocID="{C4FD5BCA-8306-4887-9F6D-AA4EDA82A419}" presName="Pie" presStyleLbl="alignNode1" presStyleIdx="2" presStyleCnt="3" custLinFactX="-100000" custLinFactNeighborX="-146265" custLinFactNeighborY="-1303"/>
      <dgm:spPr/>
      <dgm:t>
        <a:bodyPr/>
        <a:lstStyle/>
        <a:p>
          <a:endParaRPr lang="ru-RU"/>
        </a:p>
      </dgm:t>
    </dgm:pt>
    <dgm:pt modelId="{5E92B05C-C5A6-43AA-AF1F-01652F0DEF59}" type="pres">
      <dgm:prSet presAssocID="{C4FD5BCA-8306-4887-9F6D-AA4EDA82A419}" presName="Parent" presStyleLbl="revTx" presStyleIdx="4" presStyleCnt="6" custScaleY="139509" custLinFactX="-132474" custLinFactNeighborX="-200000" custLinFactNeighborY="18511">
        <dgm:presLayoutVars>
          <dgm:chMax val="1"/>
          <dgm:chPref val="1"/>
          <dgm:bulletEnabled val="1"/>
        </dgm:presLayoutVars>
      </dgm:prSet>
      <dgm:spPr/>
      <dgm:t>
        <a:bodyPr/>
        <a:lstStyle/>
        <a:p>
          <a:endParaRPr lang="ru-RU"/>
        </a:p>
      </dgm:t>
    </dgm:pt>
    <dgm:pt modelId="{40CF2C15-E22E-4938-BAA8-47C90CF13696}" type="pres">
      <dgm:prSet presAssocID="{0904E882-396E-4A10-8008-3E17986988C7}" presName="negSibTrans" presStyleCnt="0"/>
      <dgm:spPr/>
    </dgm:pt>
    <dgm:pt modelId="{EC9E877F-5691-4B2B-895F-A4670391DB2B}" type="pres">
      <dgm:prSet presAssocID="{C4FD5BCA-8306-4887-9F6D-AA4EDA82A419}" presName="composite" presStyleCnt="0"/>
      <dgm:spPr/>
    </dgm:pt>
    <dgm:pt modelId="{025F15D8-2385-407B-A8F4-3758F6403722}" type="pres">
      <dgm:prSet presAssocID="{C4FD5BCA-8306-4887-9F6D-AA4EDA82A419}" presName="Child" presStyleLbl="revTx" presStyleIdx="5" presStyleCnt="6" custLinFactX="-591" custLinFactNeighborX="-100000" custLinFactNeighborY="-7677">
        <dgm:presLayoutVars>
          <dgm:chMax val="0"/>
          <dgm:chPref val="0"/>
          <dgm:bulletEnabled val="1"/>
        </dgm:presLayoutVars>
      </dgm:prSet>
      <dgm:spPr/>
      <dgm:t>
        <a:bodyPr/>
        <a:lstStyle/>
        <a:p>
          <a:endParaRPr lang="ru-RU"/>
        </a:p>
      </dgm:t>
    </dgm:pt>
  </dgm:ptLst>
  <dgm:cxnLst>
    <dgm:cxn modelId="{51BD3BB6-E4CA-42DB-8B8B-D17070C3F9CB}" type="presOf" srcId="{C4FD5BCA-8306-4887-9F6D-AA4EDA82A419}" destId="{5E92B05C-C5A6-43AA-AF1F-01652F0DEF59}" srcOrd="0" destOrd="0" presId="urn:microsoft.com/office/officeart/2009/3/layout/PieProcess"/>
    <dgm:cxn modelId="{C0125D95-2BE1-4680-B031-49250279D714}" srcId="{C4FD5BCA-8306-4887-9F6D-AA4EDA82A419}" destId="{D9D1DCE4-312A-4771-97A4-5081D560301C}" srcOrd="0" destOrd="0" parTransId="{E6BE81CA-9D3E-49E7-890F-F797470C0720}" sibTransId="{0904E882-396E-4A10-8008-3E17986988C7}"/>
    <dgm:cxn modelId="{B6AAC339-23D4-4B0E-967E-DA2F2C1F83F6}" type="presOf" srcId="{D8CEF6EB-260B-4B00-9896-4CB6A7298299}" destId="{152482ED-D258-4775-A4A7-3DC4E3EED40F}" srcOrd="0" destOrd="0" presId="urn:microsoft.com/office/officeart/2009/3/layout/PieProcess"/>
    <dgm:cxn modelId="{C1E78A5B-F595-4F44-BC91-F13ECA57AF0B}" srcId="{2059724C-F7F8-4D52-BEE6-88E3223A0543}" destId="{0FC0CBBB-04A5-4382-BE7F-6710F8CB9A51}" srcOrd="0" destOrd="0" parTransId="{87585F9E-192E-48CB-8B51-D608370AAB0B}" sibTransId="{60CC1083-04E6-4547-A497-41A40539C9FF}"/>
    <dgm:cxn modelId="{8B7394BD-DE73-4EB3-9D90-8AC9AD79D3DA}" type="presOf" srcId="{92CE6D67-63C7-47A0-A860-17D5F59872DE}" destId="{4D8C501B-C006-4B92-A85B-660F810C29FB}" srcOrd="0" destOrd="0" presId="urn:microsoft.com/office/officeart/2009/3/layout/PieProcess"/>
    <dgm:cxn modelId="{7E257C37-AC6C-4888-B665-427096382AA9}" srcId="{92CE6D67-63C7-47A0-A860-17D5F59872DE}" destId="{C4FD5BCA-8306-4887-9F6D-AA4EDA82A419}" srcOrd="2" destOrd="0" parTransId="{35990733-23DA-4330-9F88-BD7F3C1A6A69}" sibTransId="{699731EB-4BE2-4407-8F63-167318B313ED}"/>
    <dgm:cxn modelId="{FD653446-CBC4-43C2-8463-1EE6764C585D}" srcId="{D8CEF6EB-260B-4B00-9896-4CB6A7298299}" destId="{CE10960A-1D45-48BF-ABE3-CFBD5AC015BC}" srcOrd="0" destOrd="0" parTransId="{8E181ED2-9A1D-4D8F-A875-CE87A12E95E4}" sibTransId="{29E63C78-D96D-4035-B357-D7C890EB8F23}"/>
    <dgm:cxn modelId="{7563030D-578F-42B2-9016-07DDA794595F}" type="presOf" srcId="{0FC0CBBB-04A5-4382-BE7F-6710F8CB9A51}" destId="{CEAA318F-F660-410A-B7D8-2486F1123BD5}" srcOrd="0" destOrd="0" presId="urn:microsoft.com/office/officeart/2009/3/layout/PieProcess"/>
    <dgm:cxn modelId="{D4F97C9E-9CD1-4C28-8B64-B3D5BD22240B}" srcId="{92CE6D67-63C7-47A0-A860-17D5F59872DE}" destId="{D8CEF6EB-260B-4B00-9896-4CB6A7298299}" srcOrd="0" destOrd="0" parTransId="{8AEC69C8-2A7A-41F5-9CC5-D41514FD3700}" sibTransId="{E215AD2E-8232-4C95-941D-8915CC520EDE}"/>
    <dgm:cxn modelId="{B686EBD9-7323-4A92-87A0-B115EE083DD7}" type="presOf" srcId="{CE10960A-1D45-48BF-ABE3-CFBD5AC015BC}" destId="{BD6C7440-FA01-4FC9-8507-57839B682C14}" srcOrd="0" destOrd="0" presId="urn:microsoft.com/office/officeart/2009/3/layout/PieProcess"/>
    <dgm:cxn modelId="{5CAED61D-68D4-4BFD-B8AE-6D88BB63C06E}" srcId="{92CE6D67-63C7-47A0-A860-17D5F59872DE}" destId="{2059724C-F7F8-4D52-BEE6-88E3223A0543}" srcOrd="1" destOrd="0" parTransId="{AE2C103C-02C5-42CD-BF14-AD5BFC040CA2}" sibTransId="{3EF7AE86-B4DD-4CAB-8372-1EF9A3582C82}"/>
    <dgm:cxn modelId="{B4AA4B01-DA53-4CEB-8438-6044235F01B6}" type="presOf" srcId="{2059724C-F7F8-4D52-BEE6-88E3223A0543}" destId="{BE2FB602-CB04-43AE-B4F4-220F8E0F4CB2}" srcOrd="0" destOrd="0" presId="urn:microsoft.com/office/officeart/2009/3/layout/PieProcess"/>
    <dgm:cxn modelId="{CE64E976-8478-4DEF-95EA-BEFB08DB0DC3}" type="presOf" srcId="{D9D1DCE4-312A-4771-97A4-5081D560301C}" destId="{025F15D8-2385-407B-A8F4-3758F6403722}" srcOrd="0" destOrd="0" presId="urn:microsoft.com/office/officeart/2009/3/layout/PieProcess"/>
    <dgm:cxn modelId="{E87A824A-BCD0-4F01-B420-AA62E767996D}" type="presParOf" srcId="{4D8C501B-C006-4B92-A85B-660F810C29FB}" destId="{04A16D73-DF3F-457B-9BD5-5EDC04E50A06}" srcOrd="0" destOrd="0" presId="urn:microsoft.com/office/officeart/2009/3/layout/PieProcess"/>
    <dgm:cxn modelId="{B53CB08C-7C6F-4EE5-A4BB-0F439AE8DB26}" type="presParOf" srcId="{04A16D73-DF3F-457B-9BD5-5EDC04E50A06}" destId="{F8ACCB84-13A9-491D-8987-35F12BDD75DF}" srcOrd="0" destOrd="0" presId="urn:microsoft.com/office/officeart/2009/3/layout/PieProcess"/>
    <dgm:cxn modelId="{B5F738AF-ED26-4285-8710-04F23EBA0027}" type="presParOf" srcId="{04A16D73-DF3F-457B-9BD5-5EDC04E50A06}" destId="{E6F72E37-CE9A-4CEB-8EB9-123E28D51E22}" srcOrd="1" destOrd="0" presId="urn:microsoft.com/office/officeart/2009/3/layout/PieProcess"/>
    <dgm:cxn modelId="{421F8BAF-48DF-473C-911B-7F3BE7623C34}" type="presParOf" srcId="{04A16D73-DF3F-457B-9BD5-5EDC04E50A06}" destId="{152482ED-D258-4775-A4A7-3DC4E3EED40F}" srcOrd="2" destOrd="0" presId="urn:microsoft.com/office/officeart/2009/3/layout/PieProcess"/>
    <dgm:cxn modelId="{D6748F12-7CCA-4953-B236-D8AB8035DB49}" type="presParOf" srcId="{4D8C501B-C006-4B92-A85B-660F810C29FB}" destId="{9EB76D58-F98F-4AFF-AA66-859F5F7AF3C1}" srcOrd="1" destOrd="0" presId="urn:microsoft.com/office/officeart/2009/3/layout/PieProcess"/>
    <dgm:cxn modelId="{01BB4497-A160-40E4-B560-24DA5733BC50}" type="presParOf" srcId="{4D8C501B-C006-4B92-A85B-660F810C29FB}" destId="{4963E45E-C59D-49D9-B034-594FF3F46618}" srcOrd="2" destOrd="0" presId="urn:microsoft.com/office/officeart/2009/3/layout/PieProcess"/>
    <dgm:cxn modelId="{E6E79747-A335-42C1-9C7E-2E3EB083EE20}" type="presParOf" srcId="{4963E45E-C59D-49D9-B034-594FF3F46618}" destId="{BD6C7440-FA01-4FC9-8507-57839B682C14}" srcOrd="0" destOrd="0" presId="urn:microsoft.com/office/officeart/2009/3/layout/PieProcess"/>
    <dgm:cxn modelId="{7E94CF1F-4E43-4ABB-B90F-CDE33A801FE2}" type="presParOf" srcId="{4D8C501B-C006-4B92-A85B-660F810C29FB}" destId="{4AFBFF64-7F61-49A4-A491-7EB7AE96500F}" srcOrd="3" destOrd="0" presId="urn:microsoft.com/office/officeart/2009/3/layout/PieProcess"/>
    <dgm:cxn modelId="{116774D3-631E-4B97-981A-2A301672D538}" type="presParOf" srcId="{4D8C501B-C006-4B92-A85B-660F810C29FB}" destId="{37B9D805-A281-4590-A318-19E8FC0F567B}" srcOrd="4" destOrd="0" presId="urn:microsoft.com/office/officeart/2009/3/layout/PieProcess"/>
    <dgm:cxn modelId="{46329C6E-B7D8-4484-A645-FA6CA7A796E6}" type="presParOf" srcId="{37B9D805-A281-4590-A318-19E8FC0F567B}" destId="{32A1415A-E96B-4EE7-AA48-175897854B73}" srcOrd="0" destOrd="0" presId="urn:microsoft.com/office/officeart/2009/3/layout/PieProcess"/>
    <dgm:cxn modelId="{2585B78F-41B5-44E2-843F-79FF7B160C48}" type="presParOf" srcId="{37B9D805-A281-4590-A318-19E8FC0F567B}" destId="{B60A7FA2-4E8F-42A9-8050-FCEBAFED673B}" srcOrd="1" destOrd="0" presId="urn:microsoft.com/office/officeart/2009/3/layout/PieProcess"/>
    <dgm:cxn modelId="{F2B5CC75-4C2B-4179-AE71-59B73F0DC4C5}" type="presParOf" srcId="{37B9D805-A281-4590-A318-19E8FC0F567B}" destId="{BE2FB602-CB04-43AE-B4F4-220F8E0F4CB2}" srcOrd="2" destOrd="0" presId="urn:microsoft.com/office/officeart/2009/3/layout/PieProcess"/>
    <dgm:cxn modelId="{55806D0E-A78F-4C2E-8F8A-23E764C216B7}" type="presParOf" srcId="{4D8C501B-C006-4B92-A85B-660F810C29FB}" destId="{EDA8AE54-4A7E-4782-9B4D-491E39B2353B}" srcOrd="5" destOrd="0" presId="urn:microsoft.com/office/officeart/2009/3/layout/PieProcess"/>
    <dgm:cxn modelId="{2D07A683-22DC-421F-9291-7BC1E7C2BFC0}" type="presParOf" srcId="{4D8C501B-C006-4B92-A85B-660F810C29FB}" destId="{91EE3821-DB21-4230-A65B-7D97802B5C33}" srcOrd="6" destOrd="0" presId="urn:microsoft.com/office/officeart/2009/3/layout/PieProcess"/>
    <dgm:cxn modelId="{BCEA6472-AD7C-4001-9FAD-BD123D304897}" type="presParOf" srcId="{91EE3821-DB21-4230-A65B-7D97802B5C33}" destId="{CEAA318F-F660-410A-B7D8-2486F1123BD5}" srcOrd="0" destOrd="0" presId="urn:microsoft.com/office/officeart/2009/3/layout/PieProcess"/>
    <dgm:cxn modelId="{EAB1FB25-07BE-48E8-A00B-5698B23AA9FB}" type="presParOf" srcId="{4D8C501B-C006-4B92-A85B-660F810C29FB}" destId="{ABC4228F-51A9-450E-8443-ECA1519A793A}" srcOrd="7" destOrd="0" presId="urn:microsoft.com/office/officeart/2009/3/layout/PieProcess"/>
    <dgm:cxn modelId="{A613DB8E-5CD7-4F0B-A4B1-DE963814B950}" type="presParOf" srcId="{4D8C501B-C006-4B92-A85B-660F810C29FB}" destId="{5E365BD3-262B-4947-A6B9-9A83FD97F684}" srcOrd="8" destOrd="0" presId="urn:microsoft.com/office/officeart/2009/3/layout/PieProcess"/>
    <dgm:cxn modelId="{C09EFCC1-C77F-4746-B400-588F0A279C11}" type="presParOf" srcId="{5E365BD3-262B-4947-A6B9-9A83FD97F684}" destId="{2826199C-AAA1-474F-BE68-641DC53267E9}" srcOrd="0" destOrd="0" presId="urn:microsoft.com/office/officeart/2009/3/layout/PieProcess"/>
    <dgm:cxn modelId="{1DE32B2B-00BF-4FC0-85C0-DDB6CB7E0727}" type="presParOf" srcId="{5E365BD3-262B-4947-A6B9-9A83FD97F684}" destId="{AE8DAF3C-A751-4DCF-806C-A9F26F14F5B8}" srcOrd="1" destOrd="0" presId="urn:microsoft.com/office/officeart/2009/3/layout/PieProcess"/>
    <dgm:cxn modelId="{07B7D0C6-F872-4903-80FB-F6948D844049}" type="presParOf" srcId="{5E365BD3-262B-4947-A6B9-9A83FD97F684}" destId="{5E92B05C-C5A6-43AA-AF1F-01652F0DEF59}" srcOrd="2" destOrd="0" presId="urn:microsoft.com/office/officeart/2009/3/layout/PieProcess"/>
    <dgm:cxn modelId="{5A52D4C3-7423-42B1-9F69-A372ACFED2B1}" type="presParOf" srcId="{4D8C501B-C006-4B92-A85B-660F810C29FB}" destId="{40CF2C15-E22E-4938-BAA8-47C90CF13696}" srcOrd="9" destOrd="0" presId="urn:microsoft.com/office/officeart/2009/3/layout/PieProcess"/>
    <dgm:cxn modelId="{21F52D1E-AF19-423C-9D3C-1E3C541A3436}" type="presParOf" srcId="{4D8C501B-C006-4B92-A85B-660F810C29FB}" destId="{EC9E877F-5691-4B2B-895F-A4670391DB2B}" srcOrd="10" destOrd="0" presId="urn:microsoft.com/office/officeart/2009/3/layout/PieProcess"/>
    <dgm:cxn modelId="{4DDA4B2E-65A1-4E69-8DBA-49C61DF1DE68}" type="presParOf" srcId="{EC9E877F-5691-4B2B-895F-A4670391DB2B}" destId="{025F15D8-2385-407B-A8F4-3758F6403722}" srcOrd="0" destOrd="0" presId="urn:microsoft.com/office/officeart/2009/3/layout/Pie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ACCB84-13A9-491D-8987-35F12BDD75DF}">
      <dsp:nvSpPr>
        <dsp:cNvPr id="0" name=""/>
        <dsp:cNvSpPr/>
      </dsp:nvSpPr>
      <dsp:spPr>
        <a:xfrm>
          <a:off x="3353" y="512505"/>
          <a:ext cx="943239" cy="943239"/>
        </a:xfrm>
        <a:prstGeom prst="chord">
          <a:avLst>
            <a:gd name="adj1" fmla="val 4800000"/>
            <a:gd name="adj2" fmla="val 1680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6F72E37-CE9A-4CEB-8EB9-123E28D51E22}">
      <dsp:nvSpPr>
        <dsp:cNvPr id="0" name=""/>
        <dsp:cNvSpPr/>
      </dsp:nvSpPr>
      <dsp:spPr>
        <a:xfrm>
          <a:off x="97677" y="606827"/>
          <a:ext cx="754591" cy="754591"/>
        </a:xfrm>
        <a:prstGeom prst="pie">
          <a:avLst>
            <a:gd name="adj1" fmla="val 12600000"/>
            <a:gd name="adj2" fmla="val 1620000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2482ED-D258-4775-A4A7-3DC4E3EED40F}">
      <dsp:nvSpPr>
        <dsp:cNvPr id="0" name=""/>
        <dsp:cNvSpPr/>
      </dsp:nvSpPr>
      <dsp:spPr>
        <a:xfrm rot="16200000">
          <a:off x="-1136027" y="2644612"/>
          <a:ext cx="2837999" cy="5659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0">
          <a:noAutofit/>
        </a:bodyPr>
        <a:lstStyle/>
        <a:p>
          <a:pPr lvl="0" algn="r" defTabSz="755650">
            <a:lnSpc>
              <a:spcPct val="90000"/>
            </a:lnSpc>
            <a:spcBef>
              <a:spcPct val="0"/>
            </a:spcBef>
            <a:spcAft>
              <a:spcPct val="35000"/>
            </a:spcAft>
          </a:pPr>
          <a:r>
            <a:rPr lang="en-US" sz="1700" kern="1200" dirty="0" smtClean="0"/>
            <a:t>5-10 cases per partition</a:t>
          </a:r>
          <a:endParaRPr lang="ru-RU" sz="1700" kern="1200" dirty="0"/>
        </a:p>
      </dsp:txBody>
      <dsp:txXfrm>
        <a:off x="-1136027" y="2644612"/>
        <a:ext cx="2837999" cy="565943"/>
      </dsp:txXfrm>
    </dsp:sp>
    <dsp:sp modelId="{BD6C7440-FA01-4FC9-8507-57839B682C14}">
      <dsp:nvSpPr>
        <dsp:cNvPr id="0" name=""/>
        <dsp:cNvSpPr/>
      </dsp:nvSpPr>
      <dsp:spPr>
        <a:xfrm>
          <a:off x="663621" y="538146"/>
          <a:ext cx="1886479" cy="37729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l" defTabSz="755650">
            <a:lnSpc>
              <a:spcPct val="90000"/>
            </a:lnSpc>
            <a:spcBef>
              <a:spcPct val="0"/>
            </a:spcBef>
            <a:spcAft>
              <a:spcPct val="35000"/>
            </a:spcAft>
          </a:pPr>
          <a:r>
            <a:rPr lang="en-US" sz="1700" b="1" kern="1200" dirty="0" smtClean="0"/>
            <a:t>1</a:t>
          </a:r>
          <a:r>
            <a:rPr lang="en-US" sz="1700" b="1" kern="1200" baseline="30000" dirty="0" smtClean="0"/>
            <a:t>st</a:t>
          </a:r>
          <a:r>
            <a:rPr lang="en-US" sz="1700" b="1" kern="1200" dirty="0" smtClean="0"/>
            <a:t> edition</a:t>
          </a:r>
          <a:endParaRPr lang="ru-RU" sz="1700" b="1" kern="1200" dirty="0"/>
        </a:p>
      </dsp:txBody>
      <dsp:txXfrm>
        <a:off x="663621" y="538146"/>
        <a:ext cx="1886479" cy="3772958"/>
      </dsp:txXfrm>
    </dsp:sp>
    <dsp:sp modelId="{32A1415A-E96B-4EE7-AA48-175897854B73}">
      <dsp:nvSpPr>
        <dsp:cNvPr id="0" name=""/>
        <dsp:cNvSpPr/>
      </dsp:nvSpPr>
      <dsp:spPr>
        <a:xfrm>
          <a:off x="1846726" y="543070"/>
          <a:ext cx="943239" cy="943239"/>
        </a:xfrm>
        <a:prstGeom prst="chord">
          <a:avLst>
            <a:gd name="adj1" fmla="val 4800000"/>
            <a:gd name="adj2" fmla="val 1680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60A7FA2-4E8F-42A9-8050-FCEBAFED673B}">
      <dsp:nvSpPr>
        <dsp:cNvPr id="0" name=""/>
        <dsp:cNvSpPr/>
      </dsp:nvSpPr>
      <dsp:spPr>
        <a:xfrm>
          <a:off x="1941054" y="637390"/>
          <a:ext cx="754591" cy="754591"/>
        </a:xfrm>
        <a:prstGeom prst="pie">
          <a:avLst>
            <a:gd name="adj1" fmla="val 9000000"/>
            <a:gd name="adj2" fmla="val 1620000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E2FB602-CB04-43AE-B4F4-220F8E0F4CB2}">
      <dsp:nvSpPr>
        <dsp:cNvPr id="0" name=""/>
        <dsp:cNvSpPr/>
      </dsp:nvSpPr>
      <dsp:spPr>
        <a:xfrm rot="16200000">
          <a:off x="762002" y="2665367"/>
          <a:ext cx="2735394" cy="5659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0">
          <a:noAutofit/>
        </a:bodyPr>
        <a:lstStyle/>
        <a:p>
          <a:pPr lvl="0" algn="r" defTabSz="755650">
            <a:lnSpc>
              <a:spcPct val="90000"/>
            </a:lnSpc>
            <a:spcBef>
              <a:spcPct val="0"/>
            </a:spcBef>
            <a:spcAft>
              <a:spcPct val="35000"/>
            </a:spcAft>
          </a:pPr>
          <a:r>
            <a:rPr lang="en-US" sz="1700" kern="1200" dirty="0" smtClean="0"/>
            <a:t>10+ cases per partition</a:t>
          </a:r>
        </a:p>
        <a:p>
          <a:pPr lvl="0" algn="r" defTabSz="755650">
            <a:lnSpc>
              <a:spcPct val="90000"/>
            </a:lnSpc>
            <a:spcBef>
              <a:spcPct val="0"/>
            </a:spcBef>
            <a:spcAft>
              <a:spcPct val="35000"/>
            </a:spcAft>
          </a:pPr>
          <a:r>
            <a:rPr lang="en-US" sz="1700" kern="1200" dirty="0" smtClean="0"/>
            <a:t>Manual draft</a:t>
          </a:r>
          <a:endParaRPr lang="ru-RU" sz="1700" kern="1200" dirty="0"/>
        </a:p>
      </dsp:txBody>
      <dsp:txXfrm>
        <a:off x="762002" y="2665367"/>
        <a:ext cx="2735394" cy="565943"/>
      </dsp:txXfrm>
    </dsp:sp>
    <dsp:sp modelId="{CEAA318F-F660-410A-B7D8-2486F1123BD5}">
      <dsp:nvSpPr>
        <dsp:cNvPr id="0" name=""/>
        <dsp:cNvSpPr/>
      </dsp:nvSpPr>
      <dsp:spPr>
        <a:xfrm>
          <a:off x="2451286" y="550748"/>
          <a:ext cx="1886479" cy="37729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l" defTabSz="755650">
            <a:lnSpc>
              <a:spcPct val="90000"/>
            </a:lnSpc>
            <a:spcBef>
              <a:spcPct val="0"/>
            </a:spcBef>
            <a:spcAft>
              <a:spcPct val="35000"/>
            </a:spcAft>
          </a:pPr>
          <a:r>
            <a:rPr lang="en-US" sz="1700" b="1" kern="1200" dirty="0" smtClean="0"/>
            <a:t>2</a:t>
          </a:r>
          <a:r>
            <a:rPr lang="en-US" sz="1700" b="1" kern="1200" baseline="30000" dirty="0" smtClean="0"/>
            <a:t>nd</a:t>
          </a:r>
          <a:r>
            <a:rPr lang="en-US" sz="1700" b="1" kern="1200" dirty="0" smtClean="0"/>
            <a:t> edition</a:t>
          </a:r>
          <a:endParaRPr lang="ru-RU" sz="1700" b="1" kern="1200" dirty="0"/>
        </a:p>
      </dsp:txBody>
      <dsp:txXfrm>
        <a:off x="2451286" y="550748"/>
        <a:ext cx="1886479" cy="3772958"/>
      </dsp:txXfrm>
    </dsp:sp>
    <dsp:sp modelId="{2826199C-AAA1-474F-BE68-641DC53267E9}">
      <dsp:nvSpPr>
        <dsp:cNvPr id="0" name=""/>
        <dsp:cNvSpPr/>
      </dsp:nvSpPr>
      <dsp:spPr>
        <a:xfrm>
          <a:off x="3719604" y="542843"/>
          <a:ext cx="943239" cy="943239"/>
        </a:xfrm>
        <a:prstGeom prst="chord">
          <a:avLst>
            <a:gd name="adj1" fmla="val 4800000"/>
            <a:gd name="adj2" fmla="val 1680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E8DAF3C-A751-4DCF-806C-A9F26F14F5B8}">
      <dsp:nvSpPr>
        <dsp:cNvPr id="0" name=""/>
        <dsp:cNvSpPr/>
      </dsp:nvSpPr>
      <dsp:spPr>
        <a:xfrm>
          <a:off x="3813928" y="637164"/>
          <a:ext cx="754591" cy="754591"/>
        </a:xfrm>
        <a:prstGeom prst="pie">
          <a:avLst>
            <a:gd name="adj1" fmla="val 5400000"/>
            <a:gd name="adj2" fmla="val 16200000"/>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E92B05C-C5A6-43AA-AF1F-01652F0DEF59}">
      <dsp:nvSpPr>
        <dsp:cNvPr id="0" name=""/>
        <dsp:cNvSpPr/>
      </dsp:nvSpPr>
      <dsp:spPr>
        <a:xfrm rot="16200000">
          <a:off x="2071194" y="3181310"/>
          <a:ext cx="3816122" cy="5659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0">
          <a:noAutofit/>
        </a:bodyPr>
        <a:lstStyle/>
        <a:p>
          <a:pPr lvl="0" algn="r" defTabSz="755650">
            <a:lnSpc>
              <a:spcPct val="90000"/>
            </a:lnSpc>
            <a:spcBef>
              <a:spcPct val="0"/>
            </a:spcBef>
            <a:spcAft>
              <a:spcPct val="35000"/>
            </a:spcAft>
          </a:pPr>
          <a:r>
            <a:rPr lang="en-US" sz="1700" kern="1200" dirty="0" smtClean="0"/>
            <a:t>Guide of TRIZ-based methods</a:t>
          </a:r>
        </a:p>
        <a:p>
          <a:pPr lvl="0" algn="r" defTabSz="755650">
            <a:lnSpc>
              <a:spcPct val="90000"/>
            </a:lnSpc>
            <a:spcBef>
              <a:spcPct val="0"/>
            </a:spcBef>
            <a:spcAft>
              <a:spcPct val="35000"/>
            </a:spcAft>
          </a:pPr>
          <a:r>
            <a:rPr lang="en-US" sz="1700" kern="1200" dirty="0" smtClean="0"/>
            <a:t>Whitepaper of developing IT-systems</a:t>
          </a:r>
          <a:endParaRPr lang="ru-RU" sz="1700" kern="1200" dirty="0"/>
        </a:p>
      </dsp:txBody>
      <dsp:txXfrm>
        <a:off x="2071194" y="3181310"/>
        <a:ext cx="3816122" cy="565943"/>
      </dsp:txXfrm>
    </dsp:sp>
    <dsp:sp modelId="{025F15D8-2385-407B-A8F4-3758F6403722}">
      <dsp:nvSpPr>
        <dsp:cNvPr id="0" name=""/>
        <dsp:cNvSpPr/>
      </dsp:nvSpPr>
      <dsp:spPr>
        <a:xfrm>
          <a:off x="4340538" y="533204"/>
          <a:ext cx="1886479" cy="37729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l" defTabSz="755650">
            <a:lnSpc>
              <a:spcPct val="90000"/>
            </a:lnSpc>
            <a:spcBef>
              <a:spcPct val="0"/>
            </a:spcBef>
            <a:spcAft>
              <a:spcPct val="35000"/>
            </a:spcAft>
          </a:pPr>
          <a:r>
            <a:rPr lang="en-US" sz="1700" b="1" kern="1200" dirty="0" smtClean="0"/>
            <a:t>3</a:t>
          </a:r>
          <a:r>
            <a:rPr lang="en-US" sz="1700" b="1" kern="1200" baseline="30000" dirty="0" smtClean="0"/>
            <a:t>rd</a:t>
          </a:r>
          <a:r>
            <a:rPr lang="en-US" sz="1700" b="1" kern="1200" dirty="0" smtClean="0"/>
            <a:t> edition</a:t>
          </a:r>
          <a:endParaRPr lang="ru-RU" sz="1700" b="1" kern="1200" dirty="0"/>
        </a:p>
      </dsp:txBody>
      <dsp:txXfrm>
        <a:off x="4340538" y="533204"/>
        <a:ext cx="1886479" cy="3772958"/>
      </dsp:txXfrm>
    </dsp:sp>
  </dsp:spTree>
</dsp:drawing>
</file>

<file path=ppt/diagrams/layout1.xml><?xml version="1.0" encoding="utf-8"?>
<dgm:layoutDef xmlns:dgm="http://schemas.openxmlformats.org/drawingml/2006/diagram" xmlns:a="http://schemas.openxmlformats.org/drawingml/2006/main" uniqueId="urn:microsoft.com/office/officeart/2009/3/layout/PieProcess">
  <dgm:title val=""/>
  <dgm:desc val=""/>
  <dgm:catLst>
    <dgm:cat type="list" pri="8600"/>
    <dgm:cat type="process" pri="4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One val="branch"/>
      <dgm:animLvl val="lvl"/>
    </dgm:varLst>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constrLst>
      <dgm:constr type="primFontSz" for="des" forName="Parent" val="65"/>
      <dgm:constr type="primFontSz" for="des" forName="Child" refType="primFontSz" refFor="des" refForName="Parent" op="lte"/>
      <dgm:constr type="w" for="ch" forName="composite" refType="w"/>
      <dgm:constr type="h" for="ch" forName="composite" refType="h"/>
      <dgm:constr type="w" for="ch" forName="ParentComposite" refType="w" fact="0.5"/>
      <dgm:constr type="h" for="ch" forName="ParentComposite" refType="h"/>
      <dgm:constr type="w" for="ch" forName="negSibTrans" refType="h" refFor="ch" refForName="composite" fact="-0.075"/>
      <dgm:constr type="w" for="ch" forName="sibTrans" refType="w" refFor="ch" refForName="composite" fact="0.0425"/>
    </dgm:constrLst>
    <dgm:forEach name="nodesForEach" axis="ch" ptType="node" cnt="7">
      <dgm:layoutNode name="ParentComposite">
        <dgm:alg type="composite">
          <dgm:param type="ar" val="0.25"/>
        </dgm:alg>
        <dgm:shape xmlns:r="http://schemas.openxmlformats.org/officeDocument/2006/relationships" r:blip="">
          <dgm:adjLst/>
        </dgm:shape>
        <dgm:choose name="Name4">
          <dgm:if name="Name5" func="var" arg="dir" op="equ" val="norm">
            <dgm:constrLst>
              <dgm:constr type="l" for="ch" forName="Parent" refType="w" fact="0"/>
              <dgm:constr type="t" for="ch" forName="Parent" refType="h" fact="0.275"/>
              <dgm:constr type="w" for="ch" forName="Parent" refType="w" fact="0.6"/>
              <dgm:constr type="h" for="ch" forName="Parent" refType="h" fact="0.725"/>
              <dgm:constr type="l" for="ch" forName="Chord" refType="w" fact="0"/>
              <dgm:constr type="t" for="ch" forName="Chord" refType="h" fact="0"/>
              <dgm:constr type="w" for="ch" forName="Chord" refType="w"/>
              <dgm:constr type="h" for="ch" forName="Chord" refType="h" fact="0.25"/>
              <dgm:constr type="l" for="ch" forName="Pie" refType="w" fact="0.1"/>
              <dgm:constr type="t" for="ch" forName="Pie" refType="h" fact="0.025"/>
              <dgm:constr type="w" for="ch" forName="Pie" refType="w" fact="0.8"/>
              <dgm:constr type="h" for="ch" forName="Pie" refType="h" fact="0.2"/>
            </dgm:constrLst>
          </dgm:if>
          <dgm:else name="Name6">
            <dgm:constrLst>
              <dgm:constr type="r" for="ch" forName="Parent" refType="w"/>
              <dgm:constr type="t" for="ch" forName="Parent" refType="h" fact="0.275"/>
              <dgm:constr type="w" for="ch" forName="Parent" refType="w" fact="0.6"/>
              <dgm:constr type="h" for="ch" forName="Parent" refType="h" fact="0.725"/>
              <dgm:constr type="r" for="ch" forName="Chord" refType="w"/>
              <dgm:constr type="t" for="ch" forName="Chord" refType="h" fact="0"/>
              <dgm:constr type="w" for="ch" forName="Chord" refType="w"/>
              <dgm:constr type="h" for="ch" forName="Chord" refType="h" fact="0.25"/>
              <dgm:constr type="r" for="ch" forName="Pie" refType="w" fact="0.9"/>
              <dgm:constr type="t" for="ch" forName="Pie" refType="h" fact="0.025"/>
              <dgm:constr type="w" for="ch" forName="Pie" refType="w" fact="0.8"/>
              <dgm:constr type="h" for="ch" forName="Pie" refType="h" fact="0.2"/>
            </dgm:constrLst>
          </dgm:else>
        </dgm:choose>
        <dgm:layoutNode name="Chord" styleLbl="bgShp">
          <dgm:alg type="sp"/>
          <dgm:choose name="Name7">
            <dgm:if name="Name8" func="var" arg="dir" op="equ" val="norm">
              <dgm:shape xmlns:r="http://schemas.openxmlformats.org/officeDocument/2006/relationships" type="chord" r:blip="">
                <dgm:adjLst>
                  <dgm:adj idx="1" val="80"/>
                  <dgm:adj idx="2" val="-80"/>
                </dgm:adjLst>
              </dgm:shape>
            </dgm:if>
            <dgm:else name="Name9">
              <dgm:shape xmlns:r="http://schemas.openxmlformats.org/officeDocument/2006/relationships" rot="180" type="chord" r:blip="">
                <dgm:adjLst>
                  <dgm:adj idx="1" val="80"/>
                  <dgm:adj idx="2" val="-80"/>
                </dgm:adjLst>
              </dgm:shape>
            </dgm:else>
          </dgm:choose>
          <dgm:presOf/>
        </dgm:layoutNode>
        <dgm:layoutNode name="Pie" styleLbl="alignNode1">
          <dgm:alg type="sp"/>
          <dgm:choose name="Name10">
            <dgm:if name="Name11" func="var" arg="dir" op="equ" val="norm">
              <dgm:choose name="Name12">
                <dgm:if name="Name13" axis="precedSib" ptType="node" func="cnt" op="equ" val="0">
                  <dgm:choose name="Name14">
                    <dgm:if name="Name15" axis="followSib" ptType="node" func="cnt" op="equ" val="0">
                      <dgm:shape xmlns:r="http://schemas.openxmlformats.org/officeDocument/2006/relationships" type="pie" r:blip="">
                        <dgm:adjLst>
                          <dgm:adj idx="1" val="90"/>
                          <dgm:adj idx="2" val="-90"/>
                        </dgm:adjLst>
                      </dgm:shape>
                    </dgm:if>
                    <dgm:if name="Name16" axis="followSib" ptType="node" func="cnt" op="equ" val="1">
                      <dgm:shape xmlns:r="http://schemas.openxmlformats.org/officeDocument/2006/relationships" type="pie" r:blip="">
                        <dgm:adjLst>
                          <dgm:adj idx="1" val="180"/>
                          <dgm:adj idx="2" val="-90"/>
                        </dgm:adjLst>
                      </dgm:shape>
                    </dgm:if>
                    <dgm:if name="Name17" axis="followSib" ptType="node" func="cnt" op="equ" val="2">
                      <dgm:shape xmlns:r="http://schemas.openxmlformats.org/officeDocument/2006/relationships" type="pie" r:blip="">
                        <dgm:adjLst>
                          <dgm:adj idx="1" val="-150"/>
                          <dgm:adj idx="2" val="-90"/>
                        </dgm:adjLst>
                      </dgm:shape>
                    </dgm:if>
                    <dgm:if name="Name18" axis="followSib" ptType="node" func="cnt" op="equ" val="3">
                      <dgm:shape xmlns:r="http://schemas.openxmlformats.org/officeDocument/2006/relationships" type="pie" r:blip="">
                        <dgm:adjLst>
                          <dgm:adj idx="1" val="-135"/>
                          <dgm:adj idx="2" val="-90"/>
                        </dgm:adjLst>
                      </dgm:shape>
                    </dgm:if>
                    <dgm:if name="Name19" axis="followSib" ptType="node" func="cnt" op="equ" val="4">
                      <dgm:shape xmlns:r="http://schemas.openxmlformats.org/officeDocument/2006/relationships" type="pie" r:blip="">
                        <dgm:adjLst>
                          <dgm:adj idx="1" val="-126"/>
                          <dgm:adj idx="2" val="-90"/>
                        </dgm:adjLst>
                      </dgm:shape>
                    </dgm:if>
                    <dgm:if name="Name20" axis="followSib" ptType="node" func="cnt" op="equ" val="5">
                      <dgm:shape xmlns:r="http://schemas.openxmlformats.org/officeDocument/2006/relationships" type="pie" r:blip="">
                        <dgm:adjLst>
                          <dgm:adj idx="1" val="-120"/>
                          <dgm:adj idx="2" val="-90"/>
                        </dgm:adjLst>
                      </dgm:shape>
                    </dgm:if>
                    <dgm:else name="Name21">
                      <dgm:shape xmlns:r="http://schemas.openxmlformats.org/officeDocument/2006/relationships" type="pie" r:blip="">
                        <dgm:adjLst>
                          <dgm:adj idx="1" val="-115.7143"/>
                          <dgm:adj idx="2" val="-90"/>
                        </dgm:adjLst>
                      </dgm:shape>
                    </dgm:else>
                  </dgm:choose>
                </dgm:if>
                <dgm:if name="Name22" axis="precedSib" ptType="node" func="cnt" op="equ" val="1">
                  <dgm:choose name="Name23">
                    <dgm:if name="Name24" axis="followSib" ptType="node" func="cnt" op="equ" val="0">
                      <dgm:shape xmlns:r="http://schemas.openxmlformats.org/officeDocument/2006/relationships" type="pie" r:blip="">
                        <dgm:adjLst>
                          <dgm:adj idx="1" val="90"/>
                          <dgm:adj idx="2" val="-90"/>
                        </dgm:adjLst>
                      </dgm:shape>
                    </dgm:if>
                    <dgm:if name="Name25" axis="followSib" ptType="node" func="cnt" op="equ" val="1">
                      <dgm:shape xmlns:r="http://schemas.openxmlformats.org/officeDocument/2006/relationships" type="pie" r:blip="">
                        <dgm:adjLst>
                          <dgm:adj idx="1" val="150"/>
                          <dgm:adj idx="2" val="-90"/>
                        </dgm:adjLst>
                      </dgm:shape>
                    </dgm:if>
                    <dgm:if name="Name26" axis="followSib" ptType="node" func="cnt" op="equ" val="2">
                      <dgm:shape xmlns:r="http://schemas.openxmlformats.org/officeDocument/2006/relationships" type="pie" r:blip="">
                        <dgm:adjLst>
                          <dgm:adj idx="1" val="180"/>
                          <dgm:adj idx="2" val="-90"/>
                        </dgm:adjLst>
                      </dgm:shape>
                    </dgm:if>
                    <dgm:if name="Name27" axis="followSib" ptType="node" func="cnt" op="equ" val="3">
                      <dgm:shape xmlns:r="http://schemas.openxmlformats.org/officeDocument/2006/relationships" type="pie" r:blip="">
                        <dgm:adjLst>
                          <dgm:adj idx="1" val="-162"/>
                          <dgm:adj idx="2" val="-90"/>
                        </dgm:adjLst>
                      </dgm:shape>
                    </dgm:if>
                    <dgm:if name="Name28" axis="followSib" ptType="node" func="cnt" op="equ" val="4">
                      <dgm:shape xmlns:r="http://schemas.openxmlformats.org/officeDocument/2006/relationships" type="pie" r:blip="">
                        <dgm:adjLst>
                          <dgm:adj idx="1" val="-150"/>
                          <dgm:adj idx="2" val="-90"/>
                        </dgm:adjLst>
                      </dgm:shape>
                    </dgm:if>
                    <dgm:else name="Name29">
                      <dgm:shape xmlns:r="http://schemas.openxmlformats.org/officeDocument/2006/relationships" type="pie" r:blip="">
                        <dgm:adjLst>
                          <dgm:adj idx="1" val="-141.4286"/>
                          <dgm:adj idx="2" val="-90"/>
                        </dgm:adjLst>
                      </dgm:shape>
                    </dgm:else>
                  </dgm:choose>
                </dgm:if>
                <dgm:if name="Name30" axis="precedSib" ptType="node" func="cnt" op="equ" val="2">
                  <dgm:choose name="Name31">
                    <dgm:if name="Name32" axis="followSib" ptType="node" func="cnt" op="equ" val="0">
                      <dgm:shape xmlns:r="http://schemas.openxmlformats.org/officeDocument/2006/relationships" type="pie" r:blip="">
                        <dgm:adjLst>
                          <dgm:adj idx="1" val="90"/>
                          <dgm:adj idx="2" val="-90"/>
                        </dgm:adjLst>
                      </dgm:shape>
                    </dgm:if>
                    <dgm:if name="Name33" axis="followSib" ptType="node" func="cnt" op="equ" val="1">
                      <dgm:shape xmlns:r="http://schemas.openxmlformats.org/officeDocument/2006/relationships" type="pie" r:blip="">
                        <dgm:adjLst>
                          <dgm:adj idx="1" val="135"/>
                          <dgm:adj idx="2" val="-90"/>
                        </dgm:adjLst>
                      </dgm:shape>
                    </dgm:if>
                    <dgm:if name="Name34" axis="followSib" ptType="node" func="cnt" op="equ" val="2">
                      <dgm:shape xmlns:r="http://schemas.openxmlformats.org/officeDocument/2006/relationships" type="pie" r:blip="">
                        <dgm:adjLst>
                          <dgm:adj idx="1" val="162"/>
                          <dgm:adj idx="2" val="-90"/>
                        </dgm:adjLst>
                      </dgm:shape>
                    </dgm:if>
                    <dgm:if name="Name35" axis="followSib" ptType="node" func="cnt" op="equ" val="3">
                      <dgm:shape xmlns:r="http://schemas.openxmlformats.org/officeDocument/2006/relationships" type="pie" r:blip="">
                        <dgm:adjLst>
                          <dgm:adj idx="1" val="180"/>
                          <dgm:adj idx="2" val="-90"/>
                        </dgm:adjLst>
                      </dgm:shape>
                    </dgm:if>
                    <dgm:else name="Name36">
                      <dgm:shape xmlns:r="http://schemas.openxmlformats.org/officeDocument/2006/relationships" type="pie" r:blip="">
                        <dgm:adjLst>
                          <dgm:adj idx="1" val="-167.1429"/>
                          <dgm:adj idx="2" val="-90"/>
                        </dgm:adjLst>
                      </dgm:shape>
                    </dgm:else>
                  </dgm:choose>
                </dgm:if>
                <dgm:if name="Name37" axis="precedSib" ptType="node" func="cnt" op="equ" val="3">
                  <dgm:choose name="Name38">
                    <dgm:if name="Name39" axis="followSib" ptType="node" func="cnt" op="equ" val="0">
                      <dgm:shape xmlns:r="http://schemas.openxmlformats.org/officeDocument/2006/relationships" type="pie" r:blip="">
                        <dgm:adjLst>
                          <dgm:adj idx="1" val="90"/>
                          <dgm:adj idx="2" val="-90"/>
                        </dgm:adjLst>
                      </dgm:shape>
                    </dgm:if>
                    <dgm:if name="Name40" axis="followSib" ptType="node" func="cnt" op="equ" val="1">
                      <dgm:shape xmlns:r="http://schemas.openxmlformats.org/officeDocument/2006/relationships" type="pie" r:blip="">
                        <dgm:adjLst>
                          <dgm:adj idx="1" val="126"/>
                          <dgm:adj idx="2" val="-90"/>
                        </dgm:adjLst>
                      </dgm:shape>
                    </dgm:if>
                    <dgm:if name="Name41" axis="followSib" ptType="node" func="cnt" op="equ" val="2">
                      <dgm:shape xmlns:r="http://schemas.openxmlformats.org/officeDocument/2006/relationships" type="pie" r:blip="">
                        <dgm:adjLst>
                          <dgm:adj idx="1" val="150"/>
                          <dgm:adj idx="2" val="-90"/>
                        </dgm:adjLst>
                      </dgm:shape>
                    </dgm:if>
                    <dgm:else name="Name42">
                      <dgm:shape xmlns:r="http://schemas.openxmlformats.org/officeDocument/2006/relationships" type="pie" r:blip="">
                        <dgm:adjLst>
                          <dgm:adj idx="1" val="167.1429"/>
                          <dgm:adj idx="2" val="-90"/>
                        </dgm:adjLst>
                      </dgm:shape>
                    </dgm:else>
                  </dgm:choose>
                </dgm:if>
                <dgm:if name="Name43" axis="precedSib" ptType="node" func="cnt" op="equ" val="4">
                  <dgm:choose name="Name44">
                    <dgm:if name="Name45" axis="followSib" ptType="node" func="cnt" op="equ" val="0">
                      <dgm:shape xmlns:r="http://schemas.openxmlformats.org/officeDocument/2006/relationships" type="pie" r:blip="">
                        <dgm:adjLst>
                          <dgm:adj idx="1" val="90"/>
                          <dgm:adj idx="2" val="-90"/>
                        </dgm:adjLst>
                      </dgm:shape>
                    </dgm:if>
                    <dgm:if name="Name46" axis="followSib" ptType="node" func="cnt" op="equ" val="1">
                      <dgm:shape xmlns:r="http://schemas.openxmlformats.org/officeDocument/2006/relationships" type="pie" r:blip="">
                        <dgm:adjLst>
                          <dgm:adj idx="1" val="120"/>
                          <dgm:adj idx="2" val="-90"/>
                        </dgm:adjLst>
                      </dgm:shape>
                    </dgm:if>
                    <dgm:else name="Name47">
                      <dgm:shape xmlns:r="http://schemas.openxmlformats.org/officeDocument/2006/relationships" type="pie" r:blip="">
                        <dgm:adjLst>
                          <dgm:adj idx="1" val="141.4286"/>
                          <dgm:adj idx="2" val="-90"/>
                        </dgm:adjLst>
                      </dgm:shape>
                    </dgm:else>
                  </dgm:choose>
                </dgm:if>
                <dgm:if name="Name48" axis="precedSib" ptType="node" func="cnt" op="equ" val="5">
                  <dgm:choose name="Name49">
                    <dgm:if name="Name50" axis="followSib" ptType="node" func="cnt" op="equ" val="0">
                      <dgm:shape xmlns:r="http://schemas.openxmlformats.org/officeDocument/2006/relationships" type="pie" r:blip="">
                        <dgm:adjLst>
                          <dgm:adj idx="1" val="90"/>
                          <dgm:adj idx="2" val="-90"/>
                        </dgm:adjLst>
                      </dgm:shape>
                    </dgm:if>
                    <dgm:else name="Name51">
                      <dgm:shape xmlns:r="http://schemas.openxmlformats.org/officeDocument/2006/relationships" type="pie" r:blip="">
                        <dgm:adjLst>
                          <dgm:adj idx="1" val="115.7143"/>
                          <dgm:adj idx="2" val="-90"/>
                        </dgm:adjLst>
                      </dgm:shape>
                    </dgm:else>
                  </dgm:choose>
                </dgm:if>
                <dgm:else name="Name52">
                  <dgm:shape xmlns:r="http://schemas.openxmlformats.org/officeDocument/2006/relationships" type="pie" r:blip="">
                    <dgm:adjLst>
                      <dgm:adj idx="1" val="90"/>
                      <dgm:adj idx="2" val="-90"/>
                    </dgm:adjLst>
                  </dgm:shape>
                </dgm:else>
              </dgm:choose>
            </dgm:if>
            <dgm:else name="Name53">
              <dgm:choose name="Name54">
                <dgm:if name="Name55" axis="precedSib" ptType="node" func="cnt" op="equ" val="0">
                  <dgm:choose name="Name56">
                    <dgm:if name="Name57" axis="followSib" ptType="node" func="cnt" op="equ" val="0">
                      <dgm:shape xmlns:r="http://schemas.openxmlformats.org/officeDocument/2006/relationships" rot="180" type="pie" r:blip="">
                        <dgm:adjLst>
                          <dgm:adj idx="1" val="90"/>
                          <dgm:adj idx="2" val="-90"/>
                        </dgm:adjLst>
                      </dgm:shape>
                    </dgm:if>
                    <dgm:if name="Name58" axis="followSib" ptType="node" func="cnt" op="equ" val="1">
                      <dgm:shape xmlns:r="http://schemas.openxmlformats.org/officeDocument/2006/relationships" rot="180" type="pie" r:blip="">
                        <dgm:adjLst>
                          <dgm:adj idx="1" val="90"/>
                          <dgm:adj idx="2" val="180"/>
                        </dgm:adjLst>
                      </dgm:shape>
                    </dgm:if>
                    <dgm:if name="Name59" axis="followSib" ptType="node" func="cnt" op="equ" val="2">
                      <dgm:shape xmlns:r="http://schemas.openxmlformats.org/officeDocument/2006/relationships" rot="180" type="pie" r:blip="">
                        <dgm:adjLst>
                          <dgm:adj idx="1" val="90"/>
                          <dgm:adj idx="2" val="150"/>
                        </dgm:adjLst>
                      </dgm:shape>
                    </dgm:if>
                    <dgm:if name="Name60" axis="followSib" ptType="node" func="cnt" op="equ" val="3">
                      <dgm:shape xmlns:r="http://schemas.openxmlformats.org/officeDocument/2006/relationships" rot="180" type="pie" r:blip="">
                        <dgm:adjLst>
                          <dgm:adj idx="1" val="90"/>
                          <dgm:adj idx="2" val="135"/>
                        </dgm:adjLst>
                      </dgm:shape>
                    </dgm:if>
                    <dgm:if name="Name61" axis="followSib" ptType="node" func="cnt" op="equ" val="4">
                      <dgm:shape xmlns:r="http://schemas.openxmlformats.org/officeDocument/2006/relationships" rot="180" type="pie" r:blip="">
                        <dgm:adjLst>
                          <dgm:adj idx="1" val="90"/>
                          <dgm:adj idx="2" val="126"/>
                        </dgm:adjLst>
                      </dgm:shape>
                    </dgm:if>
                    <dgm:if name="Name62" axis="followSib" ptType="node" func="cnt" op="equ" val="5">
                      <dgm:shape xmlns:r="http://schemas.openxmlformats.org/officeDocument/2006/relationships" rot="180" type="pie" r:blip="">
                        <dgm:adjLst>
                          <dgm:adj idx="1" val="90"/>
                          <dgm:adj idx="2" val="120"/>
                        </dgm:adjLst>
                      </dgm:shape>
                    </dgm:if>
                    <dgm:else name="Name63">
                      <dgm:shape xmlns:r="http://schemas.openxmlformats.org/officeDocument/2006/relationships" rot="180" type="pie" r:blip="">
                        <dgm:adjLst>
                          <dgm:adj idx="1" val="90"/>
                          <dgm:adj idx="2" val="115.7143"/>
                        </dgm:adjLst>
                      </dgm:shape>
                    </dgm:else>
                  </dgm:choose>
                </dgm:if>
                <dgm:if name="Name64" axis="precedSib" ptType="node" func="cnt" op="equ" val="1">
                  <dgm:choose name="Name65">
                    <dgm:if name="Name66" axis="followSib" ptType="node" func="cnt" op="equ" val="0">
                      <dgm:shape xmlns:r="http://schemas.openxmlformats.org/officeDocument/2006/relationships" rot="180" type="pie" r:blip="">
                        <dgm:adjLst>
                          <dgm:adj idx="1" val="90"/>
                          <dgm:adj idx="2" val="-90"/>
                        </dgm:adjLst>
                      </dgm:shape>
                    </dgm:if>
                    <dgm:if name="Name67" axis="followSib" ptType="node" func="cnt" op="equ" val="1">
                      <dgm:shape xmlns:r="http://schemas.openxmlformats.org/officeDocument/2006/relationships" rot="180" type="pie" r:blip="">
                        <dgm:adjLst>
                          <dgm:adj idx="1" val="90"/>
                          <dgm:adj idx="2" val="-150"/>
                        </dgm:adjLst>
                      </dgm:shape>
                    </dgm:if>
                    <dgm:if name="Name68" axis="followSib" ptType="node" func="cnt" op="equ" val="2">
                      <dgm:shape xmlns:r="http://schemas.openxmlformats.org/officeDocument/2006/relationships" rot="180" type="pie" r:blip="">
                        <dgm:adjLst>
                          <dgm:adj idx="1" val="90"/>
                          <dgm:adj idx="2" val="180"/>
                        </dgm:adjLst>
                      </dgm:shape>
                    </dgm:if>
                    <dgm:if name="Name69" axis="followSib" ptType="node" func="cnt" op="equ" val="3">
                      <dgm:shape xmlns:r="http://schemas.openxmlformats.org/officeDocument/2006/relationships" rot="180" type="pie" r:blip="">
                        <dgm:adjLst>
                          <dgm:adj idx="1" val="90"/>
                          <dgm:adj idx="2" val="162"/>
                        </dgm:adjLst>
                      </dgm:shape>
                    </dgm:if>
                    <dgm:if name="Name70" axis="followSib" ptType="node" func="cnt" op="equ" val="4">
                      <dgm:shape xmlns:r="http://schemas.openxmlformats.org/officeDocument/2006/relationships" rot="180" type="pie" r:blip="">
                        <dgm:adjLst>
                          <dgm:adj idx="1" val="90"/>
                          <dgm:adj idx="2" val="150"/>
                        </dgm:adjLst>
                      </dgm:shape>
                    </dgm:if>
                    <dgm:else name="Name71">
                      <dgm:shape xmlns:r="http://schemas.openxmlformats.org/officeDocument/2006/relationships" rot="180" type="pie" r:blip="">
                        <dgm:adjLst>
                          <dgm:adj idx="1" val="90"/>
                          <dgm:adj idx="2" val="141.4286"/>
                        </dgm:adjLst>
                      </dgm:shape>
                    </dgm:else>
                  </dgm:choose>
                </dgm:if>
                <dgm:if name="Name72" axis="precedSib" ptType="node" func="cnt" op="equ" val="2">
                  <dgm:choose name="Name73">
                    <dgm:if name="Name74" axis="followSib" ptType="node" func="cnt" op="equ" val="0">
                      <dgm:shape xmlns:r="http://schemas.openxmlformats.org/officeDocument/2006/relationships" rot="180" type="pie" r:blip="">
                        <dgm:adjLst>
                          <dgm:adj idx="1" val="90"/>
                          <dgm:adj idx="2" val="-90"/>
                        </dgm:adjLst>
                      </dgm:shape>
                    </dgm:if>
                    <dgm:if name="Name75" axis="followSib" ptType="node" func="cnt" op="equ" val="1">
                      <dgm:shape xmlns:r="http://schemas.openxmlformats.org/officeDocument/2006/relationships" rot="180" type="pie" r:blip="">
                        <dgm:adjLst>
                          <dgm:adj idx="1" val="90"/>
                          <dgm:adj idx="2" val="-135"/>
                        </dgm:adjLst>
                      </dgm:shape>
                    </dgm:if>
                    <dgm:if name="Name76" axis="followSib" ptType="node" func="cnt" op="equ" val="2">
                      <dgm:shape xmlns:r="http://schemas.openxmlformats.org/officeDocument/2006/relationships" rot="180" type="pie" r:blip="">
                        <dgm:adjLst>
                          <dgm:adj idx="1" val="90"/>
                          <dgm:adj idx="2" val="-162"/>
                        </dgm:adjLst>
                      </dgm:shape>
                    </dgm:if>
                    <dgm:if name="Name77" axis="followSib" ptType="node" func="cnt" op="equ" val="3">
                      <dgm:shape xmlns:r="http://schemas.openxmlformats.org/officeDocument/2006/relationships" rot="180" type="pie" r:blip="">
                        <dgm:adjLst>
                          <dgm:adj idx="1" val="90"/>
                          <dgm:adj idx="2" val="180"/>
                        </dgm:adjLst>
                      </dgm:shape>
                    </dgm:if>
                    <dgm:else name="Name78">
                      <dgm:shape xmlns:r="http://schemas.openxmlformats.org/officeDocument/2006/relationships" rot="180" type="pie" r:blip="">
                        <dgm:adjLst>
                          <dgm:adj idx="1" val="90"/>
                          <dgm:adj idx="2" val="167.1429"/>
                        </dgm:adjLst>
                      </dgm:shape>
                    </dgm:else>
                  </dgm:choose>
                </dgm:if>
                <dgm:if name="Name79" axis="precedSib" ptType="node" func="cnt" op="equ" val="3">
                  <dgm:choose name="Name80">
                    <dgm:if name="Name81" axis="followSib" ptType="node" func="cnt" op="equ" val="0">
                      <dgm:shape xmlns:r="http://schemas.openxmlformats.org/officeDocument/2006/relationships" rot="180" type="pie" r:blip="">
                        <dgm:adjLst>
                          <dgm:adj idx="1" val="90"/>
                          <dgm:adj idx="2" val="-90"/>
                        </dgm:adjLst>
                      </dgm:shape>
                    </dgm:if>
                    <dgm:if name="Name82" axis="followSib" ptType="node" func="cnt" op="equ" val="1">
                      <dgm:shape xmlns:r="http://schemas.openxmlformats.org/officeDocument/2006/relationships" rot="180" type="pie" r:blip="">
                        <dgm:adjLst>
                          <dgm:adj idx="1" val="90"/>
                          <dgm:adj idx="2" val="-126"/>
                        </dgm:adjLst>
                      </dgm:shape>
                    </dgm:if>
                    <dgm:if name="Name83" axis="followSib" ptType="node" func="cnt" op="equ" val="2">
                      <dgm:shape xmlns:r="http://schemas.openxmlformats.org/officeDocument/2006/relationships" rot="180" type="pie" r:blip="">
                        <dgm:adjLst>
                          <dgm:adj idx="1" val="90"/>
                          <dgm:adj idx="2" val="-150"/>
                        </dgm:adjLst>
                      </dgm:shape>
                    </dgm:if>
                    <dgm:else name="Name84">
                      <dgm:shape xmlns:r="http://schemas.openxmlformats.org/officeDocument/2006/relationships" rot="180" type="pie" r:blip="">
                        <dgm:adjLst>
                          <dgm:adj idx="1" val="90"/>
                          <dgm:adj idx="2" val="-167.1429"/>
                        </dgm:adjLst>
                      </dgm:shape>
                    </dgm:else>
                  </dgm:choose>
                </dgm:if>
                <dgm:if name="Name85" axis="precedSib" ptType="node" func="cnt" op="equ" val="4">
                  <dgm:choose name="Name86">
                    <dgm:if name="Name87" axis="followSib" ptType="node" func="cnt" op="equ" val="0">
                      <dgm:shape xmlns:r="http://schemas.openxmlformats.org/officeDocument/2006/relationships" rot="180" type="pie" r:blip="">
                        <dgm:adjLst>
                          <dgm:adj idx="1" val="90"/>
                          <dgm:adj idx="2" val="-90"/>
                        </dgm:adjLst>
                      </dgm:shape>
                    </dgm:if>
                    <dgm:if name="Name88" axis="followSib" ptType="node" func="cnt" op="equ" val="1">
                      <dgm:shape xmlns:r="http://schemas.openxmlformats.org/officeDocument/2006/relationships" rot="180" type="pie" r:blip="">
                        <dgm:adjLst>
                          <dgm:adj idx="1" val="90"/>
                          <dgm:adj idx="2" val="-120"/>
                        </dgm:adjLst>
                      </dgm:shape>
                    </dgm:if>
                    <dgm:else name="Name89">
                      <dgm:shape xmlns:r="http://schemas.openxmlformats.org/officeDocument/2006/relationships" rot="180" type="pie" r:blip="">
                        <dgm:adjLst>
                          <dgm:adj idx="1" val="90"/>
                          <dgm:adj idx="2" val="-141.4286"/>
                        </dgm:adjLst>
                      </dgm:shape>
                    </dgm:else>
                  </dgm:choose>
                </dgm:if>
                <dgm:if name="Name90" axis="precedSib" ptType="node" func="cnt" op="equ" val="5">
                  <dgm:choose name="Name91">
                    <dgm:if name="Name92" axis="followSib" ptType="node" func="cnt" op="equ" val="0">
                      <dgm:shape xmlns:r="http://schemas.openxmlformats.org/officeDocument/2006/relationships" rot="180" type="pie" r:blip="">
                        <dgm:adjLst>
                          <dgm:adj idx="1" val="90"/>
                          <dgm:adj idx="2" val="-90"/>
                        </dgm:adjLst>
                      </dgm:shape>
                    </dgm:if>
                    <dgm:else name="Name93">
                      <dgm:shape xmlns:r="http://schemas.openxmlformats.org/officeDocument/2006/relationships" rot="180" type="pie" r:blip="">
                        <dgm:adjLst>
                          <dgm:adj idx="1" val="90"/>
                          <dgm:adj idx="2" val="-115.7143"/>
                        </dgm:adjLst>
                      </dgm:shape>
                    </dgm:else>
                  </dgm:choose>
                </dgm:if>
                <dgm:else name="Name94">
                  <dgm:shape xmlns:r="http://schemas.openxmlformats.org/officeDocument/2006/relationships" rot="180" type="pie" r:blip="">
                    <dgm:adjLst>
                      <dgm:adj idx="1" val="90"/>
                      <dgm:adj idx="2" val="-90"/>
                    </dgm:adjLst>
                  </dgm:shape>
                </dgm:else>
              </dgm:choose>
            </dgm:else>
          </dgm:choose>
          <dgm:presOf/>
        </dgm:layoutNode>
        <dgm:layoutNode name="Parent" styleLbl="revTx">
          <dgm:varLst>
            <dgm:chMax val="1"/>
            <dgm:chPref val="1"/>
            <dgm:bulletEnabled val="1"/>
          </dgm:varLst>
          <dgm:choose name="Name95">
            <dgm:if name="Name96" func="var" arg="dir" op="equ" val="norm">
              <dgm:alg type="tx">
                <dgm:param type="parTxLTRAlign" val="r"/>
                <dgm:param type="parTxRTLAlign" val="r"/>
                <dgm:param type="shpTxLTRAlignCh" val="r"/>
                <dgm:param type="shpTxRTLAlignCh" val="r"/>
                <dgm:param type="txAnchorVert" val="b"/>
                <dgm:param type="autoTxRot" val="grav"/>
              </dgm:alg>
            </dgm:if>
            <dgm:else name="Name97">
              <dgm:alg type="tx">
                <dgm:param type="parTxLTRAlign" val="l"/>
                <dgm:param type="parTxRTLAlign" val="l"/>
                <dgm:param type="shpTxLTRAlignCh" val="l"/>
                <dgm:param type="shpTxRTLAlignCh" val="l"/>
                <dgm:param type="txAnchorVert" val="b"/>
                <dgm:param type="autoTxRot" val="grav"/>
              </dgm:alg>
            </dgm:else>
          </dgm:choose>
          <dgm:choose name="Name98">
            <dgm:if name="Name99" func="var" arg="dir" op="equ" val="norm">
              <dgm:shape xmlns:r="http://schemas.openxmlformats.org/officeDocument/2006/relationships" rot="-90" type="rect" r:blip="">
                <dgm:adjLst/>
              </dgm:shape>
            </dgm:if>
            <dgm:else name="Name100">
              <dgm:shape xmlns:r="http://schemas.openxmlformats.org/officeDocument/2006/relationships" rot="90" type="rect" r:blip="">
                <dgm:adjLst/>
              </dgm:shape>
            </dgm:else>
          </dgm:choose>
          <dgm:presOf axis="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layoutNode>
      <dgm:choose name="Name101">
        <dgm:if name="Name102" axis="ch" ptType="node" func="cnt" op="gte" val="1">
          <dgm:forEach name="negSibTransForEach" axis="ch" ptType="sibTrans" hideLastTrans="0" cnt="1">
            <dgm:layoutNode name="negSibTrans">
              <dgm:alg type="sp"/>
              <dgm:shape xmlns:r="http://schemas.openxmlformats.org/officeDocument/2006/relationships" r:blip="">
                <dgm:adjLst/>
              </dgm:shape>
            </dgm:layoutNode>
          </dgm:forEach>
          <dgm:layoutNode name="composite">
            <dgm:alg type="composite">
              <dgm:param type="ar" val="0.5"/>
            </dgm:alg>
            <dgm:shape xmlns:r="http://schemas.openxmlformats.org/officeDocument/2006/relationships" r:blip="">
              <dgm:adjLst/>
            </dgm:shape>
            <dgm:choose name="Name103">
              <dgm:if name="Name104" func="var" arg="dir" op="equ" val="norm">
                <dgm:constrLst>
                  <dgm:constr type="l" for="ch" forName="Child" refType="w" fact="0"/>
                  <dgm:constr type="t" for="ch" forName="Child" refType="h" fact="0"/>
                  <dgm:constr type="w" for="ch" forName="Child" refType="w"/>
                  <dgm:constr type="h" for="ch" forName="Child" refType="h"/>
                </dgm:constrLst>
              </dgm:if>
              <dgm:else name="Name105">
                <dgm:constrLst>
                  <dgm:constr type="r" for="ch" forName="Child" refType="w"/>
                  <dgm:constr type="t" for="ch" forName="Child" refType="h" fact="0"/>
                  <dgm:constr type="w" for="ch" forName="Child" refType="w"/>
                  <dgm:constr type="h" for="ch" forName="Child" refType="h"/>
                </dgm:constrLst>
              </dgm:else>
            </dgm:choose>
            <dgm:ruleLst/>
            <dgm:layoutNode name="Child" styleLbl="revTx">
              <dgm:varLst>
                <dgm:chMax val="0"/>
                <dgm:chPref val="0"/>
                <dgm:bulletEnabled val="1"/>
              </dgm:varLst>
              <dgm:choose name="Name106">
                <dgm:if name="Name107" func="var" arg="dir" op="equ" val="norm">
                  <dgm:alg type="tx">
                    <dgm:param type="parTxLTRAlign" val="l"/>
                    <dgm:param type="parTxRTLAlign" val="r"/>
                    <dgm:param type="txAnchorVert" val="t"/>
                  </dgm:alg>
                </dgm:if>
                <dgm:else name="Name108">
                  <dgm:alg type="tx">
                    <dgm:param type="parTxLTRAlign" val="r"/>
                    <dgm:param type="parTxRTLAlign" val="l"/>
                    <dgm:param type="txAnchorVert" val="t"/>
                  </dgm:alg>
                </dgm:else>
              </dgm:choose>
              <dgm:shape xmlns:r="http://schemas.openxmlformats.org/officeDocument/2006/relationships" type="rect" r:blip="">
                <dgm:adjLst/>
              </dgm:shape>
              <dgm:presOf axis="des"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if>
        <dgm:else name="Name109"/>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dirty="0">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8" name="Google Shape;78;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sz="1200" b="0" i="0" u="none" strike="noStrike" cap="none" dirty="0" smtClean="0">
                <a:solidFill>
                  <a:schemeClr val="dk1"/>
                </a:solidFill>
                <a:effectLst/>
                <a:latin typeface="Calibri"/>
                <a:ea typeface="Calibri"/>
                <a:cs typeface="Calibri"/>
                <a:sym typeface="Calibri"/>
              </a:rPr>
              <a:t>Ladies and gentlemen!</a:t>
            </a:r>
            <a:endParaRPr lang="ru-RU" sz="1200" b="0" i="0" u="none" strike="noStrike" cap="none" dirty="0" smtClean="0">
              <a:solidFill>
                <a:schemeClr val="dk1"/>
              </a:solidFill>
              <a:effectLst/>
              <a:latin typeface="Calibri"/>
              <a:ea typeface="Calibri"/>
              <a:cs typeface="Calibri"/>
              <a:sym typeface="Calibri"/>
            </a:endParaRPr>
          </a:p>
          <a:p>
            <a:pPr marL="0" lvl="0" indent="0" algn="l" rtl="0">
              <a:spcBef>
                <a:spcPts val="0"/>
              </a:spcBef>
              <a:spcAft>
                <a:spcPts val="0"/>
              </a:spcAft>
              <a:buNone/>
            </a:pPr>
            <a:endParaRPr dirty="0"/>
          </a:p>
        </p:txBody>
      </p:sp>
      <p:sp>
        <p:nvSpPr>
          <p:cNvPr id="79" name="Google Shape;79;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a:t>
            </a:fld>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0" name="Google Shape;90;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r>
              <a:rPr lang="en-US" sz="1200" b="0" i="0" u="none" strike="noStrike" cap="none" dirty="0" smtClean="0">
                <a:solidFill>
                  <a:schemeClr val="dk1"/>
                </a:solidFill>
                <a:effectLst/>
                <a:latin typeface="Calibri"/>
                <a:ea typeface="Calibri"/>
                <a:cs typeface="Calibri"/>
                <a:sym typeface="Calibri"/>
              </a:rPr>
              <a:t>I’m presenting the work which is called as: The organization…</a:t>
            </a:r>
            <a:endParaRPr lang="ru-RU" sz="1200" b="0" i="0" u="none" strike="noStrike" cap="none" dirty="0" smtClean="0">
              <a:solidFill>
                <a:schemeClr val="dk1"/>
              </a:solidFill>
              <a:effectLst/>
              <a:latin typeface="Calibri"/>
              <a:ea typeface="Calibri"/>
              <a:cs typeface="Calibri"/>
              <a:sym typeface="Calibri"/>
            </a:endParaRPr>
          </a:p>
          <a:p>
            <a:pPr rtl="0"/>
            <a:r>
              <a:rPr lang="en-US" sz="1200" b="0" i="0" u="none" strike="noStrike" cap="none" dirty="0" smtClean="0">
                <a:solidFill>
                  <a:schemeClr val="dk1"/>
                </a:solidFill>
                <a:effectLst/>
                <a:latin typeface="Calibri"/>
                <a:ea typeface="Calibri"/>
                <a:cs typeface="Calibri"/>
                <a:sym typeface="Calibri"/>
              </a:rPr>
              <a:t>This speech as a report about the current status of work in the direction of TRIZ and IT-systems at TDS organization, where I’m conducting a specialized </a:t>
            </a:r>
            <a:r>
              <a:rPr lang="en-US" sz="1200" b="0" i="0" u="none" strike="noStrike" cap="none" dirty="0" smtClean="0">
                <a:solidFill>
                  <a:schemeClr val="dk1"/>
                </a:solidFill>
                <a:effectLst/>
                <a:latin typeface="Calibri"/>
                <a:ea typeface="Calibri"/>
                <a:cs typeface="Calibri"/>
                <a:sym typeface="Calibri"/>
              </a:rPr>
              <a:t>workgroup</a:t>
            </a:r>
            <a:r>
              <a:rPr lang="ru-RU" sz="1200" b="0" i="0" u="none" strike="noStrike" cap="none" baseline="0" dirty="0" smtClean="0">
                <a:solidFill>
                  <a:schemeClr val="dk1"/>
                </a:solidFill>
                <a:effectLst/>
                <a:latin typeface="Calibri"/>
                <a:ea typeface="Calibri"/>
                <a:cs typeface="Calibri"/>
                <a:sym typeface="Calibri"/>
              </a:rPr>
              <a:t> </a:t>
            </a:r>
            <a:r>
              <a:rPr lang="en-US" sz="1200" b="0" i="0" u="none" strike="noStrike" cap="none" baseline="0" dirty="0" smtClean="0">
                <a:solidFill>
                  <a:schemeClr val="dk1"/>
                </a:solidFill>
                <a:effectLst/>
                <a:latin typeface="Calibri"/>
                <a:ea typeface="Calibri"/>
                <a:cs typeface="Calibri"/>
                <a:sym typeface="Calibri"/>
              </a:rPr>
              <a:t>for research &amp; development</a:t>
            </a:r>
            <a:r>
              <a:rPr lang="en-US" sz="1200" b="0" i="0" u="none" strike="noStrike" cap="none" dirty="0" smtClean="0">
                <a:solidFill>
                  <a:schemeClr val="dk1"/>
                </a:solidFill>
                <a:effectLst/>
                <a:latin typeface="Calibri"/>
                <a:ea typeface="Calibri"/>
                <a:cs typeface="Calibri"/>
                <a:sym typeface="Calibri"/>
              </a:rPr>
              <a:t>. </a:t>
            </a:r>
            <a:r>
              <a:rPr lang="en-US" sz="1200" b="0" i="0" u="none" strike="noStrike" cap="none" dirty="0" smtClean="0">
                <a:solidFill>
                  <a:schemeClr val="dk1"/>
                </a:solidFill>
                <a:effectLst/>
                <a:latin typeface="Calibri"/>
                <a:ea typeface="Calibri"/>
                <a:cs typeface="Calibri"/>
                <a:sym typeface="Calibri"/>
              </a:rPr>
              <a:t>Nowadays we are collecting and analyzing samples of IT products and technologies. Those samples become case-studies by describing their main characteristics through a special format of files and tables. The next coming slides are about this type of work, and all interested people can participate in this work joining our activity.</a:t>
            </a:r>
            <a:endParaRPr lang="ru-RU" sz="1200" b="0" i="0" u="none" strike="noStrike" cap="none" dirty="0" smtClean="0">
              <a:solidFill>
                <a:schemeClr val="dk1"/>
              </a:solidFill>
              <a:effectLst/>
              <a:latin typeface="Calibri"/>
              <a:ea typeface="Calibri"/>
              <a:cs typeface="Calibri"/>
              <a:sym typeface="Calibri"/>
            </a:endParaRPr>
          </a:p>
          <a:p>
            <a:r>
              <a:rPr lang="en-US" sz="1200" b="0" i="0" u="none" strike="noStrike" cap="none" dirty="0" smtClean="0">
                <a:solidFill>
                  <a:schemeClr val="dk1"/>
                </a:solidFill>
                <a:effectLst/>
                <a:latin typeface="Calibri"/>
                <a:ea typeface="Calibri"/>
                <a:cs typeface="Calibri"/>
                <a:sym typeface="Calibri"/>
              </a:rPr>
              <a:t>Why we are doing it? As </a:t>
            </a:r>
            <a:r>
              <a:rPr lang="en-US" sz="1200" b="0" i="0" u="none" strike="noStrike" cap="none" dirty="0" err="1" smtClean="0">
                <a:solidFill>
                  <a:schemeClr val="dk1"/>
                </a:solidFill>
                <a:effectLst/>
                <a:latin typeface="Calibri"/>
                <a:ea typeface="Calibri"/>
                <a:cs typeface="Calibri"/>
                <a:sym typeface="Calibri"/>
              </a:rPr>
              <a:t>Genrich</a:t>
            </a:r>
            <a:r>
              <a:rPr lang="en-US" sz="1200" b="0" i="0" u="none" strike="noStrike" cap="none" dirty="0" smtClean="0">
                <a:solidFill>
                  <a:schemeClr val="dk1"/>
                </a:solidFill>
                <a:effectLst/>
                <a:latin typeface="Calibri"/>
                <a:ea typeface="Calibri"/>
                <a:cs typeface="Calibri"/>
                <a:sym typeface="Calibri"/>
              </a:rPr>
              <a:t> </a:t>
            </a:r>
            <a:r>
              <a:rPr lang="en-US" sz="1200" b="0" i="0" u="none" strike="noStrike" cap="none" dirty="0" err="1" smtClean="0">
                <a:solidFill>
                  <a:schemeClr val="dk1"/>
                </a:solidFill>
                <a:effectLst/>
                <a:latin typeface="Calibri"/>
                <a:ea typeface="Calibri"/>
                <a:cs typeface="Calibri"/>
                <a:sym typeface="Calibri"/>
              </a:rPr>
              <a:t>Altshuller</a:t>
            </a:r>
            <a:r>
              <a:rPr lang="en-US" sz="1200" b="0" i="0" u="none" strike="noStrike" cap="none" dirty="0" smtClean="0">
                <a:solidFill>
                  <a:schemeClr val="dk1"/>
                </a:solidFill>
                <a:effectLst/>
                <a:latin typeface="Calibri"/>
                <a:ea typeface="Calibri"/>
                <a:cs typeface="Calibri"/>
                <a:sym typeface="Calibri"/>
              </a:rPr>
              <a:t> </a:t>
            </a:r>
            <a:r>
              <a:rPr lang="en-US" sz="1200" b="0" i="0" u="none" strike="noStrike" cap="none" dirty="0" smtClean="0">
                <a:solidFill>
                  <a:schemeClr val="dk1"/>
                </a:solidFill>
                <a:effectLst/>
                <a:latin typeface="Calibri"/>
                <a:ea typeface="Calibri"/>
                <a:cs typeface="Calibri"/>
                <a:sym typeface="Calibri"/>
              </a:rPr>
              <a:t>did for engineering systems in other fields of last century, we need to accumulate the knowledge about software and hardware systems and analytical tools applied for their evolution, mainly to identify the TRIZ-based approaches and methods for developing IT systems efficiently, considering the existing traditional tools in this field.</a:t>
            </a:r>
            <a:endParaRPr lang="ru-RU" sz="1200" b="0" i="0" u="none" strike="noStrike" cap="none" dirty="0">
              <a:solidFill>
                <a:schemeClr val="dk1"/>
              </a:solidFill>
              <a:effectLst/>
              <a:latin typeface="Calibri"/>
              <a:ea typeface="Calibri"/>
              <a:cs typeface="Calibri"/>
              <a:sym typeface="Calibri"/>
            </a:endParaRPr>
          </a:p>
        </p:txBody>
      </p:sp>
      <p:sp>
        <p:nvSpPr>
          <p:cNvPr id="91" name="Google Shape;91;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rtl="0"/>
            <a:r>
              <a:rPr lang="en-US" sz="1200" b="0" i="0" u="none" strike="noStrike" cap="none" dirty="0" smtClean="0">
                <a:solidFill>
                  <a:schemeClr val="dk1"/>
                </a:solidFill>
                <a:effectLst/>
                <a:latin typeface="Calibri"/>
                <a:ea typeface="Calibri"/>
                <a:cs typeface="Calibri"/>
                <a:sym typeface="Calibri"/>
              </a:rPr>
              <a:t>Well. The description of a case-study looks as</a:t>
            </a:r>
            <a:r>
              <a:rPr lang="en-US" sz="1200" b="0" i="0" u="none" strike="noStrike" cap="none" baseline="0" dirty="0" smtClean="0">
                <a:solidFill>
                  <a:schemeClr val="dk1"/>
                </a:solidFill>
                <a:effectLst/>
                <a:latin typeface="Calibri"/>
                <a:ea typeface="Calibri"/>
                <a:cs typeface="Calibri"/>
                <a:sym typeface="Calibri"/>
              </a:rPr>
              <a:t> following. Here I show a description of sample of my first patent of invention for Siemens corporation in 2005</a:t>
            </a:r>
            <a:r>
              <a:rPr lang="en-US" sz="1200" b="0" i="0" u="none" strike="noStrike" cap="none" dirty="0" smtClean="0">
                <a:solidFill>
                  <a:schemeClr val="dk1"/>
                </a:solidFill>
                <a:effectLst/>
                <a:latin typeface="Calibri"/>
                <a:ea typeface="Calibri"/>
                <a:cs typeface="Calibri"/>
                <a:sym typeface="Calibri"/>
              </a:rPr>
              <a:t> – The description is in an excel table with diagrams and text sorted by categories of information as following. Some categories are needed to organize the database of cases like coding, source of data, naming etc. and others for describing main characteristics of system and solution such as:….. </a:t>
            </a:r>
            <a:endParaRPr lang="ru-RU" sz="1200" b="0" i="0" u="none" strike="noStrike" cap="none" dirty="0" smtClean="0">
              <a:solidFill>
                <a:schemeClr val="dk1"/>
              </a:solidFill>
              <a:effectLst/>
              <a:latin typeface="Calibri"/>
              <a:ea typeface="Calibri"/>
              <a:cs typeface="Calibri"/>
              <a:sym typeface="Calibri"/>
            </a:endParaRPr>
          </a:p>
          <a:p>
            <a:r>
              <a:rPr lang="en-US" sz="1200" b="0" i="0" u="none" strike="noStrike" cap="none" baseline="0" dirty="0" smtClean="0">
                <a:solidFill>
                  <a:schemeClr val="dk1"/>
                </a:solidFill>
                <a:effectLst/>
                <a:latin typeface="Calibri"/>
                <a:ea typeface="Calibri"/>
                <a:cs typeface="Calibri"/>
                <a:sym typeface="Calibri"/>
              </a:rPr>
              <a:t>The most interesting information I think is in points 12 and 13…… </a:t>
            </a:r>
            <a:r>
              <a:rPr lang="en-US" sz="1200" b="0" i="0" u="none" strike="noStrike" cap="none" dirty="0" smtClean="0">
                <a:solidFill>
                  <a:schemeClr val="dk1"/>
                </a:solidFill>
                <a:effectLst/>
                <a:latin typeface="Calibri"/>
                <a:ea typeface="Calibri"/>
                <a:cs typeface="Calibri"/>
                <a:sym typeface="Calibri"/>
              </a:rPr>
              <a:t>By the way, we consider the source of data one of two types: real implemented products and patents of inventions. Actually</a:t>
            </a:r>
            <a:r>
              <a:rPr lang="en-US" sz="1200" b="0" i="0" u="none" strike="noStrike" cap="none" baseline="0" dirty="0" smtClean="0">
                <a:solidFill>
                  <a:schemeClr val="dk1"/>
                </a:solidFill>
                <a:effectLst/>
                <a:latin typeface="Calibri"/>
                <a:ea typeface="Calibri"/>
                <a:cs typeface="Calibri"/>
                <a:sym typeface="Calibri"/>
              </a:rPr>
              <a:t> this sample of from patent but for real implemented solution. </a:t>
            </a:r>
            <a:endParaRPr lang="ru-RU" sz="1200" b="0" i="0" u="none" strike="noStrike" cap="none" dirty="0" smtClean="0">
              <a:solidFill>
                <a:schemeClr val="dk1"/>
              </a:solidFill>
              <a:effectLst/>
              <a:latin typeface="Calibri"/>
              <a:ea typeface="Calibri"/>
              <a:cs typeface="Calibri"/>
              <a:sym typeface="Calibri"/>
            </a:endParaRPr>
          </a:p>
          <a:p>
            <a:endParaRPr lang="ru-RU" dirty="0" smtClean="0"/>
          </a:p>
          <a:p>
            <a:endParaRPr lang="ru-RU" dirty="0"/>
          </a:p>
        </p:txBody>
      </p:sp>
      <p:sp>
        <p:nvSpPr>
          <p:cNvPr id="4" name="Номер слайда 3"/>
          <p:cNvSpPr>
            <a:spLocks noGrp="1"/>
          </p:cNvSpPr>
          <p:nvPr>
            <p:ph type="sldNum" idx="10"/>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3</a:t>
            </a:fld>
            <a:endParaRPr lang="en-GB" sz="12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7756998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en-US" sz="1200" b="0" i="0" u="none" strike="noStrike" cap="none" dirty="0" smtClean="0">
                <a:solidFill>
                  <a:schemeClr val="dk1"/>
                </a:solidFill>
                <a:effectLst/>
                <a:latin typeface="Calibri"/>
                <a:ea typeface="Calibri"/>
                <a:cs typeface="Calibri"/>
                <a:sym typeface="Calibri"/>
              </a:rPr>
              <a:t>The case studies summary exists also and described briefly that enables researchers to sort the information and follow up updates and missing cases or analyzed objects. Also it contain links to each constructed case-study in catalogue.</a:t>
            </a:r>
            <a:endParaRPr lang="ru-RU" sz="1200" b="0" i="0" u="none" strike="noStrike" cap="none" dirty="0" smtClean="0">
              <a:solidFill>
                <a:schemeClr val="dk1"/>
              </a:solidFill>
              <a:effectLst/>
              <a:latin typeface="Calibri"/>
              <a:ea typeface="Calibri"/>
              <a:cs typeface="Calibri"/>
              <a:sym typeface="Calibri"/>
            </a:endParaRPr>
          </a:p>
          <a:p>
            <a:r>
              <a:rPr lang="en-US" sz="1200" b="0" i="0" u="none" strike="noStrike" cap="none" dirty="0" smtClean="0">
                <a:solidFill>
                  <a:schemeClr val="dk1"/>
                </a:solidFill>
                <a:effectLst/>
                <a:latin typeface="Calibri"/>
                <a:ea typeface="Calibri"/>
                <a:cs typeface="Calibri"/>
                <a:sym typeface="Calibri"/>
              </a:rPr>
              <a:t>In parallel to that additional summary table for TRIZ-based tools to be constructed, which should be useful also for TRIZ developers.</a:t>
            </a:r>
            <a:endParaRPr lang="ru-RU" sz="1200" b="0" i="0" u="none" strike="noStrike" cap="none" dirty="0" smtClean="0">
              <a:solidFill>
                <a:schemeClr val="dk1"/>
              </a:solidFill>
              <a:effectLst/>
              <a:latin typeface="Calibri"/>
              <a:ea typeface="Calibri"/>
              <a:cs typeface="Calibri"/>
              <a:sym typeface="Calibri"/>
            </a:endParaRPr>
          </a:p>
          <a:p>
            <a:endParaRPr lang="ru-RU" dirty="0"/>
          </a:p>
        </p:txBody>
      </p:sp>
      <p:sp>
        <p:nvSpPr>
          <p:cNvPr id="4" name="Номер слайда 3"/>
          <p:cNvSpPr>
            <a:spLocks noGrp="1"/>
          </p:cNvSpPr>
          <p:nvPr>
            <p:ph type="sldNum" idx="10"/>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4</a:t>
            </a:fld>
            <a:endParaRPr lang="en-GB" sz="12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325230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sz="1200" b="0" i="0" u="none" strike="noStrike" cap="none" dirty="0" smtClean="0">
                <a:solidFill>
                  <a:schemeClr val="dk1"/>
                </a:solidFill>
                <a:effectLst/>
                <a:latin typeface="Calibri"/>
                <a:ea typeface="Calibri"/>
                <a:cs typeface="Calibri"/>
                <a:sym typeface="Calibri"/>
              </a:rPr>
              <a:t>Here you can see the hierarchical structure of IT-systems and their codes, which are used in the database. It includes both software and hardware systems, grouped by functional types and components – we call them partitions. All those shown forms are not rigid and can be modified when it is necessary, for the convenience usage by researchers</a:t>
            </a:r>
            <a:r>
              <a:rPr lang="en-US" sz="1200" b="0" i="0" u="none" strike="noStrike" cap="none" dirty="0" smtClean="0">
                <a:solidFill>
                  <a:schemeClr val="dk1"/>
                </a:solidFill>
                <a:effectLst/>
                <a:latin typeface="Calibri"/>
                <a:ea typeface="Calibri"/>
                <a:cs typeface="Calibri"/>
                <a:sym typeface="Calibri"/>
              </a:rPr>
              <a:t>.</a:t>
            </a:r>
            <a:endParaRPr lang="ru-RU" dirty="0"/>
          </a:p>
        </p:txBody>
      </p:sp>
      <p:sp>
        <p:nvSpPr>
          <p:cNvPr id="4" name="Номер слайда 3"/>
          <p:cNvSpPr>
            <a:spLocks noGrp="1"/>
          </p:cNvSpPr>
          <p:nvPr>
            <p:ph type="sldNum" idx="10"/>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5</a:t>
            </a:fld>
            <a:endParaRPr lang="en-GB" sz="12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4481808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sz="1200" b="0" i="0" u="none" strike="noStrike" cap="none" dirty="0" smtClean="0">
                <a:solidFill>
                  <a:schemeClr val="dk1"/>
                </a:solidFill>
                <a:effectLst/>
                <a:latin typeface="Calibri"/>
                <a:ea typeface="Calibri"/>
                <a:cs typeface="Calibri"/>
                <a:sym typeface="Calibri"/>
              </a:rPr>
              <a:t>By now we have several tens of IT-systems identified and then to be illustrated through case-studies. The current described cases. Additionally to the observed samples, we have a rich row material of samples with a performed preliminary analysis with identified TRIZ-based tools especially for trends analysis and inventive principles. Such as works done by Andrei </a:t>
            </a:r>
            <a:r>
              <a:rPr lang="en-US" sz="1200" b="0" i="0" u="none" strike="noStrike" cap="none" dirty="0" err="1" smtClean="0">
                <a:solidFill>
                  <a:schemeClr val="dk1"/>
                </a:solidFill>
                <a:effectLst/>
                <a:latin typeface="Calibri"/>
                <a:ea typeface="Calibri"/>
                <a:cs typeface="Calibri"/>
                <a:sym typeface="Calibri"/>
              </a:rPr>
              <a:t>Belyaev</a:t>
            </a:r>
            <a:r>
              <a:rPr lang="en-US" sz="1200" b="0" i="0" u="none" strike="noStrike" cap="none" dirty="0" smtClean="0">
                <a:solidFill>
                  <a:schemeClr val="dk1"/>
                </a:solidFill>
                <a:effectLst/>
                <a:latin typeface="Calibri"/>
                <a:ea typeface="Calibri"/>
                <a:cs typeface="Calibri"/>
                <a:sym typeface="Calibri"/>
              </a:rPr>
              <a:t>, Sergei </a:t>
            </a:r>
            <a:r>
              <a:rPr lang="en-US" sz="1200" b="0" i="0" u="none" strike="noStrike" cap="none" dirty="0" err="1" smtClean="0">
                <a:solidFill>
                  <a:schemeClr val="dk1"/>
                </a:solidFill>
                <a:effectLst/>
                <a:latin typeface="Calibri"/>
                <a:ea typeface="Calibri"/>
                <a:cs typeface="Calibri"/>
                <a:sym typeface="Calibri"/>
              </a:rPr>
              <a:t>Sysoyev</a:t>
            </a:r>
            <a:r>
              <a:rPr lang="en-US" sz="1200" b="0" i="0" u="none" strike="noStrike" cap="none" dirty="0" smtClean="0">
                <a:solidFill>
                  <a:schemeClr val="dk1"/>
                </a:solidFill>
                <a:effectLst/>
                <a:latin typeface="Calibri"/>
                <a:ea typeface="Calibri"/>
                <a:cs typeface="Calibri"/>
                <a:sym typeface="Calibri"/>
              </a:rPr>
              <a:t>, Mikhail Rubin, and others. We are working on systemizing those results within a unified approach. Also, </a:t>
            </a:r>
            <a:r>
              <a:rPr lang="en-US" sz="1200" b="0" i="0" u="none" strike="noStrike" cap="none" dirty="0" smtClean="0">
                <a:solidFill>
                  <a:schemeClr val="dk1"/>
                </a:solidFill>
                <a:effectLst/>
                <a:latin typeface="Calibri"/>
                <a:ea typeface="Calibri"/>
                <a:cs typeface="Calibri"/>
                <a:sym typeface="Calibri"/>
              </a:rPr>
              <a:t>everyone </a:t>
            </a:r>
            <a:r>
              <a:rPr lang="en-US" sz="1200" b="0" i="0" u="none" strike="noStrike" cap="none" dirty="0" smtClean="0">
                <a:solidFill>
                  <a:schemeClr val="dk1"/>
                </a:solidFill>
                <a:effectLst/>
                <a:latin typeface="Calibri"/>
                <a:ea typeface="Calibri"/>
                <a:cs typeface="Calibri"/>
                <a:sym typeface="Calibri"/>
              </a:rPr>
              <a:t>welcome to share your own samples to a new format.</a:t>
            </a:r>
            <a:endParaRPr lang="ru-RU" sz="1200" b="0" i="0" u="none" strike="noStrike" cap="none" dirty="0" smtClean="0">
              <a:solidFill>
                <a:schemeClr val="dk1"/>
              </a:solidFill>
              <a:effectLst/>
              <a:latin typeface="Calibri"/>
              <a:ea typeface="Calibri"/>
              <a:cs typeface="Calibri"/>
              <a:sym typeface="Calibri"/>
            </a:endParaRPr>
          </a:p>
          <a:p>
            <a:endParaRPr lang="ru-RU" dirty="0"/>
          </a:p>
        </p:txBody>
      </p:sp>
      <p:sp>
        <p:nvSpPr>
          <p:cNvPr id="4" name="Номер слайда 3"/>
          <p:cNvSpPr>
            <a:spLocks noGrp="1"/>
          </p:cNvSpPr>
          <p:nvPr>
            <p:ph type="sldNum" idx="10"/>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6</a:t>
            </a:fld>
            <a:endParaRPr lang="en-GB" sz="12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0799649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en-US" sz="1200" b="0" i="0" u="none" strike="noStrike" cap="none" dirty="0" smtClean="0">
                <a:solidFill>
                  <a:schemeClr val="dk1"/>
                </a:solidFill>
                <a:effectLst/>
                <a:latin typeface="Calibri"/>
                <a:ea typeface="Calibri"/>
                <a:cs typeface="Calibri"/>
                <a:sym typeface="Calibri"/>
              </a:rPr>
              <a:t>Now, let me share you how this systemized investigation is looks like:</a:t>
            </a:r>
            <a:endParaRPr lang="ru-RU" sz="1200" b="0" i="0" u="none" strike="noStrike" cap="none" dirty="0" smtClean="0">
              <a:solidFill>
                <a:schemeClr val="dk1"/>
              </a:solidFill>
              <a:effectLst/>
              <a:latin typeface="Calibri"/>
              <a:ea typeface="Calibri"/>
              <a:cs typeface="Calibri"/>
              <a:sym typeface="Calibri"/>
            </a:endParaRPr>
          </a:p>
          <a:p>
            <a:r>
              <a:rPr lang="en-US" sz="1200" b="0" i="0" u="none" strike="noStrike" cap="none" dirty="0" smtClean="0">
                <a:solidFill>
                  <a:schemeClr val="dk1"/>
                </a:solidFill>
                <a:effectLst/>
                <a:latin typeface="Calibri"/>
                <a:ea typeface="Calibri"/>
                <a:cs typeface="Calibri"/>
                <a:sym typeface="Calibri"/>
              </a:rPr>
              <a:t>….</a:t>
            </a:r>
            <a:endParaRPr lang="ru-RU" sz="1200" b="0" i="0" u="none" strike="noStrike" cap="none" dirty="0" smtClean="0">
              <a:solidFill>
                <a:schemeClr val="dk1"/>
              </a:solidFill>
              <a:effectLst/>
              <a:latin typeface="Calibri"/>
              <a:ea typeface="Calibri"/>
              <a:cs typeface="Calibri"/>
              <a:sym typeface="Calibri"/>
            </a:endParaRPr>
          </a:p>
          <a:p>
            <a:r>
              <a:rPr lang="en-US" sz="1200" b="0" i="0" u="none" strike="noStrike" cap="none" dirty="0" smtClean="0">
                <a:solidFill>
                  <a:schemeClr val="dk1"/>
                </a:solidFill>
                <a:effectLst/>
                <a:latin typeface="Calibri"/>
                <a:ea typeface="Calibri"/>
                <a:cs typeface="Calibri"/>
                <a:sym typeface="Calibri"/>
              </a:rPr>
              <a:t>As mentioned before we have a set of partitions, each partition should be provided by different case-studies. We consider 5 to 10 samples with balancing of two types: real products and patents. So, the 1</a:t>
            </a:r>
            <a:r>
              <a:rPr lang="en-US" sz="1200" b="0" i="0" u="none" strike="noStrike" cap="none" baseline="30000" dirty="0" smtClean="0">
                <a:solidFill>
                  <a:schemeClr val="dk1"/>
                </a:solidFill>
                <a:effectLst/>
                <a:latin typeface="Calibri"/>
                <a:ea typeface="Calibri"/>
                <a:cs typeface="Calibri"/>
                <a:sym typeface="Calibri"/>
              </a:rPr>
              <a:t>st</a:t>
            </a:r>
            <a:r>
              <a:rPr lang="en-US" sz="1200" b="0" i="0" u="none" strike="noStrike" cap="none" dirty="0" smtClean="0">
                <a:solidFill>
                  <a:schemeClr val="dk1"/>
                </a:solidFill>
                <a:effectLst/>
                <a:latin typeface="Calibri"/>
                <a:ea typeface="Calibri"/>
                <a:cs typeface="Calibri"/>
                <a:sym typeface="Calibri"/>
              </a:rPr>
              <a:t> edition includes that amount of partitions and case-studies, then the 2</a:t>
            </a:r>
            <a:r>
              <a:rPr lang="en-US" sz="1200" b="0" i="0" u="none" strike="noStrike" cap="none" baseline="30000" dirty="0" smtClean="0">
                <a:solidFill>
                  <a:schemeClr val="dk1"/>
                </a:solidFill>
                <a:effectLst/>
                <a:latin typeface="Calibri"/>
                <a:ea typeface="Calibri"/>
                <a:cs typeface="Calibri"/>
                <a:sym typeface="Calibri"/>
              </a:rPr>
              <a:t>nd</a:t>
            </a:r>
            <a:r>
              <a:rPr lang="en-US" sz="1200" b="0" i="0" u="none" strike="noStrike" cap="none" dirty="0" smtClean="0">
                <a:solidFill>
                  <a:schemeClr val="dk1"/>
                </a:solidFill>
                <a:effectLst/>
                <a:latin typeface="Calibri"/>
                <a:ea typeface="Calibri"/>
                <a:cs typeface="Calibri"/>
                <a:sym typeface="Calibri"/>
              </a:rPr>
              <a:t> partition will provide a draft of manual for researchers and developers. In the 3</a:t>
            </a:r>
            <a:r>
              <a:rPr lang="en-US" sz="1200" b="0" i="0" u="none" strike="noStrike" cap="none" baseline="30000" dirty="0" smtClean="0">
                <a:solidFill>
                  <a:schemeClr val="dk1"/>
                </a:solidFill>
                <a:effectLst/>
                <a:latin typeface="Calibri"/>
                <a:ea typeface="Calibri"/>
                <a:cs typeface="Calibri"/>
                <a:sym typeface="Calibri"/>
              </a:rPr>
              <a:t>rd</a:t>
            </a:r>
            <a:r>
              <a:rPr lang="en-US" sz="1200" b="0" i="0" u="none" strike="noStrike" cap="none" dirty="0" smtClean="0">
                <a:solidFill>
                  <a:schemeClr val="dk1"/>
                </a:solidFill>
                <a:effectLst/>
                <a:latin typeface="Calibri"/>
                <a:ea typeface="Calibri"/>
                <a:cs typeface="Calibri"/>
                <a:sym typeface="Calibri"/>
              </a:rPr>
              <a:t> edition, we expect to have an environmental guide for IT architects and problem solvers using TRIZ-based methods. Now about how we build our work and results</a:t>
            </a:r>
            <a:r>
              <a:rPr lang="en-US" sz="1200" b="0" i="0" u="none" strike="noStrike" cap="none" dirty="0" smtClean="0">
                <a:solidFill>
                  <a:schemeClr val="dk1"/>
                </a:solidFill>
                <a:effectLst/>
                <a:latin typeface="Calibri"/>
                <a:ea typeface="Calibri"/>
                <a:cs typeface="Calibri"/>
                <a:sym typeface="Calibri"/>
              </a:rPr>
              <a:t>:……</a:t>
            </a:r>
            <a:endParaRPr lang="ru-RU" sz="1200" b="0" i="0" u="none" strike="noStrike" cap="none" dirty="0" smtClean="0">
              <a:solidFill>
                <a:schemeClr val="dk1"/>
              </a:solidFill>
              <a:effectLst/>
              <a:latin typeface="Calibri"/>
              <a:ea typeface="Calibri"/>
              <a:cs typeface="Calibri"/>
              <a:sym typeface="Calibri"/>
            </a:endParaRPr>
          </a:p>
          <a:p>
            <a:endParaRPr lang="ru-RU" dirty="0"/>
          </a:p>
        </p:txBody>
      </p:sp>
      <p:sp>
        <p:nvSpPr>
          <p:cNvPr id="4" name="Номер слайда 3"/>
          <p:cNvSpPr>
            <a:spLocks noGrp="1"/>
          </p:cNvSpPr>
          <p:nvPr>
            <p:ph type="sldNum" idx="10"/>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7</a:t>
            </a:fld>
            <a:endParaRPr lang="en-GB" sz="12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4856090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sz="1200" b="0" i="0" u="none" strike="noStrike" cap="none" dirty="0" smtClean="0">
                <a:solidFill>
                  <a:schemeClr val="dk1"/>
                </a:solidFill>
                <a:effectLst/>
                <a:latin typeface="Calibri"/>
                <a:ea typeface="Calibri"/>
                <a:cs typeface="Calibri"/>
                <a:sym typeface="Calibri"/>
              </a:rPr>
              <a:t>The already performed portion of work is still modest spending time on fundamental actions and team building with active personalities. But by now we are able to highlight some interesting observations:….</a:t>
            </a:r>
            <a:endParaRPr lang="ru-RU" sz="1200" b="0" i="0" u="none" strike="noStrike" cap="none" dirty="0" smtClean="0">
              <a:solidFill>
                <a:schemeClr val="dk1"/>
              </a:solidFill>
              <a:effectLst/>
              <a:latin typeface="Calibri"/>
              <a:ea typeface="Calibri"/>
              <a:cs typeface="Calibri"/>
              <a:sym typeface="Calibri"/>
            </a:endParaRPr>
          </a:p>
          <a:p>
            <a:endParaRPr lang="ru-RU" dirty="0"/>
          </a:p>
        </p:txBody>
      </p:sp>
      <p:sp>
        <p:nvSpPr>
          <p:cNvPr id="4" name="Номер слайда 3"/>
          <p:cNvSpPr>
            <a:spLocks noGrp="1"/>
          </p:cNvSpPr>
          <p:nvPr>
            <p:ph type="sldNum" idx="10"/>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8</a:t>
            </a:fld>
            <a:endParaRPr lang="en-GB" sz="12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6843473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sz="1200" b="0" i="0" u="none" strike="noStrike" cap="none" dirty="0" smtClean="0">
                <a:solidFill>
                  <a:schemeClr val="dk1"/>
                </a:solidFill>
                <a:effectLst/>
                <a:latin typeface="Calibri"/>
                <a:ea typeface="Calibri"/>
                <a:cs typeface="Calibri"/>
                <a:sym typeface="Calibri"/>
              </a:rPr>
              <a:t>Our activities are very clear and transparent for authors and participants. You share us an approach, idea, hypothesis or samples that reflects the efforts of individuals, then by efforts of TDS team we apply a test and improvement that can be published before approving as a documented approach.</a:t>
            </a:r>
            <a:endParaRPr lang="ru-RU" sz="1200" b="0" i="0" u="none" strike="noStrike" cap="none" dirty="0" smtClean="0">
              <a:solidFill>
                <a:schemeClr val="dk1"/>
              </a:solidFill>
              <a:effectLst/>
              <a:latin typeface="Calibri"/>
              <a:ea typeface="Calibri"/>
              <a:cs typeface="Calibri"/>
              <a:sym typeface="Calibri"/>
            </a:endParaRPr>
          </a:p>
          <a:p>
            <a:endParaRPr lang="ru-RU" dirty="0"/>
          </a:p>
        </p:txBody>
      </p:sp>
      <p:sp>
        <p:nvSpPr>
          <p:cNvPr id="4" name="Номер слайда 3"/>
          <p:cNvSpPr>
            <a:spLocks noGrp="1"/>
          </p:cNvSpPr>
          <p:nvPr>
            <p:ph type="sldNum" idx="10"/>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9</a:t>
            </a:fld>
            <a:endParaRPr lang="en-GB" sz="12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5910932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sz="1200" b="0" i="0" u="none" strike="noStrike" cap="none" dirty="0" smtClean="0">
                <a:solidFill>
                  <a:schemeClr val="dk1"/>
                </a:solidFill>
                <a:effectLst/>
                <a:latin typeface="Calibri"/>
                <a:ea typeface="Calibri"/>
                <a:cs typeface="Calibri"/>
                <a:sym typeface="Calibri"/>
              </a:rPr>
              <a:t>The general idea or scheme of developing IT systems through TRIZ-based methods doesn’t differ from the way of development in other fields. We consider consulting practices as well as project management, training and R&amp;D. Developing IT-systems through TRIZ-based methods means a continuous investigating the adaptation of well-known and developing new TRIZ-based methods.</a:t>
            </a:r>
            <a:endParaRPr lang="ru-RU" sz="1200" b="0" i="0" u="none" strike="noStrike" cap="none" dirty="0" smtClean="0">
              <a:solidFill>
                <a:schemeClr val="dk1"/>
              </a:solidFill>
              <a:effectLst/>
              <a:latin typeface="Calibri"/>
              <a:ea typeface="Calibri"/>
              <a:cs typeface="Calibri"/>
              <a:sym typeface="Calibri"/>
            </a:endParaRPr>
          </a:p>
          <a:p>
            <a:endParaRPr lang="ru-RU" dirty="0"/>
          </a:p>
        </p:txBody>
      </p:sp>
      <p:sp>
        <p:nvSpPr>
          <p:cNvPr id="4" name="Номер слайда 3"/>
          <p:cNvSpPr>
            <a:spLocks noGrp="1"/>
          </p:cNvSpPr>
          <p:nvPr>
            <p:ph type="sldNum" idx="10"/>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10</a:t>
            </a:fld>
            <a:endParaRPr lang="en-GB" sz="12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7820444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sz="1200" b="0" i="0" u="none" strike="noStrike" cap="none" dirty="0" smtClean="0">
                <a:solidFill>
                  <a:schemeClr val="dk1"/>
                </a:solidFill>
                <a:effectLst/>
                <a:latin typeface="Calibri"/>
                <a:ea typeface="Calibri"/>
                <a:cs typeface="Calibri"/>
                <a:sym typeface="Calibri"/>
              </a:rPr>
              <a:t>For such type of activity of course expressing the critical and useful opinions are very welcomed. Also, we are open to consider your participation in a topics and partitions that directly linked to your area of interest.</a:t>
            </a:r>
            <a:endParaRPr lang="ru-RU" sz="1200" b="0" i="0" u="none" strike="noStrike" cap="none" dirty="0" smtClean="0">
              <a:solidFill>
                <a:schemeClr val="dk1"/>
              </a:solidFill>
              <a:effectLst/>
              <a:latin typeface="Calibri"/>
              <a:ea typeface="Calibri"/>
              <a:cs typeface="Calibri"/>
              <a:sym typeface="Calibri"/>
            </a:endParaRPr>
          </a:p>
          <a:p>
            <a:endParaRPr lang="ru-RU" dirty="0"/>
          </a:p>
        </p:txBody>
      </p:sp>
      <p:sp>
        <p:nvSpPr>
          <p:cNvPr id="4" name="Номер слайда 3"/>
          <p:cNvSpPr>
            <a:spLocks noGrp="1"/>
          </p:cNvSpPr>
          <p:nvPr>
            <p:ph type="sldNum" idx="10"/>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11</a:t>
            </a:fld>
            <a:endParaRPr lang="en-GB" sz="12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0200940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sz="1200" b="0" i="0" u="none" strike="noStrike" cap="none" dirty="0" smtClean="0">
                <a:solidFill>
                  <a:schemeClr val="dk1"/>
                </a:solidFill>
                <a:effectLst/>
                <a:latin typeface="Calibri"/>
                <a:ea typeface="Calibri"/>
                <a:cs typeface="Calibri"/>
                <a:sym typeface="Calibri"/>
              </a:rPr>
              <a:t>This shortly observed approach and templates are a way of standardizing and systemizing, and lie in creating further standards and specification for engineering communities and scientists. </a:t>
            </a:r>
            <a:endParaRPr lang="ru-RU" sz="1200" b="0" i="0" u="none" strike="noStrike" cap="none" dirty="0" smtClean="0">
              <a:solidFill>
                <a:schemeClr val="dk1"/>
              </a:solidFill>
              <a:effectLst/>
              <a:latin typeface="Calibri"/>
              <a:ea typeface="Calibri"/>
              <a:cs typeface="Calibri"/>
              <a:sym typeface="Calibri"/>
            </a:endParaRPr>
          </a:p>
          <a:p>
            <a:endParaRPr lang="ru-RU" dirty="0"/>
          </a:p>
        </p:txBody>
      </p:sp>
      <p:sp>
        <p:nvSpPr>
          <p:cNvPr id="4" name="Номер слайда 3"/>
          <p:cNvSpPr>
            <a:spLocks noGrp="1"/>
          </p:cNvSpPr>
          <p:nvPr>
            <p:ph type="sldNum" idx="10"/>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12</a:t>
            </a:fld>
            <a:endParaRPr lang="en-GB" sz="12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9040971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sz="1200" b="0" i="0" u="none" strike="noStrike" cap="none" dirty="0" smtClean="0">
                <a:solidFill>
                  <a:schemeClr val="dk1"/>
                </a:solidFill>
                <a:effectLst/>
                <a:latin typeface="Calibri"/>
                <a:ea typeface="Calibri"/>
                <a:cs typeface="Calibri"/>
                <a:sym typeface="Calibri"/>
              </a:rPr>
              <a:t>So, again, use our opportunity to test your hypothesis. Try our services by applying samples and added values. Get our feedback on your data and expertise. Improve and enrich our practices.</a:t>
            </a:r>
            <a:endParaRPr lang="ru-RU" sz="1200" b="0" i="0" u="none" strike="noStrike" cap="none" dirty="0" smtClean="0">
              <a:solidFill>
                <a:schemeClr val="dk1"/>
              </a:solidFill>
              <a:effectLst/>
              <a:latin typeface="Calibri"/>
              <a:ea typeface="Calibri"/>
              <a:cs typeface="Calibri"/>
              <a:sym typeface="Calibri"/>
            </a:endParaRPr>
          </a:p>
          <a:p>
            <a:endParaRPr lang="ru-RU" dirty="0"/>
          </a:p>
        </p:txBody>
      </p:sp>
      <p:sp>
        <p:nvSpPr>
          <p:cNvPr id="4" name="Номер слайда 3"/>
          <p:cNvSpPr>
            <a:spLocks noGrp="1"/>
          </p:cNvSpPr>
          <p:nvPr>
            <p:ph type="sldNum" idx="10"/>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13</a:t>
            </a:fld>
            <a:endParaRPr lang="en-GB" sz="12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5624475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sz="1200" b="0" i="0" u="none" strike="noStrike" cap="none" dirty="0" smtClean="0">
                <a:solidFill>
                  <a:schemeClr val="dk1"/>
                </a:solidFill>
                <a:effectLst/>
                <a:latin typeface="Calibri"/>
                <a:ea typeface="Calibri"/>
                <a:cs typeface="Calibri"/>
                <a:sym typeface="Calibri"/>
              </a:rPr>
              <a:t>By my personal practice in this field I could notice some interesting phenomena of existing development of IT-systems. Comparing the old and new and looking attentively at the evolution of specialized tools of development, the researcher will enjoy and feel this adventure.</a:t>
            </a:r>
            <a:endParaRPr lang="ru-RU" sz="1200" b="0" i="0" u="none" strike="noStrike" cap="none" dirty="0" smtClean="0">
              <a:solidFill>
                <a:schemeClr val="dk1"/>
              </a:solidFill>
              <a:effectLst/>
              <a:latin typeface="Calibri"/>
              <a:ea typeface="Calibri"/>
              <a:cs typeface="Calibri"/>
              <a:sym typeface="Calibri"/>
            </a:endParaRPr>
          </a:p>
          <a:p>
            <a:endParaRPr lang="ru-RU" dirty="0"/>
          </a:p>
        </p:txBody>
      </p:sp>
      <p:sp>
        <p:nvSpPr>
          <p:cNvPr id="4" name="Номер слайда 3"/>
          <p:cNvSpPr>
            <a:spLocks noGrp="1"/>
          </p:cNvSpPr>
          <p:nvPr>
            <p:ph type="sldNum" idx="10"/>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14</a:t>
            </a:fld>
            <a:endParaRPr lang="en-GB" sz="12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7763238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en-US" sz="1200" b="0" i="0" u="none" strike="noStrike" cap="none" dirty="0" smtClean="0">
                <a:solidFill>
                  <a:schemeClr val="dk1"/>
                </a:solidFill>
                <a:effectLst/>
                <a:latin typeface="Calibri"/>
                <a:ea typeface="Calibri"/>
                <a:cs typeface="Calibri"/>
                <a:sym typeface="Calibri"/>
              </a:rPr>
              <a:t>And for sure, sharing results, even temporary ones via international events such as conferences and webinars is very inspiring. I can mention here couple of them:</a:t>
            </a:r>
            <a:endParaRPr lang="ru-RU" sz="1200" b="0" i="0" u="none" strike="noStrike" cap="none" dirty="0" smtClean="0">
              <a:solidFill>
                <a:schemeClr val="dk1"/>
              </a:solidFill>
              <a:effectLst/>
              <a:latin typeface="Calibri"/>
              <a:ea typeface="Calibri"/>
              <a:cs typeface="Calibri"/>
              <a:sym typeface="Calibri"/>
            </a:endParaRPr>
          </a:p>
          <a:p>
            <a:pPr lvl="0"/>
            <a:r>
              <a:rPr lang="en-US" sz="1200" b="0" i="0" u="none" strike="noStrike" cap="none" dirty="0" smtClean="0">
                <a:solidFill>
                  <a:schemeClr val="dk1"/>
                </a:solidFill>
                <a:effectLst/>
                <a:latin typeface="Calibri"/>
                <a:ea typeface="Calibri"/>
                <a:cs typeface="Calibri"/>
                <a:sym typeface="Calibri"/>
              </a:rPr>
              <a:t>TRIZ fest conference 2021 established by MATRIZ organization</a:t>
            </a:r>
            <a:endParaRPr lang="ru-RU" sz="1200" b="0" i="0" u="none" strike="noStrike" cap="none" dirty="0" smtClean="0">
              <a:solidFill>
                <a:schemeClr val="dk1"/>
              </a:solidFill>
              <a:effectLst/>
              <a:latin typeface="Calibri"/>
              <a:ea typeface="Calibri"/>
              <a:cs typeface="Calibri"/>
              <a:sym typeface="Calibri"/>
            </a:endParaRPr>
          </a:p>
          <a:p>
            <a:pPr lvl="0"/>
            <a:r>
              <a:rPr lang="en-US" sz="1200" b="0" i="0" u="none" strike="noStrike" cap="none" dirty="0" smtClean="0">
                <a:solidFill>
                  <a:schemeClr val="dk1"/>
                </a:solidFill>
                <a:effectLst/>
                <a:latin typeface="Calibri"/>
                <a:ea typeface="Calibri"/>
                <a:cs typeface="Calibri"/>
                <a:sym typeface="Calibri"/>
              </a:rPr>
              <a:t>A specialized organized by TRIZ developers Summit and Jason Wang the CEO &amp; founder of IMA </a:t>
            </a:r>
            <a:r>
              <a:rPr lang="en-US" sz="1200" b="0" i="0" u="none" strike="noStrike" cap="none" dirty="0" err="1" smtClean="0">
                <a:solidFill>
                  <a:schemeClr val="dk1"/>
                </a:solidFill>
                <a:effectLst/>
                <a:latin typeface="Calibri"/>
                <a:ea typeface="Calibri"/>
                <a:cs typeface="Calibri"/>
                <a:sym typeface="Calibri"/>
              </a:rPr>
              <a:t>Innocloud</a:t>
            </a:r>
            <a:r>
              <a:rPr lang="en-US" sz="1200" b="0" i="0" u="none" strike="noStrike" cap="none" dirty="0" smtClean="0">
                <a:solidFill>
                  <a:schemeClr val="dk1"/>
                </a:solidFill>
                <a:effectLst/>
                <a:latin typeface="Calibri"/>
                <a:ea typeface="Calibri"/>
                <a:cs typeface="Calibri"/>
                <a:sym typeface="Calibri"/>
              </a:rPr>
              <a:t> in China.</a:t>
            </a:r>
            <a:endParaRPr lang="ru-RU" sz="1200" b="0" i="0" u="none" strike="noStrike" cap="none" dirty="0" smtClean="0">
              <a:solidFill>
                <a:schemeClr val="dk1"/>
              </a:solidFill>
              <a:effectLst/>
              <a:latin typeface="Calibri"/>
              <a:ea typeface="Calibri"/>
              <a:cs typeface="Calibri"/>
              <a:sym typeface="Calibri"/>
            </a:endParaRPr>
          </a:p>
          <a:p>
            <a:pPr lvl="0"/>
            <a:r>
              <a:rPr lang="en-US" sz="1200" b="0" i="0" u="none" strike="noStrike" cap="none" dirty="0" smtClean="0">
                <a:solidFill>
                  <a:schemeClr val="dk1"/>
                </a:solidFill>
                <a:effectLst/>
                <a:latin typeface="Calibri"/>
                <a:ea typeface="Calibri"/>
                <a:cs typeface="Calibri"/>
                <a:sym typeface="Calibri"/>
              </a:rPr>
              <a:t>And my last presentation of TRIZ master thesis at TMCC of MATRIZ Official organization in August this year.</a:t>
            </a:r>
            <a:endParaRPr lang="ru-RU" sz="1200" b="0" i="0" u="none" strike="noStrike" cap="none" dirty="0" smtClean="0">
              <a:solidFill>
                <a:schemeClr val="dk1"/>
              </a:solidFill>
              <a:effectLst/>
              <a:latin typeface="Calibri"/>
              <a:ea typeface="Calibri"/>
              <a:cs typeface="Calibri"/>
              <a:sym typeface="Calibri"/>
            </a:endParaRPr>
          </a:p>
          <a:p>
            <a:endParaRPr lang="ru-RU" dirty="0"/>
          </a:p>
        </p:txBody>
      </p:sp>
      <p:sp>
        <p:nvSpPr>
          <p:cNvPr id="4" name="Номер слайда 3"/>
          <p:cNvSpPr>
            <a:spLocks noGrp="1"/>
          </p:cNvSpPr>
          <p:nvPr>
            <p:ph type="sldNum" idx="10"/>
          </p:nvPr>
        </p:nvSpPr>
        <p:spPr/>
        <p:txBody>
          <a:bodyPr/>
          <a:lstStyle/>
          <a:p>
            <a:pPr marL="0" marR="0" lvl="0" indent="0" algn="r" rtl="0">
              <a:spcBef>
                <a:spcPts val="0"/>
              </a:spcBef>
              <a:spcAft>
                <a:spcPts val="0"/>
              </a:spcAft>
              <a:buNone/>
            </a:pPr>
            <a:fld id="{00000000-1234-1234-1234-123412341234}" type="slidenum">
              <a:rPr lang="en-GB" sz="1200" b="0" i="0" u="none" strike="noStrike" cap="none" smtClean="0">
                <a:solidFill>
                  <a:schemeClr val="dk1"/>
                </a:solidFill>
                <a:latin typeface="Calibri"/>
                <a:ea typeface="Calibri"/>
                <a:cs typeface="Calibri"/>
                <a:sym typeface="Calibri"/>
              </a:rPr>
              <a:t>15</a:t>
            </a:fld>
            <a:endParaRPr lang="en-GB" sz="12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862617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1"/>
        <p:cNvGrpSpPr/>
        <p:nvPr/>
      </p:nvGrpSpPr>
      <p:grpSpPr>
        <a:xfrm>
          <a:off x="0" y="0"/>
          <a:ext cx="0" cy="0"/>
          <a:chOff x="0" y="0"/>
          <a:chExt cx="0" cy="0"/>
        </a:xfrm>
      </p:grpSpPr>
      <p:sp>
        <p:nvSpPr>
          <p:cNvPr id="542" name="Google Shape;542;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sz="1200" b="0" i="0" u="none" strike="noStrike" cap="none" dirty="0" smtClean="0">
                <a:solidFill>
                  <a:schemeClr val="dk1"/>
                </a:solidFill>
                <a:effectLst/>
                <a:latin typeface="Calibri"/>
                <a:ea typeface="Calibri"/>
                <a:cs typeface="Calibri"/>
                <a:sym typeface="Calibri"/>
              </a:rPr>
              <a:t>Well. I finished my speech. Thank you for your attention.</a:t>
            </a:r>
            <a:endParaRPr lang="ru-RU" sz="1200" b="0" i="0" u="none" strike="noStrike" cap="none" dirty="0" smtClean="0">
              <a:solidFill>
                <a:schemeClr val="dk1"/>
              </a:solidFill>
              <a:effectLst/>
              <a:latin typeface="Calibri"/>
              <a:ea typeface="Calibri"/>
              <a:cs typeface="Calibri"/>
              <a:sym typeface="Calibri"/>
            </a:endParaRPr>
          </a:p>
          <a:p>
            <a:pPr marL="0" lvl="0" indent="0" algn="l" rtl="0">
              <a:spcBef>
                <a:spcPts val="0"/>
              </a:spcBef>
              <a:spcAft>
                <a:spcPts val="0"/>
              </a:spcAft>
              <a:buNone/>
            </a:pPr>
            <a:endParaRPr dirty="0"/>
          </a:p>
        </p:txBody>
      </p:sp>
      <p:sp>
        <p:nvSpPr>
          <p:cNvPr id="543" name="Google Shape;543;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2"/>
        <p:cNvGrpSpPr/>
        <p:nvPr/>
      </p:nvGrpSpPr>
      <p:grpSpPr>
        <a:xfrm>
          <a:off x="0" y="0"/>
          <a:ext cx="0" cy="0"/>
          <a:chOff x="0" y="0"/>
          <a:chExt cx="0" cy="0"/>
        </a:xfrm>
      </p:grpSpPr>
      <p:sp>
        <p:nvSpPr>
          <p:cNvPr id="523" name="Google Shape;523;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24" name="Google Shape;524;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US" sz="1200" b="0" i="0" u="none" strike="noStrike" cap="none" dirty="0" smtClean="0">
                <a:solidFill>
                  <a:schemeClr val="dk1"/>
                </a:solidFill>
                <a:effectLst/>
                <a:latin typeface="Calibri"/>
                <a:ea typeface="Calibri"/>
                <a:cs typeface="Calibri"/>
                <a:sym typeface="Calibri"/>
              </a:rPr>
              <a:t>And please your questions..</a:t>
            </a:r>
            <a:endParaRPr lang="ru-RU" sz="1200" b="0" i="0" u="none" strike="noStrike" cap="none" dirty="0" smtClean="0">
              <a:solidFill>
                <a:schemeClr val="dk1"/>
              </a:solidFill>
              <a:effectLst/>
              <a:latin typeface="Calibri"/>
              <a:ea typeface="Calibri"/>
              <a:cs typeface="Calibri"/>
              <a:sym typeface="Calibri"/>
            </a:endParaRPr>
          </a:p>
          <a:p>
            <a:pPr marL="0" lvl="0" indent="0" algn="l" rtl="0">
              <a:spcBef>
                <a:spcPts val="0"/>
              </a:spcBef>
              <a:spcAft>
                <a:spcPts val="0"/>
              </a:spcAft>
              <a:buNone/>
            </a:pPr>
            <a:endParaRPr dirty="0"/>
          </a:p>
        </p:txBody>
      </p:sp>
      <p:sp>
        <p:nvSpPr>
          <p:cNvPr id="525" name="Google Shape;525;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17</a:t>
            </a:fld>
            <a:endParaRPr dirty="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10"/>
        <p:cNvGrpSpPr/>
        <p:nvPr/>
      </p:nvGrpSpPr>
      <p:grpSpPr>
        <a:xfrm>
          <a:off x="0" y="0"/>
          <a:ext cx="0" cy="0"/>
          <a:chOff x="0" y="0"/>
          <a:chExt cx="0" cy="0"/>
        </a:xfrm>
      </p:grpSpPr>
      <p:pic>
        <p:nvPicPr>
          <p:cNvPr id="11" name="Google Shape;11;p13"/>
          <p:cNvPicPr preferRelativeResize="0"/>
          <p:nvPr/>
        </p:nvPicPr>
        <p:blipFill rotWithShape="1">
          <a:blip r:embed="rId2">
            <a:alphaModFix/>
          </a:blip>
          <a:srcRect l="16544" t="9939" r="5256" b="9699"/>
          <a:stretch/>
        </p:blipFill>
        <p:spPr>
          <a:xfrm>
            <a:off x="-152400" y="-85725"/>
            <a:ext cx="12496800" cy="7029450"/>
          </a:xfrm>
          <a:prstGeom prst="rect">
            <a:avLst/>
          </a:prstGeom>
          <a:noFill/>
          <a:ln>
            <a:noFill/>
          </a:ln>
        </p:spPr>
      </p:pic>
      <p:sp>
        <p:nvSpPr>
          <p:cNvPr id="12" name="Google Shape;12;p13"/>
          <p:cNvSpPr txBox="1">
            <a:spLocks noGrp="1"/>
          </p:cNvSpPr>
          <p:nvPr>
            <p:ph type="ctrTitle"/>
          </p:nvPr>
        </p:nvSpPr>
        <p:spPr>
          <a:xfrm>
            <a:off x="914400" y="2072640"/>
            <a:ext cx="9652000" cy="1254442"/>
          </a:xfrm>
          <a:prstGeom prst="rect">
            <a:avLst/>
          </a:prstGeom>
          <a:noFill/>
          <a:ln>
            <a:noFill/>
          </a:ln>
        </p:spPr>
        <p:txBody>
          <a:bodyPr spcFirstLastPara="1" wrap="square" lIns="91425" tIns="45700" rIns="91425" bIns="45700" anchor="ctr" anchorCtr="0">
            <a:noAutofit/>
          </a:bodyPr>
          <a:lstStyle>
            <a:lvl1pPr marR="0" lvl="0" algn="ctr" rtl="0">
              <a:lnSpc>
                <a:spcPct val="90000"/>
              </a:lnSpc>
              <a:spcBef>
                <a:spcPts val="0"/>
              </a:spcBef>
              <a:spcAft>
                <a:spcPts val="0"/>
              </a:spcAft>
              <a:buClr>
                <a:schemeClr val="lt1"/>
              </a:buClr>
              <a:buSzPts val="6000"/>
              <a:buFont typeface="Calibri"/>
              <a:buNone/>
              <a:defRPr sz="6000" b="1" i="0" u="none" strike="noStrike" cap="none">
                <a:solidFill>
                  <a:schemeClr val="lt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3" name="Google Shape;13;p13"/>
          <p:cNvSpPr txBox="1">
            <a:spLocks noGrp="1"/>
          </p:cNvSpPr>
          <p:nvPr>
            <p:ph type="subTitle" idx="1"/>
          </p:nvPr>
        </p:nvSpPr>
        <p:spPr>
          <a:xfrm>
            <a:off x="2865120" y="3419158"/>
            <a:ext cx="6461760" cy="919162"/>
          </a:xfrm>
          <a:prstGeom prst="rect">
            <a:avLst/>
          </a:prstGeom>
          <a:noFill/>
          <a:ln>
            <a:noFill/>
          </a:ln>
        </p:spPr>
        <p:txBody>
          <a:bodyPr spcFirstLastPara="1" wrap="square" lIns="91425" tIns="45700" rIns="91425" bIns="45700" anchor="ctr" anchorCtr="0">
            <a:noAutofit/>
          </a:bodyPr>
          <a:lstStyle>
            <a:lvl1pPr marR="0" lvl="0" algn="ctr" rtl="0">
              <a:lnSpc>
                <a:spcPct val="90000"/>
              </a:lnSpc>
              <a:spcBef>
                <a:spcPts val="1000"/>
              </a:spcBef>
              <a:spcAft>
                <a:spcPts val="0"/>
              </a:spcAft>
              <a:buClr>
                <a:schemeClr val="lt1"/>
              </a:buClr>
              <a:buSzPts val="2400"/>
              <a:buFont typeface="Arial"/>
              <a:buNone/>
              <a:defRPr sz="2400" b="1" i="0" u="none" strike="noStrike" cap="none">
                <a:solidFill>
                  <a:schemeClr val="lt1"/>
                </a:solidFill>
                <a:latin typeface="Calibri"/>
                <a:ea typeface="Calibri"/>
                <a:cs typeface="Calibri"/>
                <a:sym typeface="Calibri"/>
              </a:defRPr>
            </a:lvl1pPr>
            <a:lvl2pPr marR="0" lvl="1"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2pPr>
            <a:lvl3pPr marR="0" lvl="2"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R="0" lvl="3"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4pPr>
            <a:lvl5pPr marR="0" lvl="4"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5pPr>
            <a:lvl6pPr marR="0" lvl="5"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6pPr>
            <a:lvl7pPr marR="0" lvl="6"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7pPr>
            <a:lvl8pPr marR="0" lvl="7"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8pPr>
            <a:lvl9pPr marR="0" lvl="8"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1 speaker ">
  <p:cSld name="1 speaker ">
    <p:spTree>
      <p:nvGrpSpPr>
        <p:cNvPr id="1" name="Shape 14"/>
        <p:cNvGrpSpPr/>
        <p:nvPr/>
      </p:nvGrpSpPr>
      <p:grpSpPr>
        <a:xfrm>
          <a:off x="0" y="0"/>
          <a:ext cx="0" cy="0"/>
          <a:chOff x="0" y="0"/>
          <a:chExt cx="0" cy="0"/>
        </a:xfrm>
      </p:grpSpPr>
      <p:pic>
        <p:nvPicPr>
          <p:cNvPr id="15" name="Google Shape;15;p14"/>
          <p:cNvPicPr preferRelativeResize="0"/>
          <p:nvPr/>
        </p:nvPicPr>
        <p:blipFill rotWithShape="1">
          <a:blip r:embed="rId2">
            <a:alphaModFix/>
          </a:blip>
          <a:srcRect l="16544" t="9939" r="5256" b="9699"/>
          <a:stretch/>
        </p:blipFill>
        <p:spPr>
          <a:xfrm>
            <a:off x="-152400" y="-85725"/>
            <a:ext cx="12496800" cy="7029450"/>
          </a:xfrm>
          <a:prstGeom prst="rect">
            <a:avLst/>
          </a:prstGeom>
          <a:noFill/>
          <a:ln>
            <a:noFill/>
          </a:ln>
        </p:spPr>
      </p:pic>
      <p:sp>
        <p:nvSpPr>
          <p:cNvPr id="16" name="Google Shape;16;p14"/>
          <p:cNvSpPr txBox="1">
            <a:spLocks noGrp="1"/>
          </p:cNvSpPr>
          <p:nvPr>
            <p:ph type="ctrTitle"/>
          </p:nvPr>
        </p:nvSpPr>
        <p:spPr>
          <a:xfrm>
            <a:off x="1540033" y="1847091"/>
            <a:ext cx="9111934" cy="518422"/>
          </a:xfrm>
          <a:prstGeom prst="rect">
            <a:avLst/>
          </a:prstGeom>
          <a:noFill/>
          <a:ln>
            <a:noFill/>
          </a:ln>
        </p:spPr>
        <p:txBody>
          <a:bodyPr spcFirstLastPara="1" wrap="square" lIns="91425" tIns="45700" rIns="91425" bIns="45700" anchor="ctr" anchorCtr="0">
            <a:noAutofit/>
          </a:bodyPr>
          <a:lstStyle>
            <a:lvl1pPr marR="0" lvl="0" algn="ctr" rtl="0">
              <a:lnSpc>
                <a:spcPct val="90000"/>
              </a:lnSpc>
              <a:spcBef>
                <a:spcPts val="0"/>
              </a:spcBef>
              <a:spcAft>
                <a:spcPts val="0"/>
              </a:spcAft>
              <a:buClr>
                <a:schemeClr val="lt1"/>
              </a:buClr>
              <a:buSzPts val="4800"/>
              <a:buFont typeface="Calibri"/>
              <a:buNone/>
              <a:defRPr sz="4800" b="1" i="0" u="none" strike="noStrike" cap="none">
                <a:solidFill>
                  <a:schemeClr val="lt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7" name="Google Shape;17;p14"/>
          <p:cNvSpPr txBox="1">
            <a:spLocks noGrp="1"/>
          </p:cNvSpPr>
          <p:nvPr>
            <p:ph type="body" idx="1"/>
          </p:nvPr>
        </p:nvSpPr>
        <p:spPr>
          <a:xfrm>
            <a:off x="2453372" y="3190049"/>
            <a:ext cx="7285315" cy="2089873"/>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lt1"/>
              </a:buClr>
              <a:buSzPts val="2800"/>
              <a:buFont typeface="Arial"/>
              <a:buChar char="•"/>
              <a:defRPr sz="2800" b="0" i="0" u="none" strike="noStrike" cap="none">
                <a:solidFill>
                  <a:schemeClr val="lt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lt1"/>
              </a:buClr>
              <a:buSzPts val="2400"/>
              <a:buFont typeface="Arial"/>
              <a:buChar char="•"/>
              <a:defRPr sz="2400" b="0" i="0" u="none" strike="noStrike" cap="none">
                <a:solidFill>
                  <a:schemeClr val="lt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lt1"/>
              </a:buClr>
              <a:buSzPts val="2000"/>
              <a:buFont typeface="Arial"/>
              <a:buChar char="•"/>
              <a:defRPr sz="2000" b="0" i="0" u="none" strike="noStrike" cap="none">
                <a:solidFill>
                  <a:schemeClr val="lt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 speaker ">
  <p:cSld name="2 speaker ">
    <p:spTree>
      <p:nvGrpSpPr>
        <p:cNvPr id="1" name="Shape 24"/>
        <p:cNvGrpSpPr/>
        <p:nvPr/>
      </p:nvGrpSpPr>
      <p:grpSpPr>
        <a:xfrm>
          <a:off x="0" y="0"/>
          <a:ext cx="0" cy="0"/>
          <a:chOff x="0" y="0"/>
          <a:chExt cx="0" cy="0"/>
        </a:xfrm>
      </p:grpSpPr>
      <p:sp>
        <p:nvSpPr>
          <p:cNvPr id="26" name="Google Shape;26;p16"/>
          <p:cNvSpPr txBox="1">
            <a:spLocks noGrp="1"/>
          </p:cNvSpPr>
          <p:nvPr>
            <p:ph type="ctrTitle"/>
          </p:nvPr>
        </p:nvSpPr>
        <p:spPr>
          <a:xfrm>
            <a:off x="521988" y="297553"/>
            <a:ext cx="10833988" cy="616847"/>
          </a:xfrm>
          <a:prstGeom prst="rect">
            <a:avLst/>
          </a:prstGeom>
          <a:noFill/>
          <a:ln>
            <a:noFill/>
          </a:ln>
        </p:spPr>
        <p:txBody>
          <a:bodyPr spcFirstLastPara="1" wrap="square" lIns="91425" tIns="45700" rIns="91425" bIns="45700" anchor="ctr" anchorCtr="0">
            <a:normAutofit/>
          </a:bodyPr>
          <a:lstStyle>
            <a:lvl1pPr marR="0" lvl="0" algn="ctr" rtl="0">
              <a:lnSpc>
                <a:spcPct val="90000"/>
              </a:lnSpc>
              <a:spcBef>
                <a:spcPts val="0"/>
              </a:spcBef>
              <a:spcAft>
                <a:spcPts val="0"/>
              </a:spcAft>
              <a:buClr>
                <a:schemeClr val="lt1"/>
              </a:buClr>
              <a:buSzPts val="5400"/>
              <a:buFont typeface="Calibri"/>
              <a:buNone/>
              <a:defRPr sz="5400" b="1" i="0" u="none" strike="noStrike" cap="none">
                <a:solidFill>
                  <a:schemeClr val="lt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27" name="Google Shape;27;p16"/>
          <p:cNvSpPr txBox="1">
            <a:spLocks noGrp="1"/>
          </p:cNvSpPr>
          <p:nvPr>
            <p:ph type="body" idx="1"/>
          </p:nvPr>
        </p:nvSpPr>
        <p:spPr>
          <a:xfrm>
            <a:off x="417557" y="1312364"/>
            <a:ext cx="11365140" cy="4618173"/>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lt1"/>
              </a:buClr>
              <a:buSzPts val="2800"/>
              <a:buFont typeface="Arial"/>
              <a:buChar char="•"/>
              <a:defRPr sz="2800" b="0" i="0" u="none" strike="noStrike" cap="none">
                <a:solidFill>
                  <a:schemeClr val="lt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lt1"/>
              </a:buClr>
              <a:buSzPts val="2400"/>
              <a:buFont typeface="Arial"/>
              <a:buChar char="•"/>
              <a:defRPr sz="2400" b="0" i="0" u="none" strike="noStrike" cap="none">
                <a:solidFill>
                  <a:schemeClr val="lt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lt1"/>
              </a:buClr>
              <a:buSzPts val="2000"/>
              <a:buFont typeface="Arial"/>
              <a:buChar char="•"/>
              <a:defRPr sz="2000" b="0" i="0" u="none" strike="noStrike" cap="none">
                <a:solidFill>
                  <a:schemeClr val="lt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1_1 speaker ">
  <p:cSld name="1_1 speaker ">
    <p:spTree>
      <p:nvGrpSpPr>
        <p:cNvPr id="1" name="Shape 37"/>
        <p:cNvGrpSpPr/>
        <p:nvPr/>
      </p:nvGrpSpPr>
      <p:grpSpPr>
        <a:xfrm>
          <a:off x="0" y="0"/>
          <a:ext cx="0" cy="0"/>
          <a:chOff x="0" y="0"/>
          <a:chExt cx="0" cy="0"/>
        </a:xfrm>
      </p:grpSpPr>
      <p:pic>
        <p:nvPicPr>
          <p:cNvPr id="38" name="Google Shape;38;p18"/>
          <p:cNvPicPr preferRelativeResize="0"/>
          <p:nvPr/>
        </p:nvPicPr>
        <p:blipFill rotWithShape="1">
          <a:blip r:embed="rId2">
            <a:alphaModFix/>
          </a:blip>
          <a:srcRect l="16544" t="9939" r="5256" b="9699"/>
          <a:stretch/>
        </p:blipFill>
        <p:spPr>
          <a:xfrm>
            <a:off x="0" y="6353591"/>
            <a:ext cx="12192000" cy="590133"/>
          </a:xfrm>
          <a:prstGeom prst="rect">
            <a:avLst/>
          </a:prstGeom>
          <a:noFill/>
          <a:ln>
            <a:noFill/>
          </a:ln>
        </p:spPr>
      </p:pic>
      <p:sp>
        <p:nvSpPr>
          <p:cNvPr id="39" name="Google Shape;39;p18"/>
          <p:cNvSpPr txBox="1">
            <a:spLocks noGrp="1"/>
          </p:cNvSpPr>
          <p:nvPr>
            <p:ph type="ctrTitle"/>
          </p:nvPr>
        </p:nvSpPr>
        <p:spPr>
          <a:xfrm>
            <a:off x="538546" y="323091"/>
            <a:ext cx="11109167" cy="518422"/>
          </a:xfrm>
          <a:prstGeom prst="rect">
            <a:avLst/>
          </a:prstGeom>
          <a:noFill/>
          <a:ln>
            <a:noFill/>
          </a:ln>
        </p:spPr>
        <p:txBody>
          <a:bodyPr spcFirstLastPara="1" wrap="square" lIns="91425" tIns="45700" rIns="91425" bIns="45700" anchor="ctr" anchorCtr="0">
            <a:noAutofit/>
          </a:bodyPr>
          <a:lstStyle>
            <a:lvl1pPr marR="0" lvl="0" algn="ctr" rtl="0">
              <a:lnSpc>
                <a:spcPct val="90000"/>
              </a:lnSpc>
              <a:spcBef>
                <a:spcPts val="0"/>
              </a:spcBef>
              <a:spcAft>
                <a:spcPts val="0"/>
              </a:spcAft>
              <a:buClr>
                <a:srgbClr val="5C40ED"/>
              </a:buClr>
              <a:buSzPts val="4800"/>
              <a:buFont typeface="Calibri"/>
              <a:buNone/>
              <a:defRPr sz="4800" b="1" i="0" u="none" strike="noStrike" cap="none">
                <a:solidFill>
                  <a:srgbClr val="5C40ED"/>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40" name="Google Shape;40;p18"/>
          <p:cNvSpPr txBox="1">
            <a:spLocks noGrp="1"/>
          </p:cNvSpPr>
          <p:nvPr>
            <p:ph type="body" idx="1"/>
          </p:nvPr>
        </p:nvSpPr>
        <p:spPr>
          <a:xfrm>
            <a:off x="538547" y="1383021"/>
            <a:ext cx="11109167" cy="4310208"/>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rgbClr val="5C40ED"/>
              </a:buClr>
              <a:buSzPts val="2800"/>
              <a:buFont typeface="Arial"/>
              <a:buChar char="•"/>
              <a:defRPr sz="2800" b="0" i="0" u="none" strike="noStrike" cap="none">
                <a:solidFill>
                  <a:srgbClr val="5C40ED"/>
                </a:solidFill>
                <a:latin typeface="Calibri"/>
                <a:ea typeface="Calibri"/>
                <a:cs typeface="Calibri"/>
                <a:sym typeface="Calibri"/>
              </a:defRPr>
            </a:lvl1pPr>
            <a:lvl2pPr marL="914400" marR="0" lvl="1" indent="-381000" algn="l" rtl="0">
              <a:lnSpc>
                <a:spcPct val="90000"/>
              </a:lnSpc>
              <a:spcBef>
                <a:spcPts val="500"/>
              </a:spcBef>
              <a:spcAft>
                <a:spcPts val="0"/>
              </a:spcAft>
              <a:buClr>
                <a:srgbClr val="5C40ED"/>
              </a:buClr>
              <a:buSzPts val="2400"/>
              <a:buFont typeface="Arial"/>
              <a:buChar char="•"/>
              <a:defRPr sz="2400" b="0" i="0" u="none" strike="noStrike" cap="none">
                <a:solidFill>
                  <a:srgbClr val="5C40ED"/>
                </a:solidFill>
                <a:latin typeface="Calibri"/>
                <a:ea typeface="Calibri"/>
                <a:cs typeface="Calibri"/>
                <a:sym typeface="Calibri"/>
              </a:defRPr>
            </a:lvl2pPr>
            <a:lvl3pPr marL="1371600" marR="0" lvl="2" indent="-355600" algn="l" rtl="0">
              <a:lnSpc>
                <a:spcPct val="90000"/>
              </a:lnSpc>
              <a:spcBef>
                <a:spcPts val="500"/>
              </a:spcBef>
              <a:spcAft>
                <a:spcPts val="0"/>
              </a:spcAft>
              <a:buClr>
                <a:srgbClr val="5C40ED"/>
              </a:buClr>
              <a:buSzPts val="2000"/>
              <a:buFont typeface="Arial"/>
              <a:buChar char="•"/>
              <a:defRPr sz="2000" b="0" i="0" u="none" strike="noStrike" cap="none">
                <a:solidFill>
                  <a:srgbClr val="5C40ED"/>
                </a:solidFill>
                <a:latin typeface="Calibri"/>
                <a:ea typeface="Calibri"/>
                <a:cs typeface="Calibri"/>
                <a:sym typeface="Calibri"/>
              </a:defRPr>
            </a:lvl3pPr>
            <a:lvl4pPr marL="1828800" marR="0" lvl="3" indent="-342900" algn="l" rtl="0">
              <a:lnSpc>
                <a:spcPct val="90000"/>
              </a:lnSpc>
              <a:spcBef>
                <a:spcPts val="500"/>
              </a:spcBef>
              <a:spcAft>
                <a:spcPts val="0"/>
              </a:spcAft>
              <a:buClr>
                <a:srgbClr val="5C40ED"/>
              </a:buClr>
              <a:buSzPts val="1800"/>
              <a:buFont typeface="Arial"/>
              <a:buChar char="•"/>
              <a:defRPr sz="1800" b="0" i="0" u="none" strike="noStrike" cap="none">
                <a:solidFill>
                  <a:srgbClr val="5C40ED"/>
                </a:solidFill>
                <a:latin typeface="Calibri"/>
                <a:ea typeface="Calibri"/>
                <a:cs typeface="Calibri"/>
                <a:sym typeface="Calibri"/>
              </a:defRPr>
            </a:lvl4pPr>
            <a:lvl5pPr marL="2286000" marR="0" lvl="4" indent="-342900" algn="l" rtl="0">
              <a:lnSpc>
                <a:spcPct val="90000"/>
              </a:lnSpc>
              <a:spcBef>
                <a:spcPts val="500"/>
              </a:spcBef>
              <a:spcAft>
                <a:spcPts val="0"/>
              </a:spcAft>
              <a:buClr>
                <a:srgbClr val="5C40ED"/>
              </a:buClr>
              <a:buSzPts val="1800"/>
              <a:buFont typeface="Arial"/>
              <a:buChar char="•"/>
              <a:defRPr sz="1800" b="0" i="0" u="none" strike="noStrike" cap="none">
                <a:solidFill>
                  <a:srgbClr val="5C40ED"/>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grpSp>
        <p:nvGrpSpPr>
          <p:cNvPr id="5" name="Группа 4"/>
          <p:cNvGrpSpPr/>
          <p:nvPr userDrawn="1"/>
        </p:nvGrpSpPr>
        <p:grpSpPr>
          <a:xfrm>
            <a:off x="4456939" y="6353591"/>
            <a:ext cx="3021544" cy="590133"/>
            <a:chOff x="449051" y="4439625"/>
            <a:chExt cx="7086584" cy="1795685"/>
          </a:xfrm>
        </p:grpSpPr>
        <p:grpSp>
          <p:nvGrpSpPr>
            <p:cNvPr id="6" name="Google Shape;83;p1"/>
            <p:cNvGrpSpPr/>
            <p:nvPr/>
          </p:nvGrpSpPr>
          <p:grpSpPr>
            <a:xfrm>
              <a:off x="449051" y="4493317"/>
              <a:ext cx="3900729" cy="1688306"/>
              <a:chOff x="7233715" y="5818095"/>
              <a:chExt cx="1957440" cy="832256"/>
            </a:xfrm>
          </p:grpSpPr>
          <p:pic>
            <p:nvPicPr>
              <p:cNvPr id="9" name="Google Shape;84;p1" descr="A picture containing text&#10;&#10;Description automatically generated"/>
              <p:cNvPicPr preferRelativeResize="0"/>
              <p:nvPr/>
            </p:nvPicPr>
            <p:blipFill rotWithShape="1">
              <a:blip r:embed="rId3">
                <a:alphaModFix/>
              </a:blip>
              <a:srcRect r="79284"/>
              <a:stretch/>
            </p:blipFill>
            <p:spPr>
              <a:xfrm>
                <a:off x="7233715" y="5818095"/>
                <a:ext cx="974499" cy="832256"/>
              </a:xfrm>
              <a:prstGeom prst="rect">
                <a:avLst/>
              </a:prstGeom>
              <a:noFill/>
              <a:ln>
                <a:noFill/>
              </a:ln>
            </p:spPr>
          </p:pic>
          <p:pic>
            <p:nvPicPr>
              <p:cNvPr id="10" name="Google Shape;85;p1" descr="A picture containing text&#10;&#10;Description automatically generated"/>
              <p:cNvPicPr preferRelativeResize="0"/>
              <p:nvPr/>
            </p:nvPicPr>
            <p:blipFill rotWithShape="1">
              <a:blip r:embed="rId3">
                <a:alphaModFix/>
              </a:blip>
              <a:srcRect l="83642" t="14744" b="25283"/>
              <a:stretch/>
            </p:blipFill>
            <p:spPr>
              <a:xfrm>
                <a:off x="8170565" y="5898888"/>
                <a:ext cx="1020590" cy="662000"/>
              </a:xfrm>
              <a:prstGeom prst="rect">
                <a:avLst/>
              </a:prstGeom>
              <a:noFill/>
              <a:ln>
                <a:noFill/>
              </a:ln>
            </p:spPr>
          </p:pic>
        </p:grpSp>
        <p:pic>
          <p:nvPicPr>
            <p:cNvPr id="7" name="Google Shape;86;p1"/>
            <p:cNvPicPr preferRelativeResize="0"/>
            <p:nvPr/>
          </p:nvPicPr>
          <p:blipFill rotWithShape="1">
            <a:blip r:embed="rId4">
              <a:alphaModFix/>
            </a:blip>
            <a:srcRect/>
            <a:stretch/>
          </p:blipFill>
          <p:spPr>
            <a:xfrm>
              <a:off x="6539354" y="4830372"/>
              <a:ext cx="996281" cy="1014189"/>
            </a:xfrm>
            <a:prstGeom prst="rect">
              <a:avLst/>
            </a:prstGeom>
            <a:noFill/>
            <a:ln>
              <a:noFill/>
            </a:ln>
          </p:spPr>
        </p:pic>
        <p:pic>
          <p:nvPicPr>
            <p:cNvPr id="8" name="Picture 2" descr="Rusal логотип"/>
            <p:cNvPicPr>
              <a:picLocks noChangeAspect="1" noChangeArrowheads="1"/>
            </p:cNvPicPr>
            <p:nvPr/>
          </p:nvPicPr>
          <p:blipFill>
            <a:blip r:embed="rId5">
              <a:biLevel thresh="50000"/>
              <a:extLst>
                <a:ext uri="{28A0092B-C50C-407E-A947-70E740481C1C}">
                  <a14:useLocalDpi xmlns:a14="http://schemas.microsoft.com/office/drawing/2010/main" val="0"/>
                </a:ext>
              </a:extLst>
            </a:blip>
            <a:srcRect/>
            <a:stretch>
              <a:fillRect/>
            </a:stretch>
          </p:blipFill>
          <p:spPr bwMode="auto">
            <a:xfrm>
              <a:off x="4390983" y="4439625"/>
              <a:ext cx="1795685" cy="1795685"/>
            </a:xfrm>
            <a:prstGeom prst="rect">
              <a:avLst/>
            </a:prstGeom>
            <a:noFill/>
            <a:extLst>
              <a:ext uri="{909E8E84-426E-40DD-AFC4-6F175D3DCCD1}">
                <a14:hiddenFill xmlns:a14="http://schemas.microsoft.com/office/drawing/2010/main">
                  <a:solidFill>
                    <a:srgbClr val="FFFFFF"/>
                  </a:solidFill>
                </a14:hiddenFill>
              </a:ext>
            </a:extLst>
          </p:spPr>
        </p:pic>
      </p:grpSp>
      <p:sp>
        <p:nvSpPr>
          <p:cNvPr id="11" name="Номер слайда 1">
            <a:extLst>
              <a:ext uri="{FF2B5EF4-FFF2-40B4-BE49-F238E27FC236}">
                <a16:creationId xmlns:a16="http://schemas.microsoft.com/office/drawing/2014/main" id="{1C26FC6C-8181-4227-8289-AA415ACD0548}"/>
              </a:ext>
            </a:extLst>
          </p:cNvPr>
          <p:cNvSpPr txBox="1">
            <a:spLocks/>
          </p:cNvSpPr>
          <p:nvPr userDrawn="1"/>
        </p:nvSpPr>
        <p:spPr>
          <a:xfrm>
            <a:off x="11439976" y="6450242"/>
            <a:ext cx="544286" cy="365125"/>
          </a:xfrm>
          <a:prstGeom prst="rect">
            <a:avLst/>
          </a:prstGeom>
        </p:spPr>
        <p:txBody>
          <a:bodyPr/>
          <a:lstStyle>
            <a:defPPr>
              <a:defRPr lang="en-US"/>
            </a:defPPr>
            <a:lvl1pPr marL="0" algn="l" defTabSz="457200" rtl="0" eaLnBrk="1" latinLnBrk="0" hangingPunct="1">
              <a:defRPr sz="18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buClrTx/>
              <a:buFontTx/>
            </a:pPr>
            <a:fld id="{48F63A3B-78C7-47BE-AE5E-E10140E04643}" type="slidenum">
              <a:rPr lang="en-US" sz="1800" b="1" smtClean="0">
                <a:solidFill>
                  <a:prstClr val="white"/>
                </a:solidFill>
                <a:latin typeface="Calibri" panose="020F0502020204030204"/>
              </a:rPr>
              <a:pPr>
                <a:buClrTx/>
                <a:buFontTx/>
              </a:pPr>
              <a:t>‹#›</a:t>
            </a:fld>
            <a:endParaRPr lang="en-US" sz="1600" b="1" dirty="0">
              <a:solidFill>
                <a:prstClr val="white"/>
              </a:solidFill>
              <a:latin typeface="Calibri" panose="020F0502020204030204"/>
            </a:endParaRPr>
          </a:p>
        </p:txBody>
      </p:sp>
      <p:sp>
        <p:nvSpPr>
          <p:cNvPr id="2" name="Прямоугольник 1"/>
          <p:cNvSpPr/>
          <p:nvPr userDrawn="1"/>
        </p:nvSpPr>
        <p:spPr>
          <a:xfrm>
            <a:off x="333502" y="6482006"/>
            <a:ext cx="1915909" cy="246221"/>
          </a:xfrm>
          <a:prstGeom prst="rect">
            <a:avLst/>
          </a:prstGeom>
        </p:spPr>
        <p:txBody>
          <a:bodyPr wrap="non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smtClean="0">
                <a:ln>
                  <a:noFill/>
                </a:ln>
                <a:solidFill>
                  <a:prstClr val="white"/>
                </a:solidFill>
                <a:effectLst/>
                <a:uLnTx/>
                <a:uFillTx/>
                <a:latin typeface="Calibri"/>
                <a:ea typeface="Calibri"/>
                <a:cs typeface="Calibri"/>
                <a:sym typeface="Calibri"/>
              </a:rPr>
              <a:t>© 202</a:t>
            </a:r>
            <a:r>
              <a:rPr kumimoji="0" lang="ru-RU" sz="1000" b="0" i="0" u="none" strike="noStrike" kern="1200" cap="none" spc="0" normalizeH="0" baseline="0" noProof="0" dirty="0" smtClean="0">
                <a:ln>
                  <a:noFill/>
                </a:ln>
                <a:solidFill>
                  <a:prstClr val="white"/>
                </a:solidFill>
                <a:effectLst/>
                <a:uLnTx/>
                <a:uFillTx/>
                <a:latin typeface="Calibri"/>
                <a:ea typeface="Calibri"/>
                <a:cs typeface="Calibri"/>
                <a:sym typeface="Calibri"/>
              </a:rPr>
              <a:t>3</a:t>
            </a:r>
            <a:r>
              <a:rPr kumimoji="0" lang="en-GB" sz="1000" b="0" i="0" u="none" strike="noStrike" kern="1200" cap="none" spc="0" normalizeH="0" baseline="0" noProof="0" dirty="0" smtClean="0">
                <a:ln>
                  <a:noFill/>
                </a:ln>
                <a:solidFill>
                  <a:prstClr val="white"/>
                </a:solidFill>
                <a:effectLst/>
                <a:uLnTx/>
                <a:uFillTx/>
                <a:latin typeface="Calibri"/>
                <a:ea typeface="Calibri"/>
                <a:cs typeface="Calibri"/>
                <a:sym typeface="Calibri"/>
              </a:rPr>
              <a:t>, TRIZ Developers Summit</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1_1 speaker " preserve="1">
  <p:cSld name="1_1 speaker ">
    <p:spTree>
      <p:nvGrpSpPr>
        <p:cNvPr id="1" name="Shape 37"/>
        <p:cNvGrpSpPr/>
        <p:nvPr/>
      </p:nvGrpSpPr>
      <p:grpSpPr>
        <a:xfrm>
          <a:off x="0" y="0"/>
          <a:ext cx="0" cy="0"/>
          <a:chOff x="0" y="0"/>
          <a:chExt cx="0" cy="0"/>
        </a:xfrm>
      </p:grpSpPr>
      <p:pic>
        <p:nvPicPr>
          <p:cNvPr id="38" name="Google Shape;38;p18"/>
          <p:cNvPicPr preferRelativeResize="0"/>
          <p:nvPr/>
        </p:nvPicPr>
        <p:blipFill rotWithShape="1">
          <a:blip r:embed="rId2">
            <a:alphaModFix/>
          </a:blip>
          <a:srcRect l="16544" t="9939" r="5256" b="9699"/>
          <a:stretch/>
        </p:blipFill>
        <p:spPr>
          <a:xfrm>
            <a:off x="0" y="6256508"/>
            <a:ext cx="12192000" cy="590133"/>
          </a:xfrm>
          <a:prstGeom prst="rect">
            <a:avLst/>
          </a:prstGeom>
          <a:noFill/>
          <a:ln>
            <a:noFill/>
          </a:ln>
        </p:spPr>
      </p:pic>
      <p:sp>
        <p:nvSpPr>
          <p:cNvPr id="39" name="Google Shape;39;p18"/>
          <p:cNvSpPr txBox="1">
            <a:spLocks noGrp="1"/>
          </p:cNvSpPr>
          <p:nvPr>
            <p:ph type="ctrTitle"/>
          </p:nvPr>
        </p:nvSpPr>
        <p:spPr>
          <a:xfrm>
            <a:off x="626753" y="296965"/>
            <a:ext cx="10973064" cy="518422"/>
          </a:xfrm>
          <a:prstGeom prst="rect">
            <a:avLst/>
          </a:prstGeom>
          <a:noFill/>
          <a:ln>
            <a:noFill/>
          </a:ln>
        </p:spPr>
        <p:txBody>
          <a:bodyPr spcFirstLastPara="1" wrap="square" lIns="91425" tIns="45700" rIns="91425" bIns="45700" anchor="ctr" anchorCtr="0">
            <a:noAutofit/>
          </a:bodyPr>
          <a:lstStyle>
            <a:lvl1pPr marR="0" lvl="0" algn="ctr" rtl="0">
              <a:lnSpc>
                <a:spcPct val="90000"/>
              </a:lnSpc>
              <a:spcBef>
                <a:spcPts val="0"/>
              </a:spcBef>
              <a:spcAft>
                <a:spcPts val="0"/>
              </a:spcAft>
              <a:buClr>
                <a:srgbClr val="5C40ED"/>
              </a:buClr>
              <a:buSzPts val="4800"/>
              <a:buFont typeface="Calibri"/>
              <a:buNone/>
              <a:defRPr sz="4800" b="1" i="0" u="none" strike="noStrike" cap="none">
                <a:solidFill>
                  <a:srgbClr val="5C40ED"/>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40" name="Google Shape;40;p18"/>
          <p:cNvSpPr txBox="1">
            <a:spLocks noGrp="1"/>
          </p:cNvSpPr>
          <p:nvPr>
            <p:ph type="body" idx="1"/>
          </p:nvPr>
        </p:nvSpPr>
        <p:spPr>
          <a:xfrm>
            <a:off x="546194" y="1256746"/>
            <a:ext cx="11158125" cy="4525745"/>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rgbClr val="5C40ED"/>
              </a:buClr>
              <a:buSzPts val="2800"/>
              <a:buFont typeface="Arial"/>
              <a:buChar char="•"/>
              <a:defRPr sz="2800" b="0" i="0" u="none" strike="noStrike" cap="none">
                <a:solidFill>
                  <a:srgbClr val="5C40ED"/>
                </a:solidFill>
                <a:latin typeface="Calibri"/>
                <a:ea typeface="Calibri"/>
                <a:cs typeface="Calibri"/>
                <a:sym typeface="Calibri"/>
              </a:defRPr>
            </a:lvl1pPr>
            <a:lvl2pPr marL="914400" marR="0" lvl="1" indent="-381000" algn="l" rtl="0">
              <a:lnSpc>
                <a:spcPct val="90000"/>
              </a:lnSpc>
              <a:spcBef>
                <a:spcPts val="500"/>
              </a:spcBef>
              <a:spcAft>
                <a:spcPts val="0"/>
              </a:spcAft>
              <a:buClr>
                <a:srgbClr val="5C40ED"/>
              </a:buClr>
              <a:buSzPts val="2400"/>
              <a:buFont typeface="Arial"/>
              <a:buChar char="•"/>
              <a:defRPr sz="2400" b="0" i="0" u="none" strike="noStrike" cap="none">
                <a:solidFill>
                  <a:srgbClr val="5C40ED"/>
                </a:solidFill>
                <a:latin typeface="Calibri"/>
                <a:ea typeface="Calibri"/>
                <a:cs typeface="Calibri"/>
                <a:sym typeface="Calibri"/>
              </a:defRPr>
            </a:lvl2pPr>
            <a:lvl3pPr marL="1371600" marR="0" lvl="2" indent="-355600" algn="l" rtl="0">
              <a:lnSpc>
                <a:spcPct val="90000"/>
              </a:lnSpc>
              <a:spcBef>
                <a:spcPts val="500"/>
              </a:spcBef>
              <a:spcAft>
                <a:spcPts val="0"/>
              </a:spcAft>
              <a:buClr>
                <a:srgbClr val="5C40ED"/>
              </a:buClr>
              <a:buSzPts val="2000"/>
              <a:buFont typeface="Arial"/>
              <a:buChar char="•"/>
              <a:defRPr sz="2000" b="0" i="0" u="none" strike="noStrike" cap="none">
                <a:solidFill>
                  <a:srgbClr val="5C40ED"/>
                </a:solidFill>
                <a:latin typeface="Calibri"/>
                <a:ea typeface="Calibri"/>
                <a:cs typeface="Calibri"/>
                <a:sym typeface="Calibri"/>
              </a:defRPr>
            </a:lvl3pPr>
            <a:lvl4pPr marL="1828800" marR="0" lvl="3" indent="-342900" algn="l" rtl="0">
              <a:lnSpc>
                <a:spcPct val="90000"/>
              </a:lnSpc>
              <a:spcBef>
                <a:spcPts val="500"/>
              </a:spcBef>
              <a:spcAft>
                <a:spcPts val="0"/>
              </a:spcAft>
              <a:buClr>
                <a:srgbClr val="5C40ED"/>
              </a:buClr>
              <a:buSzPts val="1800"/>
              <a:buFont typeface="Arial"/>
              <a:buChar char="•"/>
              <a:defRPr sz="1800" b="0" i="0" u="none" strike="noStrike" cap="none">
                <a:solidFill>
                  <a:srgbClr val="5C40ED"/>
                </a:solidFill>
                <a:latin typeface="Calibri"/>
                <a:ea typeface="Calibri"/>
                <a:cs typeface="Calibri"/>
                <a:sym typeface="Calibri"/>
              </a:defRPr>
            </a:lvl4pPr>
            <a:lvl5pPr marL="2286000" marR="0" lvl="4" indent="-342900" algn="l" rtl="0">
              <a:lnSpc>
                <a:spcPct val="90000"/>
              </a:lnSpc>
              <a:spcBef>
                <a:spcPts val="500"/>
              </a:spcBef>
              <a:spcAft>
                <a:spcPts val="0"/>
              </a:spcAft>
              <a:buClr>
                <a:srgbClr val="5C40ED"/>
              </a:buClr>
              <a:buSzPts val="1800"/>
              <a:buFont typeface="Arial"/>
              <a:buChar char="•"/>
              <a:defRPr sz="1800" b="0" i="0" u="none" strike="noStrike" cap="none">
                <a:solidFill>
                  <a:srgbClr val="5C40ED"/>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Tree>
    <p:extLst>
      <p:ext uri="{BB962C8B-B14F-4D97-AF65-F5344CB8AC3E}">
        <p14:creationId xmlns:p14="http://schemas.microsoft.com/office/powerpoint/2010/main" val="119038793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Tree>
  </p:cSld>
  <p:clrMap bg1="lt1" tx1="dk1" bg2="dk2" tx2="lt2" accent1="accent1" accent2="accent2" accent3="accent3" accent4="accent4" accent5="accent5" accent6="accent6" hlink="hlink" folHlink="folHlink"/>
  <p:sldLayoutIdLst>
    <p:sldLayoutId id="2147483649" r:id="rId1"/>
    <p:sldLayoutId id="2147483650" r:id="rId2"/>
    <p:sldLayoutId id="2147483652" r:id="rId3"/>
    <p:sldLayoutId id="2147483654" r:id="rId4"/>
  </p:sldLayoutIdLst>
  <p:hf hd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9"/>
        <p:cNvGrpSpPr/>
        <p:nvPr/>
      </p:nvGrpSpPr>
      <p:grpSpPr>
        <a:xfrm>
          <a:off x="0" y="0"/>
          <a:ext cx="0" cy="0"/>
          <a:chOff x="0" y="0"/>
          <a:chExt cx="0" cy="0"/>
        </a:xfrm>
      </p:grpSpPr>
    </p:spTree>
    <p:extLst>
      <p:ext uri="{BB962C8B-B14F-4D97-AF65-F5344CB8AC3E}">
        <p14:creationId xmlns:p14="http://schemas.microsoft.com/office/powerpoint/2010/main" val="3688060009"/>
      </p:ext>
    </p:extLst>
  </p:cSld>
  <p:clrMap bg1="lt1" tx1="dk1" bg2="dk2" tx2="lt2" accent1="accent1" accent2="accent2" accent3="accent3" accent4="accent4" accent5="accent5" accent6="accent6" hlink="hlink" folHlink="folHlink"/>
  <p:sldLayoutIdLst>
    <p:sldLayoutId id="2147483660" r:id="rId1"/>
  </p:sldLayoutIdLst>
  <p:hf hd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hyperlink" Target="http://temm.ru/file.php/id/f4571/name/methods_IT.pdf" TargetMode="External"/><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4.xml"/><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4.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grpSp>
        <p:nvGrpSpPr>
          <p:cNvPr id="3" name="Группа 2"/>
          <p:cNvGrpSpPr/>
          <p:nvPr/>
        </p:nvGrpSpPr>
        <p:grpSpPr>
          <a:xfrm>
            <a:off x="2808514" y="5282291"/>
            <a:ext cx="5886449" cy="1667725"/>
            <a:chOff x="449051" y="4327072"/>
            <a:chExt cx="7086584" cy="2239224"/>
          </a:xfrm>
        </p:grpSpPr>
        <p:grpSp>
          <p:nvGrpSpPr>
            <p:cNvPr id="83" name="Google Shape;83;p1"/>
            <p:cNvGrpSpPr/>
            <p:nvPr/>
          </p:nvGrpSpPr>
          <p:grpSpPr>
            <a:xfrm>
              <a:off x="449051" y="4327072"/>
              <a:ext cx="3900729" cy="2239224"/>
              <a:chOff x="7233715" y="5736145"/>
              <a:chExt cx="1957440" cy="1103833"/>
            </a:xfrm>
          </p:grpSpPr>
          <p:pic>
            <p:nvPicPr>
              <p:cNvPr id="84" name="Google Shape;84;p1" descr="A picture containing text&#10;&#10;Description automatically generated"/>
              <p:cNvPicPr preferRelativeResize="0"/>
              <p:nvPr/>
            </p:nvPicPr>
            <p:blipFill rotWithShape="1">
              <a:blip r:embed="rId3">
                <a:alphaModFix/>
              </a:blip>
              <a:srcRect r="79284"/>
              <a:stretch/>
            </p:blipFill>
            <p:spPr>
              <a:xfrm>
                <a:off x="7233715" y="5818095"/>
                <a:ext cx="974499" cy="832256"/>
              </a:xfrm>
              <a:prstGeom prst="rect">
                <a:avLst/>
              </a:prstGeom>
              <a:noFill/>
              <a:ln>
                <a:noFill/>
              </a:ln>
            </p:spPr>
          </p:pic>
          <p:pic>
            <p:nvPicPr>
              <p:cNvPr id="85" name="Google Shape;85;p1" descr="A picture containing text&#10;&#10;Description automatically generated"/>
              <p:cNvPicPr preferRelativeResize="0"/>
              <p:nvPr/>
            </p:nvPicPr>
            <p:blipFill rotWithShape="1">
              <a:blip r:embed="rId3">
                <a:alphaModFix/>
              </a:blip>
              <a:srcRect l="83642"/>
              <a:stretch/>
            </p:blipFill>
            <p:spPr>
              <a:xfrm>
                <a:off x="8170565" y="5736145"/>
                <a:ext cx="1020590" cy="1103833"/>
              </a:xfrm>
              <a:prstGeom prst="rect">
                <a:avLst/>
              </a:prstGeom>
              <a:noFill/>
              <a:ln>
                <a:noFill/>
              </a:ln>
            </p:spPr>
          </p:pic>
        </p:grpSp>
        <p:pic>
          <p:nvPicPr>
            <p:cNvPr id="86" name="Google Shape;86;p1"/>
            <p:cNvPicPr preferRelativeResize="0"/>
            <p:nvPr/>
          </p:nvPicPr>
          <p:blipFill rotWithShape="1">
            <a:blip r:embed="rId4">
              <a:alphaModFix/>
            </a:blip>
            <a:srcRect/>
            <a:stretch/>
          </p:blipFill>
          <p:spPr>
            <a:xfrm>
              <a:off x="6539354" y="4830372"/>
              <a:ext cx="996281" cy="1014189"/>
            </a:xfrm>
            <a:prstGeom prst="rect">
              <a:avLst/>
            </a:prstGeom>
            <a:noFill/>
            <a:ln>
              <a:noFill/>
            </a:ln>
          </p:spPr>
        </p:pic>
        <p:pic>
          <p:nvPicPr>
            <p:cNvPr id="1026" name="Picture 2" descr="Rusal логотип"/>
            <p:cNvPicPr>
              <a:picLocks noChangeAspect="1" noChangeArrowheads="1"/>
            </p:cNvPicPr>
            <p:nvPr/>
          </p:nvPicPr>
          <p:blipFill>
            <a:blip r:embed="rId5">
              <a:biLevel thresh="50000"/>
              <a:extLst>
                <a:ext uri="{28A0092B-C50C-407E-A947-70E740481C1C}">
                  <a14:useLocalDpi xmlns:a14="http://schemas.microsoft.com/office/drawing/2010/main" val="0"/>
                </a:ext>
              </a:extLst>
            </a:blip>
            <a:srcRect/>
            <a:stretch>
              <a:fillRect/>
            </a:stretch>
          </p:blipFill>
          <p:spPr bwMode="auto">
            <a:xfrm>
              <a:off x="4390983" y="4439625"/>
              <a:ext cx="1795685" cy="1795685"/>
            </a:xfrm>
            <a:prstGeom prst="rect">
              <a:avLst/>
            </a:prstGeom>
            <a:noFill/>
            <a:extLst>
              <a:ext uri="{909E8E84-426E-40DD-AFC4-6F175D3DCCD1}">
                <a14:hiddenFill xmlns:a14="http://schemas.microsoft.com/office/drawing/2010/main">
                  <a:solidFill>
                    <a:srgbClr val="FFFFFF"/>
                  </a:solidFill>
                </a14:hiddenFill>
              </a:ext>
            </a:extLst>
          </p:spPr>
        </p:pic>
      </p:grpSp>
      <p:pic>
        <p:nvPicPr>
          <p:cNvPr id="18" name="Рисунок 17"/>
          <p:cNvPicPr>
            <a:picLocks noChangeAspect="1"/>
          </p:cNvPicPr>
          <p:nvPr/>
        </p:nvPicPr>
        <p:blipFill>
          <a:blip r:embed="rId6"/>
          <a:stretch>
            <a:fillRect/>
          </a:stretch>
        </p:blipFill>
        <p:spPr>
          <a:xfrm>
            <a:off x="2628043" y="880722"/>
            <a:ext cx="7102456" cy="2115495"/>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2"/>
          <p:cNvSpPr txBox="1">
            <a:spLocks noGrp="1"/>
          </p:cNvSpPr>
          <p:nvPr>
            <p:ph type="body" idx="1"/>
          </p:nvPr>
        </p:nvSpPr>
        <p:spPr>
          <a:xfrm>
            <a:off x="251927" y="1401314"/>
            <a:ext cx="4421958" cy="2274269"/>
          </a:xfrm>
          <a:prstGeom prst="rect">
            <a:avLst/>
          </a:prstGeom>
          <a:noFill/>
          <a:ln>
            <a:noFill/>
          </a:ln>
        </p:spPr>
        <p:txBody>
          <a:bodyPr spcFirstLastPara="1" wrap="square" lIns="91425" tIns="45700" rIns="91425" bIns="45700" anchor="t" anchorCtr="0">
            <a:noAutofit/>
          </a:bodyPr>
          <a:lstStyle/>
          <a:p>
            <a:pPr marL="0" lvl="0" indent="0" algn="ctr">
              <a:spcBef>
                <a:spcPts val="0"/>
              </a:spcBef>
              <a:buSzPts val="2400"/>
              <a:buNone/>
            </a:pPr>
            <a:r>
              <a:rPr lang="en-US" sz="1600" b="1" dirty="0" smtClean="0"/>
              <a:t>Dr. Ahmad-Ramez </a:t>
            </a:r>
            <a:r>
              <a:rPr lang="en-US" sz="1600" b="1" dirty="0" err="1" smtClean="0"/>
              <a:t>Kassou</a:t>
            </a:r>
            <a:endParaRPr lang="ru-RU" sz="1600" b="1" dirty="0" smtClean="0"/>
          </a:p>
          <a:p>
            <a:pPr marL="0" lvl="0" indent="0" algn="ctr">
              <a:spcBef>
                <a:spcPts val="0"/>
              </a:spcBef>
              <a:buSzPts val="2400"/>
              <a:buNone/>
            </a:pPr>
            <a:r>
              <a:rPr lang="en-US" sz="1600" b="1" dirty="0" smtClean="0"/>
              <a:t>TRIZ specialist, Level 4</a:t>
            </a:r>
            <a:endParaRPr lang="ru-RU" sz="1600" b="1" dirty="0" smtClean="0"/>
          </a:p>
          <a:p>
            <a:pPr marL="0" lvl="0" indent="0" algn="ctr">
              <a:spcBef>
                <a:spcPts val="0"/>
              </a:spcBef>
              <a:buSzPts val="2400"/>
              <a:buNone/>
            </a:pPr>
            <a:r>
              <a:rPr lang="en-US" sz="1600" b="1" dirty="0" smtClean="0"/>
              <a:t>Ph.D. Standardization and Quality management</a:t>
            </a:r>
          </a:p>
          <a:p>
            <a:pPr marL="0" lvl="0" indent="0" algn="ctr">
              <a:spcBef>
                <a:spcPts val="0"/>
              </a:spcBef>
              <a:buSzPts val="2400"/>
              <a:buNone/>
            </a:pPr>
            <a:r>
              <a:rPr lang="en-US" sz="1600" b="1" dirty="0" smtClean="0"/>
              <a:t>M.Sc. Computer science and information security</a:t>
            </a:r>
          </a:p>
          <a:p>
            <a:pPr marL="0" lvl="0" indent="0" algn="ctr">
              <a:spcBef>
                <a:spcPts val="0"/>
              </a:spcBef>
              <a:buSzPts val="2400"/>
              <a:buNone/>
            </a:pPr>
            <a:r>
              <a:rPr lang="en-US" sz="1600" b="1" dirty="0" smtClean="0"/>
              <a:t>10+ patents for Siemens and Samsung Electronics</a:t>
            </a:r>
          </a:p>
          <a:p>
            <a:pPr marL="0" lvl="0" indent="0" algn="ctr">
              <a:spcBef>
                <a:spcPts val="0"/>
              </a:spcBef>
              <a:buSzPts val="2400"/>
              <a:buNone/>
            </a:pPr>
            <a:r>
              <a:rPr lang="en-US" sz="1600" b="1" dirty="0" smtClean="0"/>
              <a:t>Innovation projects management at RUSAL</a:t>
            </a:r>
            <a:endParaRPr lang="ru-RU" sz="1600" b="1" dirty="0" smtClean="0"/>
          </a:p>
          <a:p>
            <a:pPr marL="0" lvl="0" indent="0" algn="ctr">
              <a:spcBef>
                <a:spcPts val="0"/>
              </a:spcBef>
              <a:buSzPts val="2400"/>
              <a:buNone/>
            </a:pPr>
            <a:endParaRPr sz="1800" dirty="0"/>
          </a:p>
        </p:txBody>
      </p:sp>
      <p:sp>
        <p:nvSpPr>
          <p:cNvPr id="94" name="Google Shape;94;p2"/>
          <p:cNvSpPr txBox="1">
            <a:spLocks noGrp="1"/>
          </p:cNvSpPr>
          <p:nvPr>
            <p:ph type="body" idx="2"/>
          </p:nvPr>
        </p:nvSpPr>
        <p:spPr>
          <a:xfrm>
            <a:off x="373028" y="4069289"/>
            <a:ext cx="11486148" cy="1123107"/>
          </a:xfrm>
          <a:prstGeom prst="rect">
            <a:avLst/>
          </a:prstGeom>
          <a:noFill/>
          <a:ln>
            <a:noFill/>
          </a:ln>
        </p:spPr>
        <p:txBody>
          <a:bodyPr spcFirstLastPara="1" wrap="square" lIns="91425" tIns="45700" rIns="91425" bIns="45700" anchor="t" anchorCtr="0">
            <a:noAutofit/>
          </a:bodyPr>
          <a:lstStyle/>
          <a:p>
            <a:pPr lvl="0" algn="ctr">
              <a:lnSpc>
                <a:spcPct val="90000"/>
              </a:lnSpc>
              <a:buClr>
                <a:schemeClr val="lt1"/>
              </a:buClr>
              <a:buSzPts val="2000"/>
            </a:pPr>
            <a:r>
              <a:rPr lang="en-US" sz="2400" b="1" dirty="0" smtClean="0">
                <a:solidFill>
                  <a:schemeClr val="bg1"/>
                </a:solidFill>
              </a:rPr>
              <a:t>THE ORGANIZATION OF CASE-STUDIES’ </a:t>
            </a:r>
            <a:r>
              <a:rPr lang="en-US" sz="2400" b="1" dirty="0">
                <a:solidFill>
                  <a:schemeClr val="bg1"/>
                </a:solidFill>
              </a:rPr>
              <a:t>DATABASE </a:t>
            </a:r>
            <a:r>
              <a:rPr lang="en-US" sz="2400" b="1" dirty="0" smtClean="0">
                <a:solidFill>
                  <a:schemeClr val="bg1"/>
                </a:solidFill>
              </a:rPr>
              <a:t>OF </a:t>
            </a:r>
            <a:r>
              <a:rPr lang="en-US" sz="2400" b="1" dirty="0">
                <a:solidFill>
                  <a:schemeClr val="bg1"/>
                </a:solidFill>
              </a:rPr>
              <a:t>IT SYSTEMS AND TRIZ TOOLS OF THEIR </a:t>
            </a:r>
            <a:r>
              <a:rPr lang="en-US" sz="2400" b="1" dirty="0" smtClean="0">
                <a:solidFill>
                  <a:schemeClr val="bg1"/>
                </a:solidFill>
              </a:rPr>
              <a:t>DEVELOPMENT</a:t>
            </a:r>
            <a:endParaRPr sz="4800" b="1" i="0" u="none" strike="noStrike" cap="none" dirty="0">
              <a:solidFill>
                <a:schemeClr val="bg1"/>
              </a:solidFill>
              <a:latin typeface="Calibri"/>
              <a:ea typeface="Calibri"/>
              <a:cs typeface="Calibri"/>
              <a:sym typeface="Calibri"/>
            </a:endParaRPr>
          </a:p>
        </p:txBody>
      </p:sp>
      <p:pic>
        <p:nvPicPr>
          <p:cNvPr id="14" name="Рисунок 13"/>
          <p:cNvPicPr>
            <a:picLocks noChangeAspect="1"/>
          </p:cNvPicPr>
          <p:nvPr/>
        </p:nvPicPr>
        <p:blipFill>
          <a:blip r:embed="rId3"/>
          <a:stretch>
            <a:fillRect/>
          </a:stretch>
        </p:blipFill>
        <p:spPr>
          <a:xfrm>
            <a:off x="4471127" y="159786"/>
            <a:ext cx="2751265" cy="819475"/>
          </a:xfrm>
          <a:prstGeom prst="rect">
            <a:avLst/>
          </a:prstGeom>
        </p:spPr>
      </p:pic>
      <p:grpSp>
        <p:nvGrpSpPr>
          <p:cNvPr id="18" name="Группа 17"/>
          <p:cNvGrpSpPr/>
          <p:nvPr/>
        </p:nvGrpSpPr>
        <p:grpSpPr>
          <a:xfrm>
            <a:off x="3542541" y="5739337"/>
            <a:ext cx="4294415" cy="944557"/>
            <a:chOff x="449051" y="4439625"/>
            <a:chExt cx="7086584" cy="1795685"/>
          </a:xfrm>
        </p:grpSpPr>
        <p:grpSp>
          <p:nvGrpSpPr>
            <p:cNvPr id="19" name="Google Shape;83;p1"/>
            <p:cNvGrpSpPr/>
            <p:nvPr/>
          </p:nvGrpSpPr>
          <p:grpSpPr>
            <a:xfrm>
              <a:off x="449051" y="4493317"/>
              <a:ext cx="3900729" cy="1688306"/>
              <a:chOff x="7233715" y="5818095"/>
              <a:chExt cx="1957440" cy="832256"/>
            </a:xfrm>
          </p:grpSpPr>
          <p:pic>
            <p:nvPicPr>
              <p:cNvPr id="22" name="Google Shape;84;p1" descr="A picture containing text&#10;&#10;Description automatically generated"/>
              <p:cNvPicPr preferRelativeResize="0"/>
              <p:nvPr/>
            </p:nvPicPr>
            <p:blipFill rotWithShape="1">
              <a:blip r:embed="rId4">
                <a:alphaModFix/>
              </a:blip>
              <a:srcRect r="79284"/>
              <a:stretch/>
            </p:blipFill>
            <p:spPr>
              <a:xfrm>
                <a:off x="7233715" y="5818095"/>
                <a:ext cx="974499" cy="832256"/>
              </a:xfrm>
              <a:prstGeom prst="rect">
                <a:avLst/>
              </a:prstGeom>
              <a:noFill/>
              <a:ln>
                <a:noFill/>
              </a:ln>
            </p:spPr>
          </p:pic>
          <p:pic>
            <p:nvPicPr>
              <p:cNvPr id="23" name="Google Shape;85;p1" descr="A picture containing text&#10;&#10;Description automatically generated"/>
              <p:cNvPicPr preferRelativeResize="0"/>
              <p:nvPr/>
            </p:nvPicPr>
            <p:blipFill rotWithShape="1">
              <a:blip r:embed="rId4">
                <a:alphaModFix/>
              </a:blip>
              <a:srcRect l="83642" t="14744" b="25283"/>
              <a:stretch/>
            </p:blipFill>
            <p:spPr>
              <a:xfrm>
                <a:off x="8170565" y="5898888"/>
                <a:ext cx="1020590" cy="662000"/>
              </a:xfrm>
              <a:prstGeom prst="rect">
                <a:avLst/>
              </a:prstGeom>
              <a:noFill/>
              <a:ln>
                <a:noFill/>
              </a:ln>
            </p:spPr>
          </p:pic>
        </p:grpSp>
        <p:pic>
          <p:nvPicPr>
            <p:cNvPr id="20" name="Google Shape;86;p1"/>
            <p:cNvPicPr preferRelativeResize="0"/>
            <p:nvPr/>
          </p:nvPicPr>
          <p:blipFill rotWithShape="1">
            <a:blip r:embed="rId5">
              <a:alphaModFix/>
            </a:blip>
            <a:srcRect/>
            <a:stretch/>
          </p:blipFill>
          <p:spPr>
            <a:xfrm>
              <a:off x="6539354" y="4830372"/>
              <a:ext cx="996281" cy="1014189"/>
            </a:xfrm>
            <a:prstGeom prst="rect">
              <a:avLst/>
            </a:prstGeom>
            <a:noFill/>
            <a:ln>
              <a:noFill/>
            </a:ln>
          </p:spPr>
        </p:pic>
        <p:pic>
          <p:nvPicPr>
            <p:cNvPr id="21" name="Picture 2" descr="Rusal логотип"/>
            <p:cNvPicPr>
              <a:picLocks noChangeAspect="1" noChangeArrowheads="1"/>
            </p:cNvPicPr>
            <p:nvPr/>
          </p:nvPicPr>
          <p:blipFill>
            <a:blip r:embed="rId6">
              <a:biLevel thresh="50000"/>
              <a:extLst>
                <a:ext uri="{28A0092B-C50C-407E-A947-70E740481C1C}">
                  <a14:useLocalDpi xmlns:a14="http://schemas.microsoft.com/office/drawing/2010/main" val="0"/>
                </a:ext>
              </a:extLst>
            </a:blip>
            <a:srcRect/>
            <a:stretch>
              <a:fillRect/>
            </a:stretch>
          </p:blipFill>
          <p:spPr bwMode="auto">
            <a:xfrm>
              <a:off x="4390983" y="4439625"/>
              <a:ext cx="1795685" cy="1795685"/>
            </a:xfrm>
            <a:prstGeom prst="rect">
              <a:avLst/>
            </a:prstGeom>
            <a:noFill/>
            <a:extLst>
              <a:ext uri="{909E8E84-426E-40DD-AFC4-6F175D3DCCD1}">
                <a14:hiddenFill xmlns:a14="http://schemas.microsoft.com/office/drawing/2010/main">
                  <a:solidFill>
                    <a:srgbClr val="FFFFFF"/>
                  </a:solidFill>
                </a14:hiddenFill>
              </a:ext>
            </a:extLst>
          </p:spPr>
        </p:pic>
      </p:grpSp>
      <p:pic>
        <p:nvPicPr>
          <p:cNvPr id="3" name="Рисунок 2"/>
          <p:cNvPicPr>
            <a:picLocks noChangeAspect="1"/>
          </p:cNvPicPr>
          <p:nvPr/>
        </p:nvPicPr>
        <p:blipFill>
          <a:blip r:embed="rId7"/>
          <a:stretch>
            <a:fillRect/>
          </a:stretch>
        </p:blipFill>
        <p:spPr>
          <a:xfrm>
            <a:off x="4886455" y="1270790"/>
            <a:ext cx="1920607" cy="2404793"/>
          </a:xfrm>
          <a:prstGeom prst="rect">
            <a:avLst/>
          </a:prstGeom>
        </p:spPr>
      </p:pic>
      <p:sp>
        <p:nvSpPr>
          <p:cNvPr id="12" name="Google Shape;93;p2"/>
          <p:cNvSpPr txBox="1">
            <a:spLocks/>
          </p:cNvSpPr>
          <p:nvPr/>
        </p:nvSpPr>
        <p:spPr>
          <a:xfrm>
            <a:off x="6807062" y="1401314"/>
            <a:ext cx="5500015" cy="2274269"/>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406400" algn="l" rtl="0">
              <a:lnSpc>
                <a:spcPct val="90000"/>
              </a:lnSpc>
              <a:spcBef>
                <a:spcPts val="1000"/>
              </a:spcBef>
              <a:spcAft>
                <a:spcPts val="0"/>
              </a:spcAft>
              <a:buClr>
                <a:schemeClr val="lt1"/>
              </a:buClr>
              <a:buSzPts val="2800"/>
              <a:buFont typeface="Arial"/>
              <a:buChar char="•"/>
              <a:defRPr sz="2800" b="0" i="0" u="none" strike="noStrike" cap="none">
                <a:solidFill>
                  <a:schemeClr val="lt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lt1"/>
              </a:buClr>
              <a:buSzPts val="2400"/>
              <a:buFont typeface="Arial"/>
              <a:buChar char="•"/>
              <a:defRPr sz="2400" b="0" i="0" u="none" strike="noStrike" cap="none">
                <a:solidFill>
                  <a:schemeClr val="lt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lt1"/>
              </a:buClr>
              <a:buSzPts val="2000"/>
              <a:buFont typeface="Arial"/>
              <a:buChar char="•"/>
              <a:defRPr sz="2000" b="0" i="0" u="none" strike="noStrike" cap="none">
                <a:solidFill>
                  <a:schemeClr val="lt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indent="0" algn="ctr">
              <a:spcBef>
                <a:spcPct val="0"/>
              </a:spcBef>
              <a:buSzPts val="2400"/>
              <a:buNone/>
            </a:pPr>
            <a:r>
              <a:rPr lang="ru-RU" sz="1600" b="1" dirty="0">
                <a:solidFill>
                  <a:schemeClr val="accent1">
                    <a:lumMod val="60000"/>
                    <a:lumOff val="40000"/>
                  </a:schemeClr>
                </a:solidFill>
                <a:highlight>
                  <a:srgbClr val="000000">
                    <a:alpha val="0"/>
                  </a:srgbClr>
                </a:highlight>
              </a:rPr>
              <a:t>Ахмад-</a:t>
            </a:r>
            <a:r>
              <a:rPr lang="ru-RU" sz="1600" b="1" dirty="0" err="1">
                <a:solidFill>
                  <a:schemeClr val="accent1">
                    <a:lumMod val="60000"/>
                    <a:lumOff val="40000"/>
                  </a:schemeClr>
                </a:solidFill>
                <a:highlight>
                  <a:srgbClr val="000000">
                    <a:alpha val="0"/>
                  </a:srgbClr>
                </a:highlight>
              </a:rPr>
              <a:t>Рамез</a:t>
            </a:r>
            <a:r>
              <a:rPr lang="ru-RU" sz="1600" b="1" dirty="0">
                <a:solidFill>
                  <a:schemeClr val="accent1">
                    <a:lumMod val="60000"/>
                    <a:lumOff val="40000"/>
                  </a:schemeClr>
                </a:solidFill>
                <a:highlight>
                  <a:srgbClr val="000000">
                    <a:alpha val="0"/>
                  </a:srgbClr>
                </a:highlight>
              </a:rPr>
              <a:t> Кассу</a:t>
            </a:r>
            <a:endParaRPr lang="ru-RU" sz="1800" dirty="0">
              <a:solidFill>
                <a:schemeClr val="accent1">
                  <a:lumMod val="60000"/>
                  <a:lumOff val="40000"/>
                </a:schemeClr>
              </a:solidFill>
            </a:endParaRPr>
          </a:p>
          <a:p>
            <a:pPr marL="0" indent="0" algn="ctr">
              <a:spcBef>
                <a:spcPct val="0"/>
              </a:spcBef>
              <a:buSzPts val="2400"/>
              <a:buFont typeface="Arial"/>
              <a:buNone/>
            </a:pPr>
            <a:r>
              <a:rPr lang="ru-RU" sz="1600" b="1" dirty="0" smtClean="0">
                <a:solidFill>
                  <a:schemeClr val="accent1">
                    <a:lumMod val="60000"/>
                    <a:lumOff val="40000"/>
                  </a:schemeClr>
                </a:solidFill>
                <a:highlight>
                  <a:srgbClr val="000000">
                    <a:alpha val="0"/>
                  </a:srgbClr>
                </a:highlight>
              </a:rPr>
              <a:t>Специалист по ТРИЗ, 4-ый уровень</a:t>
            </a:r>
            <a:endParaRPr lang="en-US" sz="1600" b="1" dirty="0" smtClean="0">
              <a:solidFill>
                <a:schemeClr val="accent1">
                  <a:lumMod val="60000"/>
                  <a:lumOff val="40000"/>
                </a:schemeClr>
              </a:solidFill>
              <a:highlight>
                <a:srgbClr val="000000">
                  <a:alpha val="0"/>
                </a:srgbClr>
              </a:highlight>
            </a:endParaRPr>
          </a:p>
          <a:p>
            <a:pPr marL="0" indent="0" algn="ctr">
              <a:spcBef>
                <a:spcPct val="0"/>
              </a:spcBef>
              <a:buSzPts val="2400"/>
              <a:buFont typeface="Arial"/>
              <a:buNone/>
            </a:pPr>
            <a:r>
              <a:rPr lang="ru-RU" sz="1600" b="1" dirty="0" smtClean="0">
                <a:solidFill>
                  <a:schemeClr val="accent1">
                    <a:lumMod val="60000"/>
                    <a:lumOff val="40000"/>
                  </a:schemeClr>
                </a:solidFill>
                <a:highlight>
                  <a:srgbClr val="000000">
                    <a:alpha val="0"/>
                  </a:srgbClr>
                </a:highlight>
              </a:rPr>
              <a:t>к.т.н. по стандартизации и управлению качеством</a:t>
            </a:r>
          </a:p>
          <a:p>
            <a:pPr marL="0" indent="0" algn="ctr">
              <a:spcBef>
                <a:spcPct val="0"/>
              </a:spcBef>
              <a:buSzPts val="2400"/>
              <a:buFont typeface="Arial"/>
              <a:buNone/>
            </a:pPr>
            <a:r>
              <a:rPr lang="ru-RU" sz="1600" b="1" dirty="0" smtClean="0">
                <a:solidFill>
                  <a:schemeClr val="accent1">
                    <a:lumMod val="60000"/>
                    <a:lumOff val="40000"/>
                  </a:schemeClr>
                </a:solidFill>
                <a:highlight>
                  <a:srgbClr val="000000">
                    <a:alpha val="0"/>
                  </a:srgbClr>
                </a:highlight>
              </a:rPr>
              <a:t>Магистр по информатике и защите информации</a:t>
            </a:r>
          </a:p>
          <a:p>
            <a:pPr marL="0" indent="0" algn="ctr">
              <a:spcBef>
                <a:spcPct val="0"/>
              </a:spcBef>
              <a:buSzPts val="2400"/>
              <a:buFont typeface="Arial"/>
              <a:buNone/>
            </a:pPr>
            <a:r>
              <a:rPr lang="ru-RU" sz="1600" b="1" dirty="0" smtClean="0">
                <a:solidFill>
                  <a:schemeClr val="accent1">
                    <a:lumMod val="60000"/>
                    <a:lumOff val="40000"/>
                  </a:schemeClr>
                </a:solidFill>
                <a:highlight>
                  <a:srgbClr val="000000">
                    <a:alpha val="0"/>
                  </a:srgbClr>
                </a:highlight>
              </a:rPr>
              <a:t>10+ патентов изобретений для компаний </a:t>
            </a:r>
            <a:r>
              <a:rPr lang="ru-RU" sz="1600" b="1" dirty="0" err="1" smtClean="0">
                <a:solidFill>
                  <a:schemeClr val="accent1">
                    <a:lumMod val="60000"/>
                    <a:lumOff val="40000"/>
                  </a:schemeClr>
                </a:solidFill>
                <a:highlight>
                  <a:srgbClr val="000000">
                    <a:alpha val="0"/>
                  </a:srgbClr>
                </a:highlight>
              </a:rPr>
              <a:t>Сименз</a:t>
            </a:r>
            <a:r>
              <a:rPr lang="ru-RU" sz="1600" b="1" dirty="0" smtClean="0">
                <a:solidFill>
                  <a:schemeClr val="accent1">
                    <a:lumMod val="60000"/>
                    <a:lumOff val="40000"/>
                  </a:schemeClr>
                </a:solidFill>
                <a:highlight>
                  <a:srgbClr val="000000">
                    <a:alpha val="0"/>
                  </a:srgbClr>
                </a:highlight>
              </a:rPr>
              <a:t> и Самсунг</a:t>
            </a:r>
          </a:p>
          <a:p>
            <a:pPr marL="0" indent="0" algn="ctr">
              <a:spcBef>
                <a:spcPct val="0"/>
              </a:spcBef>
              <a:buSzPts val="2400"/>
              <a:buFont typeface="Arial"/>
              <a:buNone/>
            </a:pPr>
            <a:r>
              <a:rPr lang="ru-RU" sz="1600" b="1" dirty="0" smtClean="0">
                <a:solidFill>
                  <a:schemeClr val="accent1">
                    <a:lumMod val="60000"/>
                    <a:lumOff val="40000"/>
                  </a:schemeClr>
                </a:solidFill>
                <a:highlight>
                  <a:srgbClr val="000000">
                    <a:alpha val="0"/>
                  </a:srgbClr>
                </a:highlight>
              </a:rPr>
              <a:t>Руководитель группы проектов компании РУСАЛ</a:t>
            </a:r>
          </a:p>
        </p:txBody>
      </p:sp>
      <p:sp>
        <p:nvSpPr>
          <p:cNvPr id="13" name="Google Shape;94;p2"/>
          <p:cNvSpPr txBox="1">
            <a:spLocks/>
          </p:cNvSpPr>
          <p:nvPr/>
        </p:nvSpPr>
        <p:spPr>
          <a:xfrm>
            <a:off x="467022" y="4961541"/>
            <a:ext cx="11566358" cy="1123107"/>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lnSpc>
                <a:spcPct val="90000"/>
              </a:lnSpc>
              <a:buClr>
                <a:schemeClr val="lt1"/>
              </a:buClr>
              <a:buSzPts val="2000"/>
            </a:pPr>
            <a:r>
              <a:rPr lang="ru-RU" sz="2400" b="1" dirty="0" smtClean="0">
                <a:solidFill>
                  <a:schemeClr val="accent1">
                    <a:lumMod val="60000"/>
                    <a:lumOff val="40000"/>
                  </a:schemeClr>
                </a:solidFill>
                <a:highlight>
                  <a:srgbClr val="000000">
                    <a:alpha val="0"/>
                  </a:srgbClr>
                </a:highlight>
              </a:rPr>
              <a:t>ОРГАНИЗАЦИЯ БАЗЫ ДАННЫХ ПРАКТИЧЕСКИХ ПРИМЕРОВ ПО </a:t>
            </a:r>
          </a:p>
          <a:p>
            <a:pPr algn="ctr">
              <a:lnSpc>
                <a:spcPct val="90000"/>
              </a:lnSpc>
              <a:buClr>
                <a:schemeClr val="lt1"/>
              </a:buClr>
              <a:buSzPts val="2000"/>
            </a:pPr>
            <a:r>
              <a:rPr lang="ru-RU" sz="2400" b="1" dirty="0" smtClean="0">
                <a:solidFill>
                  <a:schemeClr val="accent1">
                    <a:lumMod val="60000"/>
                    <a:lumOff val="40000"/>
                  </a:schemeClr>
                </a:solidFill>
                <a:highlight>
                  <a:srgbClr val="000000">
                    <a:alpha val="0"/>
                  </a:srgbClr>
                </a:highlight>
              </a:rPr>
              <a:t>ИТ-СИСТЕМАМ И ТРИЗ-ИНСТРУМЕНТАМ ИХ РАЗРАБОТКИ</a:t>
            </a:r>
            <a:endParaRPr lang="ru-RU" sz="4800" b="1" dirty="0">
              <a:solidFill>
                <a:schemeClr val="accent1">
                  <a:lumMod val="60000"/>
                  <a:lumOff val="40000"/>
                </a:schemeClr>
              </a:solidFill>
              <a:latin typeface="Calibri"/>
              <a:ea typeface="Calibri"/>
              <a:cs typeface="Calibri"/>
              <a:sym typeface="Calibri"/>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rotWithShape="1">
          <a:blip r:embed="rId3"/>
          <a:srcRect t="923"/>
          <a:stretch/>
        </p:blipFill>
        <p:spPr>
          <a:xfrm>
            <a:off x="108857" y="1012371"/>
            <a:ext cx="11975078" cy="5845629"/>
          </a:xfrm>
          <a:prstGeom prst="rect">
            <a:avLst/>
          </a:prstGeom>
          <a:ln>
            <a:noFill/>
          </a:ln>
          <a:effectLst>
            <a:outerShdw blurRad="190500" algn="tl" rotWithShape="0">
              <a:srgbClr val="000000">
                <a:alpha val="70000"/>
              </a:srgbClr>
            </a:outerShdw>
          </a:effectLst>
        </p:spPr>
      </p:pic>
      <p:sp>
        <p:nvSpPr>
          <p:cNvPr id="5" name="Прямоугольник 4"/>
          <p:cNvSpPr/>
          <p:nvPr/>
        </p:nvSpPr>
        <p:spPr>
          <a:xfrm>
            <a:off x="6851525" y="1937655"/>
            <a:ext cx="5232410" cy="4332518"/>
          </a:xfrm>
          <a:prstGeom prst="rect">
            <a:avLst/>
          </a:prstGeom>
          <a:solidFill>
            <a:schemeClr val="bg1"/>
          </a:solidFill>
          <a:ln>
            <a:solidFill>
              <a:srgbClr val="00B0F0"/>
            </a:solidFill>
          </a:ln>
        </p:spPr>
        <p:txBody>
          <a:bodyPr wrap="square">
            <a:noAutofit/>
          </a:bodyPr>
          <a:lstStyle/>
          <a:p>
            <a:pPr rtl="0">
              <a:lnSpc>
                <a:spcPct val="107000"/>
              </a:lnSpc>
              <a:spcAft>
                <a:spcPts val="800"/>
              </a:spcAft>
            </a:pPr>
            <a:r>
              <a:rPr lang="ru" sz="1800" b="0" i="0" u="none" strike="noStrike" dirty="0" smtClean="0">
                <a:solidFill>
                  <a:schemeClr val="accent1"/>
                </a:solidFill>
                <a:highlight>
                  <a:srgbClr val="000000">
                    <a:alpha val="0"/>
                  </a:srgbClr>
                </a:highlight>
                <a:latin typeface="Times New Roman"/>
                <a:ea typeface="Calibri"/>
              </a:rPr>
              <a:t>0- </a:t>
            </a:r>
            <a:r>
              <a:rPr lang="ru" sz="1800" b="0" i="0" u="none" strike="noStrike" dirty="0">
                <a:solidFill>
                  <a:schemeClr val="accent1"/>
                </a:solidFill>
                <a:highlight>
                  <a:srgbClr val="000000">
                    <a:alpha val="0"/>
                  </a:srgbClr>
                </a:highlight>
                <a:latin typeface="Times New Roman"/>
                <a:ea typeface="Calibri"/>
              </a:rPr>
              <a:t>Иерархический индекс практических примеров </a:t>
            </a:r>
            <a:br>
              <a:rPr lang="ru" sz="1800" b="0" i="0" u="none" strike="noStrike" dirty="0">
                <a:solidFill>
                  <a:schemeClr val="accent1"/>
                </a:solidFill>
                <a:highlight>
                  <a:srgbClr val="000000">
                    <a:alpha val="0"/>
                  </a:srgbClr>
                </a:highlight>
                <a:latin typeface="Times New Roman"/>
                <a:ea typeface="Calibri"/>
              </a:rPr>
            </a:br>
            <a:r>
              <a:rPr lang="ru" sz="1800" b="0" i="0" u="none" strike="noStrike" dirty="0">
                <a:solidFill>
                  <a:schemeClr val="accent1"/>
                </a:solidFill>
                <a:highlight>
                  <a:srgbClr val="000000">
                    <a:alpha val="0"/>
                  </a:srgbClr>
                </a:highlight>
                <a:latin typeface="Times New Roman"/>
                <a:ea typeface="Calibri"/>
              </a:rPr>
              <a:t>1- Источник(и) информации (патент </a:t>
            </a:r>
            <a:r>
              <a:rPr lang="ru" sz="1800" b="0" i="0" u="none" strike="noStrike" dirty="0" smtClean="0">
                <a:solidFill>
                  <a:schemeClr val="accent1"/>
                </a:solidFill>
                <a:highlight>
                  <a:srgbClr val="000000">
                    <a:alpha val="0"/>
                  </a:srgbClr>
                </a:highlight>
                <a:latin typeface="Times New Roman"/>
                <a:ea typeface="Calibri"/>
              </a:rPr>
              <a:t>на изобретение или внедренные </a:t>
            </a:r>
            <a:r>
              <a:rPr lang="ru" sz="1800" b="0" i="0" u="none" strike="noStrike" dirty="0">
                <a:solidFill>
                  <a:schemeClr val="accent1"/>
                </a:solidFill>
                <a:highlight>
                  <a:srgbClr val="000000">
                    <a:alpha val="0"/>
                  </a:srgbClr>
                </a:highlight>
                <a:latin typeface="Times New Roman"/>
                <a:ea typeface="Calibri"/>
              </a:rPr>
              <a:t>продукты) </a:t>
            </a:r>
            <a:br>
              <a:rPr lang="ru" sz="1800" b="0" i="0" u="none" strike="noStrike" dirty="0">
                <a:solidFill>
                  <a:schemeClr val="accent1"/>
                </a:solidFill>
                <a:highlight>
                  <a:srgbClr val="000000">
                    <a:alpha val="0"/>
                  </a:srgbClr>
                </a:highlight>
                <a:latin typeface="Times New Roman"/>
                <a:ea typeface="Calibri"/>
              </a:rPr>
            </a:br>
            <a:r>
              <a:rPr lang="ru" sz="1800" b="0" i="0" u="none" strike="noStrike" dirty="0">
                <a:solidFill>
                  <a:schemeClr val="accent1"/>
                </a:solidFill>
                <a:highlight>
                  <a:srgbClr val="000000">
                    <a:alpha val="0"/>
                  </a:srgbClr>
                </a:highlight>
                <a:latin typeface="Times New Roman"/>
                <a:ea typeface="Calibri"/>
              </a:rPr>
              <a:t>2- Название практического примера </a:t>
            </a:r>
            <a:br>
              <a:rPr lang="ru" sz="1800" b="0" i="0" u="none" strike="noStrike" dirty="0">
                <a:solidFill>
                  <a:schemeClr val="accent1"/>
                </a:solidFill>
                <a:highlight>
                  <a:srgbClr val="000000">
                    <a:alpha val="0"/>
                  </a:srgbClr>
                </a:highlight>
                <a:latin typeface="Times New Roman"/>
                <a:ea typeface="Calibri"/>
              </a:rPr>
            </a:br>
            <a:r>
              <a:rPr lang="ru" sz="1800" b="0" i="0" u="none" strike="noStrike" dirty="0">
                <a:solidFill>
                  <a:schemeClr val="accent1"/>
                </a:solidFill>
                <a:highlight>
                  <a:srgbClr val="000000">
                    <a:alpha val="0"/>
                  </a:srgbClr>
                </a:highlight>
                <a:latin typeface="Times New Roman"/>
                <a:ea typeface="Calibri"/>
              </a:rPr>
              <a:t>3- Объект улучшения (название ИТ-системы) </a:t>
            </a:r>
            <a:br>
              <a:rPr lang="ru" sz="1800" b="0" i="0" u="none" strike="noStrike" dirty="0">
                <a:solidFill>
                  <a:schemeClr val="accent1"/>
                </a:solidFill>
                <a:highlight>
                  <a:srgbClr val="000000">
                    <a:alpha val="0"/>
                  </a:srgbClr>
                </a:highlight>
                <a:latin typeface="Times New Roman"/>
                <a:ea typeface="Calibri"/>
              </a:rPr>
            </a:br>
            <a:r>
              <a:rPr lang="ru" sz="1800" b="0" i="0" u="none" strike="noStrike" dirty="0">
                <a:solidFill>
                  <a:schemeClr val="accent1"/>
                </a:solidFill>
                <a:highlight>
                  <a:srgbClr val="000000">
                    <a:alpha val="0"/>
                  </a:srgbClr>
                </a:highlight>
                <a:latin typeface="Times New Roman"/>
                <a:ea typeface="Calibri"/>
              </a:rPr>
              <a:t>4- Цель </a:t>
            </a:r>
            <a:r>
              <a:rPr lang="ru" sz="1800" b="0" i="0" u="none" strike="noStrike" dirty="0" smtClean="0">
                <a:solidFill>
                  <a:schemeClr val="accent1"/>
                </a:solidFill>
                <a:highlight>
                  <a:srgbClr val="000000">
                    <a:alpha val="0"/>
                  </a:srgbClr>
                </a:highlight>
                <a:latin typeface="Times New Roman"/>
                <a:ea typeface="Calibri"/>
              </a:rPr>
              <a:t>или сценарий </a:t>
            </a:r>
            <a:r>
              <a:rPr lang="ru" sz="1800" b="0" i="0" u="none" strike="noStrike" dirty="0">
                <a:solidFill>
                  <a:schemeClr val="accent1"/>
                </a:solidFill>
                <a:highlight>
                  <a:srgbClr val="000000">
                    <a:alpha val="0"/>
                  </a:srgbClr>
                </a:highlight>
                <a:latin typeface="Times New Roman"/>
                <a:ea typeface="Calibri"/>
              </a:rPr>
              <a:t>использования данной ИТ-системы </a:t>
            </a:r>
            <a:br>
              <a:rPr lang="ru" sz="1800" b="0" i="0" u="none" strike="noStrike" dirty="0">
                <a:solidFill>
                  <a:schemeClr val="accent1"/>
                </a:solidFill>
                <a:highlight>
                  <a:srgbClr val="000000">
                    <a:alpha val="0"/>
                  </a:srgbClr>
                </a:highlight>
                <a:latin typeface="Times New Roman"/>
                <a:ea typeface="Calibri"/>
              </a:rPr>
            </a:br>
            <a:r>
              <a:rPr lang="ru" sz="1800" b="0" i="0" u="none" strike="noStrike" dirty="0">
                <a:solidFill>
                  <a:schemeClr val="accent1"/>
                </a:solidFill>
                <a:highlight>
                  <a:srgbClr val="000000">
                    <a:alpha val="0"/>
                  </a:srgbClr>
                </a:highlight>
                <a:latin typeface="Times New Roman"/>
                <a:ea typeface="Calibri"/>
              </a:rPr>
              <a:t>5- Предыдущее состояние ИТ-системы (состояние компонентов, функций, методов обработки </a:t>
            </a:r>
            <a:r>
              <a:rPr lang="ru" sz="1800" b="0" i="0" u="none" strike="noStrike" dirty="0" smtClean="0">
                <a:solidFill>
                  <a:schemeClr val="accent1"/>
                </a:solidFill>
                <a:highlight>
                  <a:srgbClr val="000000">
                    <a:alpha val="0"/>
                  </a:srgbClr>
                </a:highlight>
                <a:latin typeface="Times New Roman"/>
                <a:ea typeface="Calibri"/>
              </a:rPr>
              <a:t>и т.д</a:t>
            </a:r>
            <a:r>
              <a:rPr lang="ru" sz="1800" b="0" i="0" u="none" strike="noStrike" dirty="0">
                <a:solidFill>
                  <a:schemeClr val="accent1"/>
                </a:solidFill>
                <a:highlight>
                  <a:srgbClr val="000000">
                    <a:alpha val="0"/>
                  </a:srgbClr>
                </a:highlight>
                <a:latin typeface="Times New Roman"/>
                <a:ea typeface="Calibri"/>
              </a:rPr>
              <a:t>.) </a:t>
            </a:r>
            <a:r>
              <a:rPr lang="ru" sz="1800" b="0" i="0" u="none" strike="noStrike" dirty="0" smtClean="0">
                <a:solidFill>
                  <a:schemeClr val="accent1"/>
                </a:solidFill>
                <a:highlight>
                  <a:srgbClr val="000000">
                    <a:alpha val="0"/>
                  </a:srgbClr>
                </a:highlight>
                <a:latin typeface="Times New Roman"/>
                <a:ea typeface="Calibri"/>
              </a:rPr>
              <a:t/>
            </a:r>
            <a:br>
              <a:rPr lang="ru" sz="1800" b="0" i="0" u="none" strike="noStrike" dirty="0" smtClean="0">
                <a:solidFill>
                  <a:schemeClr val="accent1"/>
                </a:solidFill>
                <a:highlight>
                  <a:srgbClr val="000000">
                    <a:alpha val="0"/>
                  </a:srgbClr>
                </a:highlight>
                <a:latin typeface="Times New Roman"/>
                <a:ea typeface="Calibri"/>
              </a:rPr>
            </a:br>
            <a:r>
              <a:rPr lang="ru" sz="1800" b="0" i="0" u="none" strike="noStrike" dirty="0" smtClean="0">
                <a:solidFill>
                  <a:schemeClr val="accent1"/>
                </a:solidFill>
                <a:highlight>
                  <a:srgbClr val="000000">
                    <a:alpha val="0"/>
                  </a:srgbClr>
                </a:highlight>
                <a:latin typeface="Times New Roman"/>
                <a:ea typeface="Calibri"/>
              </a:rPr>
              <a:t>6- </a:t>
            </a:r>
            <a:r>
              <a:rPr lang="ru" sz="1800" b="0" i="0" u="none" strike="noStrike" dirty="0">
                <a:solidFill>
                  <a:schemeClr val="accent1"/>
                </a:solidFill>
                <a:highlight>
                  <a:srgbClr val="000000">
                    <a:alpha val="0"/>
                  </a:srgbClr>
                </a:highlight>
                <a:latin typeface="Times New Roman"/>
                <a:ea typeface="Calibri"/>
              </a:rPr>
              <a:t>Ключевая проблема </a:t>
            </a:r>
            <a:r>
              <a:rPr lang="ru" sz="1800" b="0" i="0" u="none" strike="noStrike" dirty="0" smtClean="0">
                <a:solidFill>
                  <a:schemeClr val="accent1"/>
                </a:solidFill>
                <a:highlight>
                  <a:srgbClr val="000000">
                    <a:alpha val="0"/>
                  </a:srgbClr>
                </a:highlight>
                <a:latin typeface="Times New Roman"/>
                <a:ea typeface="Calibri"/>
              </a:rPr>
              <a:t>или недостаток</a:t>
            </a:r>
            <a:r>
              <a:rPr lang="ru" sz="1800" b="0" i="0" u="none" strike="noStrike" dirty="0">
                <a:solidFill>
                  <a:schemeClr val="accent1"/>
                </a:solidFill>
                <a:highlight>
                  <a:srgbClr val="000000">
                    <a:alpha val="0"/>
                  </a:srgbClr>
                </a:highlight>
                <a:latin typeface="Times New Roman"/>
                <a:ea typeface="Calibri"/>
              </a:rPr>
              <a:t>, устраненный </a:t>
            </a:r>
            <a:r>
              <a:rPr lang="ru" sz="1800" b="0" i="0" u="none" strike="noStrike" dirty="0" smtClean="0">
                <a:solidFill>
                  <a:schemeClr val="accent1"/>
                </a:solidFill>
                <a:highlight>
                  <a:srgbClr val="000000">
                    <a:alpha val="0"/>
                  </a:srgbClr>
                </a:highlight>
                <a:latin typeface="Times New Roman"/>
                <a:ea typeface="Calibri"/>
              </a:rPr>
              <a:t>в результате </a:t>
            </a:r>
            <a:r>
              <a:rPr lang="ru" sz="1800" b="0" i="0" u="none" strike="noStrike" dirty="0">
                <a:solidFill>
                  <a:schemeClr val="accent1"/>
                </a:solidFill>
                <a:highlight>
                  <a:srgbClr val="000000">
                    <a:alpha val="0"/>
                  </a:srgbClr>
                </a:highlight>
                <a:latin typeface="Times New Roman"/>
                <a:ea typeface="Calibri"/>
              </a:rPr>
              <a:t>изменений </a:t>
            </a:r>
            <a:r>
              <a:rPr lang="ru" sz="1800" b="0" i="0" u="none" strike="noStrike" dirty="0" smtClean="0">
                <a:solidFill>
                  <a:schemeClr val="accent1"/>
                </a:solidFill>
                <a:highlight>
                  <a:srgbClr val="000000">
                    <a:alpha val="0"/>
                  </a:srgbClr>
                </a:highlight>
                <a:latin typeface="Times New Roman"/>
                <a:ea typeface="Calibri"/>
              </a:rPr>
              <a:t>в ИТ-системе </a:t>
            </a:r>
            <a:br>
              <a:rPr lang="ru" sz="1800" b="0" i="0" u="none" strike="noStrike" dirty="0" smtClean="0">
                <a:solidFill>
                  <a:schemeClr val="accent1"/>
                </a:solidFill>
                <a:highlight>
                  <a:srgbClr val="000000">
                    <a:alpha val="0"/>
                  </a:srgbClr>
                </a:highlight>
                <a:latin typeface="Times New Roman"/>
                <a:ea typeface="Calibri"/>
              </a:rPr>
            </a:br>
            <a:r>
              <a:rPr lang="ru" sz="1800" b="0" i="0" u="none" strike="noStrike" dirty="0" smtClean="0">
                <a:solidFill>
                  <a:schemeClr val="accent1"/>
                </a:solidFill>
                <a:highlight>
                  <a:srgbClr val="000000">
                    <a:alpha val="0"/>
                  </a:srgbClr>
                </a:highlight>
                <a:latin typeface="Times New Roman"/>
                <a:ea typeface="Calibri"/>
              </a:rPr>
              <a:t>7- </a:t>
            </a:r>
            <a:r>
              <a:rPr lang="ru" sz="1800" b="0" i="0" u="none" strike="noStrike" dirty="0">
                <a:solidFill>
                  <a:schemeClr val="accent1"/>
                </a:solidFill>
                <a:highlight>
                  <a:srgbClr val="000000">
                    <a:alpha val="0"/>
                  </a:srgbClr>
                </a:highlight>
                <a:latin typeface="Times New Roman"/>
                <a:ea typeface="Calibri"/>
              </a:rPr>
              <a:t>Название нового решения </a:t>
            </a:r>
            <a:r>
              <a:rPr lang="ru" sz="1800" b="0" i="0" u="none" strike="noStrike" dirty="0" smtClean="0">
                <a:solidFill>
                  <a:schemeClr val="accent1"/>
                </a:solidFill>
                <a:highlight>
                  <a:srgbClr val="000000">
                    <a:alpha val="0"/>
                  </a:srgbClr>
                </a:highlight>
                <a:latin typeface="Times New Roman"/>
                <a:ea typeface="Calibri"/>
              </a:rPr>
              <a:t>или улучшения </a:t>
            </a:r>
            <a:br>
              <a:rPr lang="ru" sz="1800" b="0" i="0" u="none" strike="noStrike" dirty="0" smtClean="0">
                <a:solidFill>
                  <a:schemeClr val="accent1"/>
                </a:solidFill>
                <a:highlight>
                  <a:srgbClr val="000000">
                    <a:alpha val="0"/>
                  </a:srgbClr>
                </a:highlight>
                <a:latin typeface="Times New Roman"/>
                <a:ea typeface="Calibri"/>
              </a:rPr>
            </a:br>
            <a:r>
              <a:rPr lang="ru" sz="1800" b="0" i="0" u="none" strike="noStrike" dirty="0" smtClean="0">
                <a:solidFill>
                  <a:schemeClr val="accent1"/>
                </a:solidFill>
                <a:highlight>
                  <a:srgbClr val="000000">
                    <a:alpha val="0"/>
                  </a:srgbClr>
                </a:highlight>
                <a:latin typeface="Times New Roman"/>
                <a:ea typeface="Calibri"/>
              </a:rPr>
              <a:t>8- </a:t>
            </a:r>
            <a:r>
              <a:rPr lang="ru" sz="1800" b="0" i="0" u="none" strike="noStrike" dirty="0">
                <a:solidFill>
                  <a:schemeClr val="accent1"/>
                </a:solidFill>
                <a:highlight>
                  <a:srgbClr val="000000">
                    <a:alpha val="0"/>
                  </a:srgbClr>
                </a:highlight>
                <a:latin typeface="Times New Roman"/>
                <a:ea typeface="Calibri"/>
              </a:rPr>
              <a:t>Новое состояние объекта ИТ-системы после модификации </a:t>
            </a:r>
            <a:br>
              <a:rPr lang="ru" sz="1800" b="0" i="0" u="none" strike="noStrike" dirty="0">
                <a:solidFill>
                  <a:schemeClr val="accent1"/>
                </a:solidFill>
                <a:highlight>
                  <a:srgbClr val="000000">
                    <a:alpha val="0"/>
                  </a:srgbClr>
                </a:highlight>
                <a:latin typeface="Times New Roman"/>
                <a:ea typeface="Calibri"/>
              </a:rPr>
            </a:br>
            <a:endParaRPr lang="ru-RU" sz="1800" dirty="0">
              <a:solidFill>
                <a:schemeClr val="accent1"/>
              </a:solidFill>
              <a:effectLst/>
              <a:latin typeface="Calibri" panose="020F0502020204030204" pitchFamily="34" charset="0"/>
              <a:ea typeface="Calibri" pitchFamily="34" charset="0"/>
              <a:cs typeface="Arial" panose="020B0604020202020204" pitchFamily="34" charset="0"/>
            </a:endParaRPr>
          </a:p>
        </p:txBody>
      </p:sp>
      <p:sp>
        <p:nvSpPr>
          <p:cNvPr id="6" name="Заголовок 3"/>
          <p:cNvSpPr>
            <a:spLocks noGrp="1"/>
          </p:cNvSpPr>
          <p:nvPr>
            <p:ph type="ctrTitle"/>
          </p:nvPr>
        </p:nvSpPr>
        <p:spPr>
          <a:xfrm>
            <a:off x="522503" y="120387"/>
            <a:ext cx="11109167" cy="518422"/>
          </a:xfrm>
        </p:spPr>
        <p:txBody>
          <a:bodyPr/>
          <a:lstStyle/>
          <a:p>
            <a:r>
              <a:rPr lang="en-US" sz="4400" dirty="0" smtClean="0"/>
              <a:t>INNOVATING THROUGH EXPERIENCE</a:t>
            </a:r>
            <a:endParaRPr lang="ru-RU" sz="4400" dirty="0"/>
          </a:p>
        </p:txBody>
      </p:sp>
      <p:sp>
        <p:nvSpPr>
          <p:cNvPr id="7" name="Текст 4"/>
          <p:cNvSpPr txBox="1">
            <a:spLocks/>
          </p:cNvSpPr>
          <p:nvPr/>
        </p:nvSpPr>
        <p:spPr>
          <a:xfrm>
            <a:off x="6181441" y="443882"/>
            <a:ext cx="5902494" cy="562667"/>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406400" algn="l" rtl="0">
              <a:lnSpc>
                <a:spcPct val="90000"/>
              </a:lnSpc>
              <a:spcBef>
                <a:spcPts val="1000"/>
              </a:spcBef>
              <a:spcAft>
                <a:spcPts val="0"/>
              </a:spcAft>
              <a:buClr>
                <a:srgbClr val="5C40ED"/>
              </a:buClr>
              <a:buSzPts val="2800"/>
              <a:buFont typeface="Arial"/>
              <a:buChar char="•"/>
              <a:defRPr sz="2800" b="0" i="0" u="none" strike="noStrike" cap="none">
                <a:solidFill>
                  <a:srgbClr val="5C40ED"/>
                </a:solidFill>
                <a:latin typeface="Calibri"/>
                <a:ea typeface="Calibri"/>
                <a:cs typeface="Calibri"/>
                <a:sym typeface="Calibri"/>
              </a:defRPr>
            </a:lvl1pPr>
            <a:lvl2pPr marL="914400" marR="0" lvl="1" indent="-381000" algn="l" rtl="0">
              <a:lnSpc>
                <a:spcPct val="90000"/>
              </a:lnSpc>
              <a:spcBef>
                <a:spcPts val="500"/>
              </a:spcBef>
              <a:spcAft>
                <a:spcPts val="0"/>
              </a:spcAft>
              <a:buClr>
                <a:srgbClr val="5C40ED"/>
              </a:buClr>
              <a:buSzPts val="2400"/>
              <a:buFont typeface="Arial"/>
              <a:buChar char="•"/>
              <a:defRPr sz="2400" b="0" i="0" u="none" strike="noStrike" cap="none">
                <a:solidFill>
                  <a:srgbClr val="5C40ED"/>
                </a:solidFill>
                <a:latin typeface="Calibri"/>
                <a:ea typeface="Calibri"/>
                <a:cs typeface="Calibri"/>
                <a:sym typeface="Calibri"/>
              </a:defRPr>
            </a:lvl2pPr>
            <a:lvl3pPr marL="1371600" marR="0" lvl="2" indent="-355600" algn="l" rtl="0">
              <a:lnSpc>
                <a:spcPct val="90000"/>
              </a:lnSpc>
              <a:spcBef>
                <a:spcPts val="500"/>
              </a:spcBef>
              <a:spcAft>
                <a:spcPts val="0"/>
              </a:spcAft>
              <a:buClr>
                <a:srgbClr val="5C40ED"/>
              </a:buClr>
              <a:buSzPts val="2000"/>
              <a:buFont typeface="Arial"/>
              <a:buChar char="•"/>
              <a:defRPr sz="2000" b="0" i="0" u="none" strike="noStrike" cap="none">
                <a:solidFill>
                  <a:srgbClr val="5C40ED"/>
                </a:solidFill>
                <a:latin typeface="Calibri"/>
                <a:ea typeface="Calibri"/>
                <a:cs typeface="Calibri"/>
                <a:sym typeface="Calibri"/>
              </a:defRPr>
            </a:lvl3pPr>
            <a:lvl4pPr marL="1828800" marR="0" lvl="3" indent="-342900" algn="l" rtl="0">
              <a:lnSpc>
                <a:spcPct val="90000"/>
              </a:lnSpc>
              <a:spcBef>
                <a:spcPts val="500"/>
              </a:spcBef>
              <a:spcAft>
                <a:spcPts val="0"/>
              </a:spcAft>
              <a:buClr>
                <a:srgbClr val="5C40ED"/>
              </a:buClr>
              <a:buSzPts val="1800"/>
              <a:buFont typeface="Arial"/>
              <a:buChar char="•"/>
              <a:defRPr sz="1800" b="0" i="0" u="none" strike="noStrike" cap="none">
                <a:solidFill>
                  <a:srgbClr val="5C40ED"/>
                </a:solidFill>
                <a:latin typeface="Calibri"/>
                <a:ea typeface="Calibri"/>
                <a:cs typeface="Calibri"/>
                <a:sym typeface="Calibri"/>
              </a:defRPr>
            </a:lvl4pPr>
            <a:lvl5pPr marL="2286000" marR="0" lvl="4" indent="-342900" algn="l" rtl="0">
              <a:lnSpc>
                <a:spcPct val="90000"/>
              </a:lnSpc>
              <a:spcBef>
                <a:spcPts val="500"/>
              </a:spcBef>
              <a:spcAft>
                <a:spcPts val="0"/>
              </a:spcAft>
              <a:buClr>
                <a:srgbClr val="5C40ED"/>
              </a:buClr>
              <a:buSzPts val="1800"/>
              <a:buFont typeface="Arial"/>
              <a:buChar char="•"/>
              <a:defRPr sz="1800" b="0" i="0" u="none" strike="noStrike" cap="none">
                <a:solidFill>
                  <a:srgbClr val="5C40ED"/>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50800" indent="0">
              <a:buFont typeface="Arial"/>
              <a:buNone/>
            </a:pPr>
            <a:r>
              <a:rPr lang="ru" sz="2400" dirty="0" smtClean="0">
                <a:solidFill>
                  <a:schemeClr val="accent1"/>
                </a:solidFill>
                <a:highlight>
                  <a:srgbClr val="000000">
                    <a:alpha val="0"/>
                  </a:srgbClr>
                </a:highlight>
              </a:rPr>
              <a:t>Форма и описание практических примеров</a:t>
            </a:r>
            <a:endParaRPr lang="ru" sz="2400" dirty="0">
              <a:solidFill>
                <a:schemeClr val="accent1"/>
              </a:solidFill>
              <a:highlight>
                <a:srgbClr val="000000">
                  <a:alpha val="0"/>
                </a:srgbClr>
              </a:highlight>
            </a:endParaRPr>
          </a:p>
        </p:txBody>
      </p:sp>
      <p:sp>
        <p:nvSpPr>
          <p:cNvPr id="8" name="Текст 4"/>
          <p:cNvSpPr>
            <a:spLocks noGrp="1"/>
          </p:cNvSpPr>
          <p:nvPr>
            <p:ph type="body" idx="1"/>
          </p:nvPr>
        </p:nvSpPr>
        <p:spPr>
          <a:xfrm>
            <a:off x="259613" y="432843"/>
            <a:ext cx="10286353" cy="522066"/>
          </a:xfrm>
        </p:spPr>
        <p:txBody>
          <a:bodyPr/>
          <a:lstStyle/>
          <a:p>
            <a:pPr marL="50800" indent="0">
              <a:buNone/>
            </a:pPr>
            <a:r>
              <a:rPr lang="en-US" sz="2400" dirty="0" smtClean="0">
                <a:solidFill>
                  <a:schemeClr val="tx1"/>
                </a:solidFill>
              </a:rPr>
              <a:t>Form and description of case-studies</a:t>
            </a:r>
          </a:p>
        </p:txBody>
      </p:sp>
      <p:pic>
        <p:nvPicPr>
          <p:cNvPr id="10" name="Рисунок 9"/>
          <p:cNvPicPr>
            <a:picLocks noChangeAspect="1"/>
          </p:cNvPicPr>
          <p:nvPr/>
        </p:nvPicPr>
        <p:blipFill>
          <a:blip r:embed="rId4"/>
          <a:stretch>
            <a:fillRect/>
          </a:stretch>
        </p:blipFill>
        <p:spPr>
          <a:xfrm>
            <a:off x="91558" y="1038190"/>
            <a:ext cx="11971055" cy="5793989"/>
          </a:xfrm>
          <a:prstGeom prst="rect">
            <a:avLst/>
          </a:prstGeom>
          <a:ln>
            <a:noFill/>
          </a:ln>
          <a:effectLst>
            <a:outerShdw blurRad="190500" algn="tl" rotWithShape="0">
              <a:srgbClr val="000000">
                <a:alpha val="70000"/>
              </a:srgbClr>
            </a:outerShdw>
          </a:effectLst>
        </p:spPr>
      </p:pic>
      <p:sp>
        <p:nvSpPr>
          <p:cNvPr id="9" name="Прямоугольник 8"/>
          <p:cNvSpPr/>
          <p:nvPr/>
        </p:nvSpPr>
        <p:spPr>
          <a:xfrm>
            <a:off x="5391477" y="1433493"/>
            <a:ext cx="6564512" cy="5340841"/>
          </a:xfrm>
          <a:prstGeom prst="rect">
            <a:avLst/>
          </a:prstGeom>
          <a:solidFill>
            <a:schemeClr val="bg1"/>
          </a:solidFill>
          <a:ln>
            <a:solidFill>
              <a:srgbClr val="00B0F0"/>
            </a:solidFill>
          </a:ln>
        </p:spPr>
        <p:txBody>
          <a:bodyPr wrap="square">
            <a:noAutofit/>
          </a:bodyPr>
          <a:lstStyle/>
          <a:p>
            <a:pPr rtl="0">
              <a:lnSpc>
                <a:spcPct val="107000"/>
              </a:lnSpc>
              <a:spcAft>
                <a:spcPts val="800"/>
              </a:spcAft>
            </a:pPr>
            <a:r>
              <a:rPr lang="ru" sz="1700" b="0" i="0" u="none" strike="noStrike" dirty="0" smtClean="0">
                <a:solidFill>
                  <a:schemeClr val="accent1"/>
                </a:solidFill>
                <a:highlight>
                  <a:srgbClr val="000000">
                    <a:alpha val="0"/>
                  </a:srgbClr>
                </a:highlight>
                <a:latin typeface="Times New Roman"/>
                <a:ea typeface="Calibri"/>
              </a:rPr>
              <a:t>9- </a:t>
            </a:r>
            <a:r>
              <a:rPr lang="ru" sz="1700" b="0" i="0" u="none" strike="noStrike" dirty="0">
                <a:solidFill>
                  <a:schemeClr val="accent1"/>
                </a:solidFill>
                <a:highlight>
                  <a:srgbClr val="000000">
                    <a:alpha val="0"/>
                  </a:srgbClr>
                </a:highlight>
                <a:latin typeface="Times New Roman"/>
                <a:ea typeface="Calibri"/>
              </a:rPr>
              <a:t>Тип изменений </a:t>
            </a:r>
            <a:r>
              <a:rPr lang="ru" sz="1700" b="0" i="0" u="none" strike="noStrike" dirty="0" smtClean="0">
                <a:solidFill>
                  <a:schemeClr val="accent1"/>
                </a:solidFill>
                <a:highlight>
                  <a:srgbClr val="000000">
                    <a:alpha val="0"/>
                  </a:srgbClr>
                </a:highlight>
                <a:latin typeface="Times New Roman"/>
                <a:ea typeface="Calibri"/>
              </a:rPr>
              <a:t>в ИТ-системе </a:t>
            </a:r>
            <a:r>
              <a:rPr lang="ru" sz="1700" b="0" i="0" u="none" strike="noStrike" dirty="0">
                <a:solidFill>
                  <a:schemeClr val="accent1"/>
                </a:solidFill>
                <a:highlight>
                  <a:srgbClr val="000000">
                    <a:alpha val="0"/>
                  </a:srgbClr>
                </a:highlight>
                <a:latin typeface="Times New Roman"/>
                <a:ea typeface="Calibri"/>
              </a:rPr>
              <a:t>(новая функциональная модель компонентов </a:t>
            </a:r>
            <a:r>
              <a:rPr lang="ru" sz="1700" b="0" i="0" u="none" strike="noStrike" dirty="0" smtClean="0">
                <a:solidFill>
                  <a:schemeClr val="accent1"/>
                </a:solidFill>
                <a:highlight>
                  <a:srgbClr val="000000">
                    <a:alpha val="0"/>
                  </a:srgbClr>
                </a:highlight>
                <a:latin typeface="Times New Roman"/>
                <a:ea typeface="Calibri"/>
              </a:rPr>
              <a:t>или процессов</a:t>
            </a:r>
            <a:r>
              <a:rPr lang="ru" sz="1700" b="0" i="0" u="none" strike="noStrike" dirty="0">
                <a:solidFill>
                  <a:schemeClr val="accent1"/>
                </a:solidFill>
                <a:highlight>
                  <a:srgbClr val="000000">
                    <a:alpha val="0"/>
                  </a:srgbClr>
                </a:highlight>
                <a:latin typeface="Times New Roman"/>
                <a:ea typeface="Calibri"/>
              </a:rPr>
              <a:t>, новый метод обработки, передача технологии </a:t>
            </a:r>
            <a:r>
              <a:rPr lang="ru" sz="1700" b="0" i="0" u="none" strike="noStrike" dirty="0" smtClean="0">
                <a:solidFill>
                  <a:schemeClr val="accent1"/>
                </a:solidFill>
                <a:highlight>
                  <a:srgbClr val="000000">
                    <a:alpha val="0"/>
                  </a:srgbClr>
                </a:highlight>
                <a:latin typeface="Times New Roman"/>
                <a:ea typeface="Calibri"/>
              </a:rPr>
              <a:t>и др</a:t>
            </a:r>
            <a:r>
              <a:rPr lang="ru" sz="1700" b="0" i="0" u="none" strike="noStrike" dirty="0">
                <a:solidFill>
                  <a:schemeClr val="accent1"/>
                </a:solidFill>
                <a:highlight>
                  <a:srgbClr val="000000">
                    <a:alpha val="0"/>
                  </a:srgbClr>
                </a:highlight>
                <a:latin typeface="Times New Roman"/>
                <a:ea typeface="Calibri"/>
              </a:rPr>
              <a:t>.) </a:t>
            </a:r>
            <a:br>
              <a:rPr lang="ru" sz="1700" b="0" i="0" u="none" strike="noStrike" dirty="0">
                <a:solidFill>
                  <a:schemeClr val="accent1"/>
                </a:solidFill>
                <a:highlight>
                  <a:srgbClr val="000000">
                    <a:alpha val="0"/>
                  </a:srgbClr>
                </a:highlight>
                <a:latin typeface="Times New Roman"/>
                <a:ea typeface="Calibri"/>
              </a:rPr>
            </a:br>
            <a:r>
              <a:rPr lang="ru" sz="1700" b="0" i="0" u="none" strike="noStrike" dirty="0">
                <a:solidFill>
                  <a:schemeClr val="accent1"/>
                </a:solidFill>
                <a:highlight>
                  <a:srgbClr val="000000">
                    <a:alpha val="0"/>
                  </a:srgbClr>
                </a:highlight>
                <a:latin typeface="Times New Roman"/>
                <a:ea typeface="Calibri"/>
              </a:rPr>
              <a:t>10- Пояснительный рисунок </a:t>
            </a:r>
            <a:r>
              <a:rPr lang="ru" sz="1700" b="0" i="0" u="none" strike="noStrike" dirty="0" smtClean="0">
                <a:solidFill>
                  <a:schemeClr val="accent1"/>
                </a:solidFill>
                <a:highlight>
                  <a:srgbClr val="000000">
                    <a:alpha val="0"/>
                  </a:srgbClr>
                </a:highlight>
                <a:latin typeface="Times New Roman"/>
                <a:ea typeface="Calibri"/>
              </a:rPr>
              <a:t>или фотография </a:t>
            </a:r>
            <a:r>
              <a:rPr lang="ru" sz="1700" b="0" i="0" u="none" strike="noStrike" dirty="0">
                <a:solidFill>
                  <a:schemeClr val="accent1"/>
                </a:solidFill>
                <a:highlight>
                  <a:srgbClr val="000000">
                    <a:alpha val="0"/>
                  </a:srgbClr>
                </a:highlight>
                <a:latin typeface="Times New Roman"/>
                <a:ea typeface="Calibri"/>
              </a:rPr>
              <a:t>старой </a:t>
            </a:r>
            <a:r>
              <a:rPr lang="ru" sz="1700" b="0" i="0" u="none" strike="noStrike" dirty="0" smtClean="0">
                <a:solidFill>
                  <a:schemeClr val="accent1"/>
                </a:solidFill>
                <a:highlight>
                  <a:srgbClr val="000000">
                    <a:alpha val="0"/>
                  </a:srgbClr>
                </a:highlight>
                <a:latin typeface="Times New Roman"/>
                <a:ea typeface="Calibri"/>
              </a:rPr>
              <a:t>и новой </a:t>
            </a:r>
            <a:r>
              <a:rPr lang="ru" sz="1700" b="0" i="0" u="none" strike="noStrike" dirty="0">
                <a:solidFill>
                  <a:schemeClr val="accent1"/>
                </a:solidFill>
                <a:highlight>
                  <a:srgbClr val="000000">
                    <a:alpha val="0"/>
                  </a:srgbClr>
                </a:highlight>
                <a:latin typeface="Times New Roman"/>
                <a:ea typeface="Calibri"/>
              </a:rPr>
              <a:t>ИТ-системы </a:t>
            </a:r>
            <a:br>
              <a:rPr lang="ru" sz="1700" b="0" i="0" u="none" strike="noStrike" dirty="0">
                <a:solidFill>
                  <a:schemeClr val="accent1"/>
                </a:solidFill>
                <a:highlight>
                  <a:srgbClr val="000000">
                    <a:alpha val="0"/>
                  </a:srgbClr>
                </a:highlight>
                <a:latin typeface="Times New Roman"/>
                <a:ea typeface="Calibri"/>
              </a:rPr>
            </a:br>
            <a:r>
              <a:rPr lang="ru" sz="1700" b="0" i="0" u="none" strike="noStrike" dirty="0">
                <a:solidFill>
                  <a:schemeClr val="accent1"/>
                </a:solidFill>
                <a:highlight>
                  <a:srgbClr val="000000">
                    <a:alpha val="0"/>
                  </a:srgbClr>
                </a:highlight>
                <a:latin typeface="Times New Roman"/>
                <a:ea typeface="Calibri"/>
              </a:rPr>
              <a:t>11- Ссылки </a:t>
            </a:r>
            <a:r>
              <a:rPr lang="ru" sz="1700" b="0" i="0" u="none" strike="noStrike" dirty="0" smtClean="0">
                <a:solidFill>
                  <a:schemeClr val="accent1"/>
                </a:solidFill>
                <a:highlight>
                  <a:srgbClr val="000000">
                    <a:alpha val="0"/>
                  </a:srgbClr>
                </a:highlight>
                <a:latin typeface="Times New Roman"/>
                <a:ea typeface="Calibri"/>
              </a:rPr>
              <a:t>на источники </a:t>
            </a:r>
            <a:r>
              <a:rPr lang="ru" sz="1700" b="0" i="0" u="none" strike="noStrike" dirty="0">
                <a:solidFill>
                  <a:schemeClr val="accent1"/>
                </a:solidFill>
                <a:highlight>
                  <a:srgbClr val="000000">
                    <a:alpha val="0"/>
                  </a:srgbClr>
                </a:highlight>
                <a:latin typeface="Times New Roman"/>
                <a:ea typeface="Calibri"/>
              </a:rPr>
              <a:t>информации (патент </a:t>
            </a:r>
            <a:r>
              <a:rPr lang="ru" sz="1700" b="0" i="0" u="none" strike="noStrike" dirty="0" smtClean="0">
                <a:solidFill>
                  <a:schemeClr val="accent1"/>
                </a:solidFill>
                <a:highlight>
                  <a:srgbClr val="000000">
                    <a:alpha val="0"/>
                  </a:srgbClr>
                </a:highlight>
                <a:latin typeface="Times New Roman"/>
                <a:ea typeface="Calibri"/>
              </a:rPr>
              <a:t>или патентная </a:t>
            </a:r>
            <a:r>
              <a:rPr lang="ru" sz="1700" b="0" i="0" u="none" strike="noStrike" dirty="0">
                <a:solidFill>
                  <a:schemeClr val="accent1"/>
                </a:solidFill>
                <a:highlight>
                  <a:srgbClr val="000000">
                    <a:alpha val="0"/>
                  </a:srgbClr>
                </a:highlight>
                <a:latin typeface="Times New Roman"/>
                <a:ea typeface="Calibri"/>
              </a:rPr>
              <a:t>заявка, публикация </a:t>
            </a:r>
            <a:r>
              <a:rPr lang="ru" sz="1700" b="0" i="0" u="none" strike="noStrike" dirty="0" smtClean="0">
                <a:solidFill>
                  <a:schemeClr val="accent1"/>
                </a:solidFill>
                <a:highlight>
                  <a:srgbClr val="000000">
                    <a:alpha val="0"/>
                  </a:srgbClr>
                </a:highlight>
                <a:latin typeface="Times New Roman"/>
                <a:ea typeface="Calibri"/>
              </a:rPr>
              <a:t>в научных или научно-популярных </a:t>
            </a:r>
            <a:r>
              <a:rPr lang="ru" sz="1700" b="0" i="0" u="none" strike="noStrike" dirty="0">
                <a:solidFill>
                  <a:schemeClr val="accent1"/>
                </a:solidFill>
                <a:highlight>
                  <a:srgbClr val="000000">
                    <a:alpha val="0"/>
                  </a:srgbClr>
                </a:highlight>
                <a:latin typeface="Times New Roman"/>
                <a:ea typeface="Calibri"/>
              </a:rPr>
              <a:t>ресурсах, ссылка </a:t>
            </a:r>
            <a:r>
              <a:rPr lang="ru" sz="1700" b="0" i="0" u="none" strike="noStrike" dirty="0" smtClean="0">
                <a:solidFill>
                  <a:schemeClr val="accent1"/>
                </a:solidFill>
                <a:highlight>
                  <a:srgbClr val="000000">
                    <a:alpha val="0"/>
                  </a:srgbClr>
                </a:highlight>
                <a:latin typeface="Times New Roman"/>
                <a:ea typeface="Calibri"/>
              </a:rPr>
              <a:t>на продукцию </a:t>
            </a:r>
            <a:r>
              <a:rPr lang="ru" sz="1700" b="0" i="0" u="none" strike="noStrike" dirty="0">
                <a:solidFill>
                  <a:schemeClr val="accent1"/>
                </a:solidFill>
                <a:highlight>
                  <a:srgbClr val="000000">
                    <a:alpha val="0"/>
                  </a:srgbClr>
                </a:highlight>
                <a:latin typeface="Times New Roman"/>
                <a:ea typeface="Calibri"/>
              </a:rPr>
              <a:t>компании) </a:t>
            </a:r>
            <a:br>
              <a:rPr lang="ru" sz="1700" b="0" i="0" u="none" strike="noStrike" dirty="0">
                <a:solidFill>
                  <a:schemeClr val="accent1"/>
                </a:solidFill>
                <a:highlight>
                  <a:srgbClr val="000000">
                    <a:alpha val="0"/>
                  </a:srgbClr>
                </a:highlight>
                <a:latin typeface="Times New Roman"/>
                <a:ea typeface="Calibri"/>
              </a:rPr>
            </a:br>
            <a:r>
              <a:rPr lang="ru" sz="1700" b="0" i="0" u="none" strike="noStrike" dirty="0">
                <a:solidFill>
                  <a:schemeClr val="accent1"/>
                </a:solidFill>
                <a:highlight>
                  <a:srgbClr val="000000">
                    <a:alpha val="0"/>
                  </a:srgbClr>
                </a:highlight>
                <a:latin typeface="Times New Roman"/>
                <a:ea typeface="Calibri"/>
              </a:rPr>
              <a:t>12- Инструмент ТРИЗ (подход, метод, прием, принцип), который использовался </a:t>
            </a:r>
            <a:r>
              <a:rPr lang="ru" sz="1700" b="0" i="0" u="none" strike="noStrike" dirty="0" smtClean="0">
                <a:solidFill>
                  <a:schemeClr val="accent1"/>
                </a:solidFill>
                <a:highlight>
                  <a:srgbClr val="000000">
                    <a:alpha val="0"/>
                  </a:srgbClr>
                </a:highlight>
                <a:latin typeface="Times New Roman"/>
                <a:ea typeface="Calibri"/>
              </a:rPr>
              <a:t>при разработке </a:t>
            </a:r>
            <a:r>
              <a:rPr lang="ru" sz="1700" b="0" i="0" u="none" strike="noStrike" dirty="0">
                <a:solidFill>
                  <a:schemeClr val="accent1"/>
                </a:solidFill>
                <a:highlight>
                  <a:srgbClr val="000000">
                    <a:alpha val="0"/>
                  </a:srgbClr>
                </a:highlight>
                <a:latin typeface="Times New Roman"/>
                <a:ea typeface="Calibri"/>
              </a:rPr>
              <a:t>(анализ и/или решение проблемы) </a:t>
            </a:r>
            <a:r>
              <a:rPr lang="ru" sz="1700" b="0" i="0" u="none" strike="noStrike" dirty="0" smtClean="0">
                <a:solidFill>
                  <a:schemeClr val="accent1"/>
                </a:solidFill>
                <a:highlight>
                  <a:srgbClr val="000000">
                    <a:alpha val="0"/>
                  </a:srgbClr>
                </a:highlight>
                <a:latin typeface="Times New Roman"/>
                <a:ea typeface="Calibri"/>
              </a:rPr>
              <a:t>или который </a:t>
            </a:r>
            <a:r>
              <a:rPr lang="ru" sz="1700" b="0" i="0" u="none" strike="noStrike" dirty="0">
                <a:solidFill>
                  <a:schemeClr val="accent1"/>
                </a:solidFill>
                <a:highlight>
                  <a:srgbClr val="000000">
                    <a:alpha val="0"/>
                  </a:srgbClr>
                </a:highlight>
                <a:latin typeface="Times New Roman"/>
                <a:ea typeface="Calibri"/>
              </a:rPr>
              <a:t>объясняет способ решения </a:t>
            </a:r>
            <a:br>
              <a:rPr lang="ru" sz="1700" b="0" i="0" u="none" strike="noStrike" dirty="0">
                <a:solidFill>
                  <a:schemeClr val="accent1"/>
                </a:solidFill>
                <a:highlight>
                  <a:srgbClr val="000000">
                    <a:alpha val="0"/>
                  </a:srgbClr>
                </a:highlight>
                <a:latin typeface="Times New Roman"/>
                <a:ea typeface="Calibri"/>
              </a:rPr>
            </a:br>
            <a:r>
              <a:rPr lang="ru" sz="1700" b="0" i="0" u="none" strike="noStrike" dirty="0">
                <a:solidFill>
                  <a:schemeClr val="accent1"/>
                </a:solidFill>
                <a:highlight>
                  <a:srgbClr val="000000">
                    <a:alpha val="0"/>
                  </a:srgbClr>
                </a:highlight>
                <a:latin typeface="Times New Roman"/>
                <a:ea typeface="Calibri"/>
              </a:rPr>
              <a:t>13- Проблемы </a:t>
            </a:r>
            <a:r>
              <a:rPr lang="ru" sz="1700" b="0" i="0" u="none" strike="noStrike" dirty="0" smtClean="0">
                <a:solidFill>
                  <a:schemeClr val="accent1"/>
                </a:solidFill>
                <a:highlight>
                  <a:srgbClr val="000000">
                    <a:alpha val="0"/>
                  </a:srgbClr>
                </a:highlight>
                <a:latin typeface="Times New Roman"/>
                <a:ea typeface="Calibri"/>
              </a:rPr>
              <a:t>или недостатки </a:t>
            </a:r>
            <a:r>
              <a:rPr lang="ru" sz="1700" b="0" i="0" u="none" strike="noStrike" dirty="0">
                <a:solidFill>
                  <a:schemeClr val="accent1"/>
                </a:solidFill>
                <a:highlight>
                  <a:srgbClr val="000000">
                    <a:alpha val="0"/>
                  </a:srgbClr>
                </a:highlight>
                <a:latin typeface="Times New Roman"/>
                <a:ea typeface="Calibri"/>
              </a:rPr>
              <a:t>инструмента ТРИЗ, устранение которых позволило бы эффективно использовать этот инструмент </a:t>
            </a:r>
            <a:r>
              <a:rPr lang="ru" sz="1700" b="0" i="0" u="none" strike="noStrike" dirty="0" smtClean="0">
                <a:solidFill>
                  <a:schemeClr val="accent1"/>
                </a:solidFill>
                <a:highlight>
                  <a:srgbClr val="000000">
                    <a:alpha val="0"/>
                  </a:srgbClr>
                </a:highlight>
                <a:latin typeface="Times New Roman"/>
                <a:ea typeface="Calibri"/>
              </a:rPr>
              <a:t>в реальной </a:t>
            </a:r>
            <a:r>
              <a:rPr lang="ru" sz="1700" b="0" i="0" u="none" strike="noStrike" dirty="0">
                <a:solidFill>
                  <a:schemeClr val="accent1"/>
                </a:solidFill>
                <a:highlight>
                  <a:srgbClr val="000000">
                    <a:alpha val="0"/>
                  </a:srgbClr>
                </a:highlight>
                <a:latin typeface="Times New Roman"/>
                <a:ea typeface="Calibri"/>
              </a:rPr>
              <a:t>разработке (анализ </a:t>
            </a:r>
            <a:r>
              <a:rPr lang="ru" sz="1700" b="0" i="0" u="none" strike="noStrike" dirty="0" smtClean="0">
                <a:solidFill>
                  <a:schemeClr val="accent1"/>
                </a:solidFill>
                <a:highlight>
                  <a:srgbClr val="000000">
                    <a:alpha val="0"/>
                  </a:srgbClr>
                </a:highlight>
                <a:latin typeface="Times New Roman"/>
                <a:ea typeface="Calibri"/>
              </a:rPr>
              <a:t>и решение</a:t>
            </a:r>
            <a:r>
              <a:rPr lang="ru" sz="1700" b="0" i="0" u="none" strike="noStrike" dirty="0">
                <a:solidFill>
                  <a:schemeClr val="accent1"/>
                </a:solidFill>
                <a:highlight>
                  <a:srgbClr val="000000">
                    <a:alpha val="0"/>
                  </a:srgbClr>
                </a:highlight>
                <a:latin typeface="Times New Roman"/>
                <a:ea typeface="Calibri"/>
              </a:rPr>
              <a:t>) </a:t>
            </a:r>
            <a:br>
              <a:rPr lang="ru" sz="1700" b="0" i="0" u="none" strike="noStrike" dirty="0">
                <a:solidFill>
                  <a:schemeClr val="accent1"/>
                </a:solidFill>
                <a:highlight>
                  <a:srgbClr val="000000">
                    <a:alpha val="0"/>
                  </a:srgbClr>
                </a:highlight>
                <a:latin typeface="Times New Roman"/>
                <a:ea typeface="Calibri"/>
              </a:rPr>
            </a:br>
            <a:r>
              <a:rPr lang="ru" sz="1700" b="0" i="0" u="none" strike="noStrike" dirty="0">
                <a:solidFill>
                  <a:schemeClr val="accent1"/>
                </a:solidFill>
                <a:highlight>
                  <a:srgbClr val="000000">
                    <a:alpha val="0"/>
                  </a:srgbClr>
                </a:highlight>
                <a:latin typeface="Times New Roman"/>
                <a:ea typeface="Calibri"/>
              </a:rPr>
              <a:t>14- Нерешенные вторичные проблемы </a:t>
            </a:r>
            <a:r>
              <a:rPr lang="ru" sz="1700" b="0" i="0" u="none" strike="noStrike" dirty="0" smtClean="0">
                <a:solidFill>
                  <a:schemeClr val="accent1"/>
                </a:solidFill>
                <a:highlight>
                  <a:srgbClr val="000000">
                    <a:alpha val="0"/>
                  </a:srgbClr>
                </a:highlight>
                <a:latin typeface="Times New Roman"/>
                <a:ea typeface="Calibri"/>
              </a:rPr>
              <a:t>и задачи</a:t>
            </a:r>
            <a:r>
              <a:rPr lang="ru" sz="1700" b="0" i="0" u="none" strike="noStrike" dirty="0">
                <a:solidFill>
                  <a:schemeClr val="accent1"/>
                </a:solidFill>
                <a:highlight>
                  <a:srgbClr val="000000">
                    <a:alpha val="0"/>
                  </a:srgbClr>
                </a:highlight>
                <a:latin typeface="Times New Roman"/>
                <a:ea typeface="Calibri"/>
              </a:rPr>
              <a:t>, </a:t>
            </a:r>
            <a:r>
              <a:rPr lang="ru" sz="1700" b="0" i="0" u="none" strike="noStrike" dirty="0" smtClean="0">
                <a:solidFill>
                  <a:schemeClr val="accent1"/>
                </a:solidFill>
                <a:highlight>
                  <a:srgbClr val="000000">
                    <a:alpha val="0"/>
                  </a:srgbClr>
                </a:highlight>
                <a:latin typeface="Times New Roman"/>
                <a:ea typeface="Calibri"/>
              </a:rPr>
              <a:t>для потенциального </a:t>
            </a:r>
            <a:r>
              <a:rPr lang="ru" sz="1700" b="0" i="0" u="none" strike="noStrike" dirty="0">
                <a:solidFill>
                  <a:schemeClr val="accent1"/>
                </a:solidFill>
                <a:highlight>
                  <a:srgbClr val="000000">
                    <a:alpha val="0"/>
                  </a:srgbClr>
                </a:highlight>
                <a:latin typeface="Times New Roman"/>
                <a:ea typeface="Calibri"/>
              </a:rPr>
              <a:t>применения ТРИЗ).</a:t>
            </a:r>
            <a:endParaRPr lang="ru-RU" sz="1700" dirty="0">
              <a:solidFill>
                <a:schemeClr val="accent1"/>
              </a:solidFill>
              <a:effectLst/>
              <a:latin typeface="Calibri" panose="020F0502020204030204" pitchFamily="34" charset="0"/>
              <a:ea typeface="Calibri" pitchFamily="34" charset="0"/>
              <a:cs typeface="Arial" panose="020B0604020202020204" pitchFamily="34" charset="0"/>
            </a:endParaRPr>
          </a:p>
        </p:txBody>
      </p:sp>
    </p:spTree>
    <p:extLst>
      <p:ext uri="{BB962C8B-B14F-4D97-AF65-F5344CB8AC3E}">
        <p14:creationId xmlns:p14="http://schemas.microsoft.com/office/powerpoint/2010/main" val="4286426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ctrTitle"/>
          </p:nvPr>
        </p:nvSpPr>
        <p:spPr>
          <a:xfrm>
            <a:off x="538542" y="93324"/>
            <a:ext cx="11109167" cy="518422"/>
          </a:xfrm>
        </p:spPr>
        <p:txBody>
          <a:bodyPr/>
          <a:lstStyle/>
          <a:p>
            <a:r>
              <a:rPr lang="en-US" sz="4400" dirty="0" smtClean="0"/>
              <a:t>INNOVATING THROUGH EXPERIENCE</a:t>
            </a:r>
            <a:endParaRPr lang="ru-RU" sz="4400" dirty="0"/>
          </a:p>
        </p:txBody>
      </p:sp>
      <p:sp>
        <p:nvSpPr>
          <p:cNvPr id="5" name="Текст 4"/>
          <p:cNvSpPr>
            <a:spLocks noGrp="1"/>
          </p:cNvSpPr>
          <p:nvPr>
            <p:ph type="body" idx="1"/>
          </p:nvPr>
        </p:nvSpPr>
        <p:spPr>
          <a:xfrm>
            <a:off x="302573" y="505598"/>
            <a:ext cx="11109167" cy="5539622"/>
          </a:xfrm>
        </p:spPr>
        <p:txBody>
          <a:bodyPr/>
          <a:lstStyle/>
          <a:p>
            <a:pPr marL="50800" indent="0">
              <a:buNone/>
            </a:pPr>
            <a:r>
              <a:rPr lang="en-US" sz="2400" dirty="0" smtClean="0">
                <a:solidFill>
                  <a:schemeClr val="tx1"/>
                </a:solidFill>
              </a:rPr>
              <a:t>The database descriptor with file reference to each case-study</a:t>
            </a:r>
          </a:p>
        </p:txBody>
      </p:sp>
      <p:pic>
        <p:nvPicPr>
          <p:cNvPr id="7" name="Рисунок 6"/>
          <p:cNvPicPr/>
          <p:nvPr/>
        </p:nvPicPr>
        <p:blipFill>
          <a:blip r:embed="rId3">
            <a:extLst>
              <a:ext uri="{28A0092B-C50C-407E-A947-70E740481C1C}">
                <a14:useLocalDpi xmlns:a14="http://schemas.microsoft.com/office/drawing/2010/main" val="0"/>
              </a:ext>
            </a:extLst>
          </a:blip>
          <a:srcRect/>
          <a:stretch>
            <a:fillRect/>
          </a:stretch>
        </p:blipFill>
        <p:spPr bwMode="auto">
          <a:xfrm>
            <a:off x="1590173" y="1281097"/>
            <a:ext cx="9149362" cy="5007613"/>
          </a:xfrm>
          <a:prstGeom prst="rect">
            <a:avLst/>
          </a:prstGeom>
          <a:ln>
            <a:noFill/>
          </a:ln>
          <a:effectLst>
            <a:outerShdw blurRad="190500" algn="tl" rotWithShape="0">
              <a:srgbClr val="000000">
                <a:alpha val="70000"/>
              </a:srgbClr>
            </a:outerShdw>
          </a:effectLst>
        </p:spPr>
      </p:pic>
      <p:sp>
        <p:nvSpPr>
          <p:cNvPr id="8" name="Текст 4"/>
          <p:cNvSpPr txBox="1">
            <a:spLocks/>
          </p:cNvSpPr>
          <p:nvPr/>
        </p:nvSpPr>
        <p:spPr>
          <a:xfrm>
            <a:off x="302574" y="749089"/>
            <a:ext cx="11345138" cy="532009"/>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406400" algn="l" rtl="0">
              <a:lnSpc>
                <a:spcPct val="90000"/>
              </a:lnSpc>
              <a:spcBef>
                <a:spcPts val="1000"/>
              </a:spcBef>
              <a:spcAft>
                <a:spcPts val="0"/>
              </a:spcAft>
              <a:buClr>
                <a:srgbClr val="5C40ED"/>
              </a:buClr>
              <a:buSzPts val="2800"/>
              <a:buFont typeface="Arial"/>
              <a:buChar char="•"/>
              <a:defRPr sz="2800" b="0" i="0" u="none" strike="noStrike" cap="none">
                <a:solidFill>
                  <a:srgbClr val="5C40ED"/>
                </a:solidFill>
                <a:latin typeface="Calibri"/>
                <a:ea typeface="Calibri"/>
                <a:cs typeface="Calibri"/>
                <a:sym typeface="Calibri"/>
              </a:defRPr>
            </a:lvl1pPr>
            <a:lvl2pPr marL="914400" marR="0" lvl="1" indent="-381000" algn="l" rtl="0">
              <a:lnSpc>
                <a:spcPct val="90000"/>
              </a:lnSpc>
              <a:spcBef>
                <a:spcPts val="500"/>
              </a:spcBef>
              <a:spcAft>
                <a:spcPts val="0"/>
              </a:spcAft>
              <a:buClr>
                <a:srgbClr val="5C40ED"/>
              </a:buClr>
              <a:buSzPts val="2400"/>
              <a:buFont typeface="Arial"/>
              <a:buChar char="•"/>
              <a:defRPr sz="2400" b="0" i="0" u="none" strike="noStrike" cap="none">
                <a:solidFill>
                  <a:srgbClr val="5C40ED"/>
                </a:solidFill>
                <a:latin typeface="Calibri"/>
                <a:ea typeface="Calibri"/>
                <a:cs typeface="Calibri"/>
                <a:sym typeface="Calibri"/>
              </a:defRPr>
            </a:lvl2pPr>
            <a:lvl3pPr marL="1371600" marR="0" lvl="2" indent="-355600" algn="l" rtl="0">
              <a:lnSpc>
                <a:spcPct val="90000"/>
              </a:lnSpc>
              <a:spcBef>
                <a:spcPts val="500"/>
              </a:spcBef>
              <a:spcAft>
                <a:spcPts val="0"/>
              </a:spcAft>
              <a:buClr>
                <a:srgbClr val="5C40ED"/>
              </a:buClr>
              <a:buSzPts val="2000"/>
              <a:buFont typeface="Arial"/>
              <a:buChar char="•"/>
              <a:defRPr sz="2000" b="0" i="0" u="none" strike="noStrike" cap="none">
                <a:solidFill>
                  <a:srgbClr val="5C40ED"/>
                </a:solidFill>
                <a:latin typeface="Calibri"/>
                <a:ea typeface="Calibri"/>
                <a:cs typeface="Calibri"/>
                <a:sym typeface="Calibri"/>
              </a:defRPr>
            </a:lvl3pPr>
            <a:lvl4pPr marL="1828800" marR="0" lvl="3" indent="-342900" algn="l" rtl="0">
              <a:lnSpc>
                <a:spcPct val="90000"/>
              </a:lnSpc>
              <a:spcBef>
                <a:spcPts val="500"/>
              </a:spcBef>
              <a:spcAft>
                <a:spcPts val="0"/>
              </a:spcAft>
              <a:buClr>
                <a:srgbClr val="5C40ED"/>
              </a:buClr>
              <a:buSzPts val="1800"/>
              <a:buFont typeface="Arial"/>
              <a:buChar char="•"/>
              <a:defRPr sz="1800" b="0" i="0" u="none" strike="noStrike" cap="none">
                <a:solidFill>
                  <a:srgbClr val="5C40ED"/>
                </a:solidFill>
                <a:latin typeface="Calibri"/>
                <a:ea typeface="Calibri"/>
                <a:cs typeface="Calibri"/>
                <a:sym typeface="Calibri"/>
              </a:defRPr>
            </a:lvl4pPr>
            <a:lvl5pPr marL="2286000" marR="0" lvl="4" indent="-342900" algn="l" rtl="0">
              <a:lnSpc>
                <a:spcPct val="90000"/>
              </a:lnSpc>
              <a:spcBef>
                <a:spcPts val="500"/>
              </a:spcBef>
              <a:spcAft>
                <a:spcPts val="0"/>
              </a:spcAft>
              <a:buClr>
                <a:srgbClr val="5C40ED"/>
              </a:buClr>
              <a:buSzPts val="1800"/>
              <a:buFont typeface="Arial"/>
              <a:buChar char="•"/>
              <a:defRPr sz="1800" b="0" i="0" u="none" strike="noStrike" cap="none">
                <a:solidFill>
                  <a:srgbClr val="5C40ED"/>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50800" indent="0">
              <a:buFont typeface="Arial"/>
              <a:buNone/>
            </a:pPr>
            <a:r>
              <a:rPr lang="ru" sz="2400" dirty="0" smtClean="0">
                <a:solidFill>
                  <a:schemeClr val="accent1"/>
                </a:solidFill>
                <a:highlight>
                  <a:srgbClr val="000000">
                    <a:alpha val="0"/>
                  </a:srgbClr>
                </a:highlight>
              </a:rPr>
              <a:t>Дескриптор базы данных с файловой ссылкой на каждый практический пример</a:t>
            </a:r>
            <a:endParaRPr lang="ru" sz="2400" dirty="0">
              <a:solidFill>
                <a:schemeClr val="accent1"/>
              </a:solidFill>
              <a:highlight>
                <a:srgbClr val="000000">
                  <a:alpha val="0"/>
                </a:srgbClr>
              </a:highlight>
            </a:endParaRPr>
          </a:p>
        </p:txBody>
      </p:sp>
    </p:spTree>
    <p:extLst>
      <p:ext uri="{BB962C8B-B14F-4D97-AF65-F5344CB8AC3E}">
        <p14:creationId xmlns:p14="http://schemas.microsoft.com/office/powerpoint/2010/main" val="286747020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ctrTitle"/>
          </p:nvPr>
        </p:nvSpPr>
        <p:spPr>
          <a:xfrm>
            <a:off x="538544" y="106781"/>
            <a:ext cx="11109167" cy="518422"/>
          </a:xfrm>
        </p:spPr>
        <p:txBody>
          <a:bodyPr/>
          <a:lstStyle/>
          <a:p>
            <a:r>
              <a:rPr lang="en-US" sz="4400" dirty="0" smtClean="0"/>
              <a:t>INNOVATING THROUGH EXPERIENCE</a:t>
            </a:r>
            <a:endParaRPr lang="ru-RU" sz="4400" dirty="0"/>
          </a:p>
        </p:txBody>
      </p:sp>
      <p:sp>
        <p:nvSpPr>
          <p:cNvPr id="5" name="Текст 4"/>
          <p:cNvSpPr>
            <a:spLocks noGrp="1"/>
          </p:cNvSpPr>
          <p:nvPr>
            <p:ph type="body" idx="1"/>
          </p:nvPr>
        </p:nvSpPr>
        <p:spPr>
          <a:xfrm>
            <a:off x="302573" y="514941"/>
            <a:ext cx="11109167" cy="5539622"/>
          </a:xfrm>
        </p:spPr>
        <p:txBody>
          <a:bodyPr/>
          <a:lstStyle/>
          <a:p>
            <a:pPr marL="50800" indent="0">
              <a:buNone/>
            </a:pPr>
            <a:r>
              <a:rPr lang="en-US" sz="2400" dirty="0" smtClean="0">
                <a:solidFill>
                  <a:schemeClr val="tx1"/>
                </a:solidFill>
              </a:rPr>
              <a:t>Indexing codes and hierarchy of partitions</a:t>
            </a:r>
          </a:p>
        </p:txBody>
      </p:sp>
      <p:pic>
        <p:nvPicPr>
          <p:cNvPr id="6" name="Рисунок 5"/>
          <p:cNvPicPr/>
          <p:nvPr/>
        </p:nvPicPr>
        <p:blipFill rotWithShape="1">
          <a:blip r:embed="rId3">
            <a:extLst>
              <a:ext uri="{28A0092B-C50C-407E-A947-70E740481C1C}">
                <a14:useLocalDpi xmlns:a14="http://schemas.microsoft.com/office/drawing/2010/main" val="0"/>
              </a:ext>
            </a:extLst>
          </a:blip>
          <a:srcRect r="955" b="23147"/>
          <a:stretch/>
        </p:blipFill>
        <p:spPr bwMode="auto">
          <a:xfrm>
            <a:off x="6270173" y="1767107"/>
            <a:ext cx="5757072" cy="4333918"/>
          </a:xfrm>
          <a:prstGeom prst="rect">
            <a:avLst/>
          </a:prstGeom>
          <a:ln>
            <a:noFill/>
          </a:ln>
          <a:effectLst>
            <a:outerShdw blurRad="190500" algn="tl" rotWithShape="0">
              <a:srgbClr val="000000">
                <a:alpha val="70000"/>
              </a:srgbClr>
            </a:outerShdw>
          </a:effectLst>
        </p:spPr>
      </p:pic>
      <p:sp>
        <p:nvSpPr>
          <p:cNvPr id="8" name="Текст 4"/>
          <p:cNvSpPr txBox="1">
            <a:spLocks/>
          </p:cNvSpPr>
          <p:nvPr/>
        </p:nvSpPr>
        <p:spPr>
          <a:xfrm>
            <a:off x="302573" y="872428"/>
            <a:ext cx="10140839" cy="647454"/>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406400" algn="l" rtl="0">
              <a:lnSpc>
                <a:spcPct val="90000"/>
              </a:lnSpc>
              <a:spcBef>
                <a:spcPts val="1000"/>
              </a:spcBef>
              <a:spcAft>
                <a:spcPts val="0"/>
              </a:spcAft>
              <a:buClr>
                <a:srgbClr val="5C40ED"/>
              </a:buClr>
              <a:buSzPts val="2800"/>
              <a:buFont typeface="Arial"/>
              <a:buChar char="•"/>
              <a:defRPr sz="2800" b="0" i="0" u="none" strike="noStrike" cap="none">
                <a:solidFill>
                  <a:srgbClr val="5C40ED"/>
                </a:solidFill>
                <a:latin typeface="Calibri"/>
                <a:ea typeface="Calibri"/>
                <a:cs typeface="Calibri"/>
                <a:sym typeface="Calibri"/>
              </a:defRPr>
            </a:lvl1pPr>
            <a:lvl2pPr marL="914400" marR="0" lvl="1" indent="-381000" algn="l" rtl="0">
              <a:lnSpc>
                <a:spcPct val="90000"/>
              </a:lnSpc>
              <a:spcBef>
                <a:spcPts val="500"/>
              </a:spcBef>
              <a:spcAft>
                <a:spcPts val="0"/>
              </a:spcAft>
              <a:buClr>
                <a:srgbClr val="5C40ED"/>
              </a:buClr>
              <a:buSzPts val="2400"/>
              <a:buFont typeface="Arial"/>
              <a:buChar char="•"/>
              <a:defRPr sz="2400" b="0" i="0" u="none" strike="noStrike" cap="none">
                <a:solidFill>
                  <a:srgbClr val="5C40ED"/>
                </a:solidFill>
                <a:latin typeface="Calibri"/>
                <a:ea typeface="Calibri"/>
                <a:cs typeface="Calibri"/>
                <a:sym typeface="Calibri"/>
              </a:defRPr>
            </a:lvl2pPr>
            <a:lvl3pPr marL="1371600" marR="0" lvl="2" indent="-355600" algn="l" rtl="0">
              <a:lnSpc>
                <a:spcPct val="90000"/>
              </a:lnSpc>
              <a:spcBef>
                <a:spcPts val="500"/>
              </a:spcBef>
              <a:spcAft>
                <a:spcPts val="0"/>
              </a:spcAft>
              <a:buClr>
                <a:srgbClr val="5C40ED"/>
              </a:buClr>
              <a:buSzPts val="2000"/>
              <a:buFont typeface="Arial"/>
              <a:buChar char="•"/>
              <a:defRPr sz="2000" b="0" i="0" u="none" strike="noStrike" cap="none">
                <a:solidFill>
                  <a:srgbClr val="5C40ED"/>
                </a:solidFill>
                <a:latin typeface="Calibri"/>
                <a:ea typeface="Calibri"/>
                <a:cs typeface="Calibri"/>
                <a:sym typeface="Calibri"/>
              </a:defRPr>
            </a:lvl3pPr>
            <a:lvl4pPr marL="1828800" marR="0" lvl="3" indent="-342900" algn="l" rtl="0">
              <a:lnSpc>
                <a:spcPct val="90000"/>
              </a:lnSpc>
              <a:spcBef>
                <a:spcPts val="500"/>
              </a:spcBef>
              <a:spcAft>
                <a:spcPts val="0"/>
              </a:spcAft>
              <a:buClr>
                <a:srgbClr val="5C40ED"/>
              </a:buClr>
              <a:buSzPts val="1800"/>
              <a:buFont typeface="Arial"/>
              <a:buChar char="•"/>
              <a:defRPr sz="1800" b="0" i="0" u="none" strike="noStrike" cap="none">
                <a:solidFill>
                  <a:srgbClr val="5C40ED"/>
                </a:solidFill>
                <a:latin typeface="Calibri"/>
                <a:ea typeface="Calibri"/>
                <a:cs typeface="Calibri"/>
                <a:sym typeface="Calibri"/>
              </a:defRPr>
            </a:lvl4pPr>
            <a:lvl5pPr marL="2286000" marR="0" lvl="4" indent="-342900" algn="l" rtl="0">
              <a:lnSpc>
                <a:spcPct val="90000"/>
              </a:lnSpc>
              <a:spcBef>
                <a:spcPts val="500"/>
              </a:spcBef>
              <a:spcAft>
                <a:spcPts val="0"/>
              </a:spcAft>
              <a:buClr>
                <a:srgbClr val="5C40ED"/>
              </a:buClr>
              <a:buSzPts val="1800"/>
              <a:buFont typeface="Arial"/>
              <a:buChar char="•"/>
              <a:defRPr sz="1800" b="0" i="0" u="none" strike="noStrike" cap="none">
                <a:solidFill>
                  <a:srgbClr val="5C40ED"/>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50800" indent="0">
              <a:buFont typeface="Arial"/>
              <a:buNone/>
            </a:pPr>
            <a:r>
              <a:rPr lang="ru" sz="2400" dirty="0" smtClean="0">
                <a:solidFill>
                  <a:schemeClr val="accent1"/>
                </a:solidFill>
                <a:highlight>
                  <a:srgbClr val="000000">
                    <a:alpha val="0"/>
                  </a:srgbClr>
                </a:highlight>
              </a:rPr>
              <a:t>Коды индексирования и иерархия разделов</a:t>
            </a:r>
            <a:endParaRPr lang="ru" sz="2400" dirty="0">
              <a:solidFill>
                <a:schemeClr val="accent1"/>
              </a:solidFill>
              <a:highlight>
                <a:srgbClr val="000000">
                  <a:alpha val="0"/>
                </a:srgbClr>
              </a:highlight>
            </a:endParaRPr>
          </a:p>
        </p:txBody>
      </p:sp>
      <p:pic>
        <p:nvPicPr>
          <p:cNvPr id="2" name="Рисунок 1"/>
          <p:cNvPicPr>
            <a:picLocks noChangeAspect="1"/>
          </p:cNvPicPr>
          <p:nvPr/>
        </p:nvPicPr>
        <p:blipFill>
          <a:blip r:embed="rId4"/>
          <a:stretch>
            <a:fillRect/>
          </a:stretch>
        </p:blipFill>
        <p:spPr>
          <a:xfrm>
            <a:off x="275376" y="1498627"/>
            <a:ext cx="5844949" cy="4577192"/>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96597633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ctrTitle"/>
          </p:nvPr>
        </p:nvSpPr>
        <p:spPr>
          <a:xfrm>
            <a:off x="554588" y="113172"/>
            <a:ext cx="11109167" cy="518422"/>
          </a:xfrm>
        </p:spPr>
        <p:txBody>
          <a:bodyPr/>
          <a:lstStyle/>
          <a:p>
            <a:r>
              <a:rPr lang="en-US" sz="4400" dirty="0" smtClean="0"/>
              <a:t>INNOVATING THROUGH EXPERIENCE</a:t>
            </a:r>
            <a:endParaRPr lang="ru-RU" sz="4400" dirty="0"/>
          </a:p>
        </p:txBody>
      </p:sp>
      <p:sp>
        <p:nvSpPr>
          <p:cNvPr id="5" name="Текст 4"/>
          <p:cNvSpPr>
            <a:spLocks noGrp="1"/>
          </p:cNvSpPr>
          <p:nvPr>
            <p:ph type="body" idx="1"/>
          </p:nvPr>
        </p:nvSpPr>
        <p:spPr>
          <a:xfrm>
            <a:off x="302573" y="535071"/>
            <a:ext cx="10591570" cy="573356"/>
          </a:xfrm>
        </p:spPr>
        <p:txBody>
          <a:bodyPr/>
          <a:lstStyle/>
          <a:p>
            <a:pPr marL="50800" indent="0">
              <a:buNone/>
            </a:pPr>
            <a:r>
              <a:rPr lang="en-US" sz="2400" dirty="0" smtClean="0">
                <a:solidFill>
                  <a:schemeClr val="tx1"/>
                </a:solidFill>
              </a:rPr>
              <a:t>Other sources</a:t>
            </a:r>
          </a:p>
        </p:txBody>
      </p:sp>
      <p:grpSp>
        <p:nvGrpSpPr>
          <p:cNvPr id="9" name="Группа 8"/>
          <p:cNvGrpSpPr/>
          <p:nvPr/>
        </p:nvGrpSpPr>
        <p:grpSpPr>
          <a:xfrm>
            <a:off x="430392" y="1527083"/>
            <a:ext cx="10463751" cy="3475890"/>
            <a:chOff x="430392" y="1527083"/>
            <a:chExt cx="10463751" cy="3475890"/>
          </a:xfrm>
        </p:grpSpPr>
        <p:pic>
          <p:nvPicPr>
            <p:cNvPr id="2" name="Рисунок 1"/>
            <p:cNvPicPr>
              <a:picLocks noChangeAspect="1"/>
            </p:cNvPicPr>
            <p:nvPr/>
          </p:nvPicPr>
          <p:blipFill>
            <a:blip r:embed="rId3"/>
            <a:stretch>
              <a:fillRect/>
            </a:stretch>
          </p:blipFill>
          <p:spPr>
            <a:xfrm>
              <a:off x="430392" y="1527083"/>
              <a:ext cx="10463751" cy="3475890"/>
            </a:xfrm>
            <a:prstGeom prst="rect">
              <a:avLst/>
            </a:prstGeom>
            <a:ln>
              <a:noFill/>
            </a:ln>
            <a:effectLst>
              <a:outerShdw blurRad="190500" algn="tl" rotWithShape="0">
                <a:srgbClr val="000000">
                  <a:alpha val="70000"/>
                </a:srgbClr>
              </a:outerShdw>
            </a:effectLst>
          </p:spPr>
        </p:pic>
        <p:sp>
          <p:nvSpPr>
            <p:cNvPr id="3" name="TextBox 2"/>
            <p:cNvSpPr txBox="1"/>
            <p:nvPr/>
          </p:nvSpPr>
          <p:spPr>
            <a:xfrm rot="19762589">
              <a:off x="835742" y="2630224"/>
              <a:ext cx="2566219" cy="369332"/>
            </a:xfrm>
            <a:prstGeom prst="rect">
              <a:avLst/>
            </a:prstGeom>
            <a:noFill/>
            <a:ln>
              <a:solidFill>
                <a:schemeClr val="accent1"/>
              </a:solidFill>
            </a:ln>
          </p:spPr>
          <p:txBody>
            <a:bodyPr wrap="square" rtlCol="0">
              <a:spAutoFit/>
            </a:bodyPr>
            <a:lstStyle/>
            <a:p>
              <a:r>
                <a:rPr lang="en-US" sz="1800" b="1" dirty="0" smtClean="0">
                  <a:solidFill>
                    <a:schemeClr val="accent1"/>
                  </a:solidFill>
                </a:rPr>
                <a:t>By Andrey </a:t>
              </a:r>
              <a:r>
                <a:rPr lang="en-US" sz="1800" b="1" dirty="0" err="1" smtClean="0">
                  <a:solidFill>
                    <a:schemeClr val="accent1"/>
                  </a:solidFill>
                </a:rPr>
                <a:t>Belyakov</a:t>
              </a:r>
              <a:endParaRPr lang="ru-RU" sz="1800" b="1" dirty="0">
                <a:solidFill>
                  <a:schemeClr val="accent1"/>
                </a:solidFill>
              </a:endParaRPr>
            </a:p>
          </p:txBody>
        </p:sp>
      </p:grpSp>
      <p:grpSp>
        <p:nvGrpSpPr>
          <p:cNvPr id="10" name="Группа 9"/>
          <p:cNvGrpSpPr/>
          <p:nvPr/>
        </p:nvGrpSpPr>
        <p:grpSpPr>
          <a:xfrm>
            <a:off x="841966" y="1982988"/>
            <a:ext cx="7938487" cy="3709066"/>
            <a:chOff x="920625" y="1895306"/>
            <a:chExt cx="7734300" cy="4229100"/>
          </a:xfrm>
        </p:grpSpPr>
        <p:pic>
          <p:nvPicPr>
            <p:cNvPr id="7" name="Рисунок 6"/>
            <p:cNvPicPr>
              <a:picLocks noChangeAspect="1"/>
            </p:cNvPicPr>
            <p:nvPr/>
          </p:nvPicPr>
          <p:blipFill>
            <a:blip r:embed="rId4"/>
            <a:stretch>
              <a:fillRect/>
            </a:stretch>
          </p:blipFill>
          <p:spPr>
            <a:xfrm>
              <a:off x="920625" y="1895306"/>
              <a:ext cx="7734300" cy="4229100"/>
            </a:xfrm>
            <a:prstGeom prst="rect">
              <a:avLst/>
            </a:prstGeom>
            <a:ln>
              <a:noFill/>
            </a:ln>
            <a:effectLst>
              <a:outerShdw blurRad="190500" algn="tl" rotWithShape="0">
                <a:srgbClr val="000000">
                  <a:alpha val="70000"/>
                </a:srgbClr>
              </a:outerShdw>
            </a:effectLst>
          </p:spPr>
        </p:pic>
        <p:sp>
          <p:nvSpPr>
            <p:cNvPr id="8" name="TextBox 7"/>
            <p:cNvSpPr txBox="1"/>
            <p:nvPr/>
          </p:nvSpPr>
          <p:spPr>
            <a:xfrm rot="19535954">
              <a:off x="1086309" y="2826851"/>
              <a:ext cx="2566219" cy="369332"/>
            </a:xfrm>
            <a:prstGeom prst="rect">
              <a:avLst/>
            </a:prstGeom>
            <a:noFill/>
            <a:ln>
              <a:solidFill>
                <a:schemeClr val="accent1"/>
              </a:solidFill>
            </a:ln>
          </p:spPr>
          <p:txBody>
            <a:bodyPr wrap="square" rtlCol="0">
              <a:spAutoFit/>
            </a:bodyPr>
            <a:lstStyle/>
            <a:p>
              <a:r>
                <a:rPr lang="en-US" sz="1800" b="1" dirty="0" smtClean="0">
                  <a:solidFill>
                    <a:schemeClr val="accent1"/>
                  </a:solidFill>
                </a:rPr>
                <a:t>By Mikhail Rubin</a:t>
              </a:r>
              <a:endParaRPr lang="ru-RU" sz="1800" b="1" dirty="0">
                <a:solidFill>
                  <a:schemeClr val="accent1"/>
                </a:solidFill>
              </a:endParaRPr>
            </a:p>
          </p:txBody>
        </p:sp>
      </p:grpSp>
      <p:pic>
        <p:nvPicPr>
          <p:cNvPr id="11" name="Рисунок 10"/>
          <p:cNvPicPr>
            <a:picLocks noChangeAspect="1"/>
          </p:cNvPicPr>
          <p:nvPr/>
        </p:nvPicPr>
        <p:blipFill>
          <a:blip r:embed="rId5"/>
          <a:stretch>
            <a:fillRect/>
          </a:stretch>
        </p:blipFill>
        <p:spPr>
          <a:xfrm>
            <a:off x="2358839" y="3319866"/>
            <a:ext cx="3434427" cy="2051331"/>
          </a:xfrm>
          <a:prstGeom prst="rect">
            <a:avLst/>
          </a:prstGeom>
          <a:ln>
            <a:noFill/>
          </a:ln>
          <a:effectLst>
            <a:outerShdw blurRad="190500" algn="tl" rotWithShape="0">
              <a:srgbClr val="000000">
                <a:alpha val="70000"/>
              </a:srgbClr>
            </a:outerShdw>
          </a:effectLst>
        </p:spPr>
      </p:pic>
      <p:grpSp>
        <p:nvGrpSpPr>
          <p:cNvPr id="15" name="Группа 14"/>
          <p:cNvGrpSpPr/>
          <p:nvPr/>
        </p:nvGrpSpPr>
        <p:grpSpPr>
          <a:xfrm>
            <a:off x="1199074" y="2083551"/>
            <a:ext cx="10003956" cy="4230680"/>
            <a:chOff x="1716095" y="2084243"/>
            <a:chExt cx="10003956" cy="4230680"/>
          </a:xfrm>
        </p:grpSpPr>
        <p:pic>
          <p:nvPicPr>
            <p:cNvPr id="13" name="Рисунок 12"/>
            <p:cNvPicPr>
              <a:picLocks noChangeAspect="1"/>
            </p:cNvPicPr>
            <p:nvPr/>
          </p:nvPicPr>
          <p:blipFill>
            <a:blip r:embed="rId6"/>
            <a:stretch>
              <a:fillRect/>
            </a:stretch>
          </p:blipFill>
          <p:spPr>
            <a:xfrm>
              <a:off x="1716095" y="2084243"/>
              <a:ext cx="6522990" cy="4230680"/>
            </a:xfrm>
            <a:prstGeom prst="rect">
              <a:avLst/>
            </a:prstGeom>
            <a:ln>
              <a:noFill/>
            </a:ln>
            <a:effectLst>
              <a:outerShdw blurRad="190500" algn="tl" rotWithShape="0">
                <a:srgbClr val="000000">
                  <a:alpha val="70000"/>
                </a:srgbClr>
              </a:outerShdw>
            </a:effectLst>
          </p:spPr>
        </p:pic>
        <p:sp>
          <p:nvSpPr>
            <p:cNvPr id="14" name="TextBox 13"/>
            <p:cNvSpPr txBox="1"/>
            <p:nvPr/>
          </p:nvSpPr>
          <p:spPr>
            <a:xfrm rot="19535954">
              <a:off x="4887855" y="3335062"/>
              <a:ext cx="2633968" cy="369332"/>
            </a:xfrm>
            <a:prstGeom prst="rect">
              <a:avLst/>
            </a:prstGeom>
            <a:noFill/>
            <a:ln>
              <a:solidFill>
                <a:schemeClr val="accent1"/>
              </a:solidFill>
            </a:ln>
          </p:spPr>
          <p:txBody>
            <a:bodyPr wrap="square" rtlCol="0">
              <a:spAutoFit/>
            </a:bodyPr>
            <a:lstStyle/>
            <a:p>
              <a:r>
                <a:rPr lang="en-US" sz="1800" b="1" dirty="0" smtClean="0">
                  <a:solidFill>
                    <a:schemeClr val="tx1"/>
                  </a:solidFill>
                </a:rPr>
                <a:t>By Sergei </a:t>
              </a:r>
              <a:r>
                <a:rPr lang="en-US" sz="1800" b="1" dirty="0" err="1" smtClean="0">
                  <a:solidFill>
                    <a:schemeClr val="tx1"/>
                  </a:solidFill>
                </a:rPr>
                <a:t>Sisoyev</a:t>
              </a:r>
              <a:endParaRPr lang="ru-RU" sz="1800" b="1" dirty="0">
                <a:solidFill>
                  <a:schemeClr val="tx1"/>
                </a:solidFill>
              </a:endParaRPr>
            </a:p>
          </p:txBody>
        </p:sp>
        <p:sp>
          <p:nvSpPr>
            <p:cNvPr id="12" name="Прямоугольник 11"/>
            <p:cNvSpPr/>
            <p:nvPr/>
          </p:nvSpPr>
          <p:spPr>
            <a:xfrm>
              <a:off x="5573888" y="5174033"/>
              <a:ext cx="6146163" cy="738664"/>
            </a:xfrm>
            <a:prstGeom prst="rect">
              <a:avLst/>
            </a:prstGeom>
          </p:spPr>
          <p:txBody>
            <a:bodyPr wrap="square">
              <a:spAutoFit/>
            </a:bodyPr>
            <a:lstStyle/>
            <a:p>
              <a:pPr marL="285750" indent="-285750">
                <a:lnSpc>
                  <a:spcPct val="150000"/>
                </a:lnSpc>
                <a:buFont typeface="Arial" panose="020B0604020202020204" pitchFamily="34" charset="0"/>
                <a:buChar char="•"/>
              </a:pPr>
              <a:r>
                <a:rPr lang="ru-RU" dirty="0">
                  <a:hlinkClick r:id="rId7"/>
                </a:rPr>
                <a:t>С. Сысоев. </a:t>
              </a:r>
              <a:r>
                <a:rPr lang="ru-RU" b="1" dirty="0">
                  <a:hlinkClick r:id="rId7"/>
                </a:rPr>
                <a:t>Приемы разрешения технических противоречий в применении к задачам ИТ. </a:t>
              </a:r>
              <a:r>
                <a:rPr lang="ru-RU" dirty="0">
                  <a:hlinkClick r:id="rId7"/>
                </a:rPr>
                <a:t>ООО «</a:t>
              </a:r>
              <a:r>
                <a:rPr lang="ru-RU" dirty="0" err="1">
                  <a:hlinkClick r:id="rId7"/>
                </a:rPr>
                <a:t>ПетроМС</a:t>
              </a:r>
              <a:r>
                <a:rPr lang="ru-RU" dirty="0">
                  <a:hlinkClick r:id="rId7"/>
                </a:rPr>
                <a:t>» 2010</a:t>
              </a:r>
              <a:endParaRPr lang="ru-RU" dirty="0"/>
            </a:p>
          </p:txBody>
        </p:sp>
      </p:grpSp>
      <p:sp>
        <p:nvSpPr>
          <p:cNvPr id="17" name="Текст 4"/>
          <p:cNvSpPr txBox="1">
            <a:spLocks/>
          </p:cNvSpPr>
          <p:nvPr/>
        </p:nvSpPr>
        <p:spPr>
          <a:xfrm>
            <a:off x="302573" y="783611"/>
            <a:ext cx="8103490" cy="1102037"/>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406400" algn="l" rtl="0">
              <a:lnSpc>
                <a:spcPct val="90000"/>
              </a:lnSpc>
              <a:spcBef>
                <a:spcPts val="1000"/>
              </a:spcBef>
              <a:spcAft>
                <a:spcPts val="0"/>
              </a:spcAft>
              <a:buClr>
                <a:srgbClr val="5C40ED"/>
              </a:buClr>
              <a:buSzPts val="2800"/>
              <a:buFont typeface="Arial"/>
              <a:buChar char="•"/>
              <a:defRPr sz="2800" b="0" i="0" u="none" strike="noStrike" cap="none">
                <a:solidFill>
                  <a:srgbClr val="5C40ED"/>
                </a:solidFill>
                <a:latin typeface="Calibri"/>
                <a:ea typeface="Calibri"/>
                <a:cs typeface="Calibri"/>
                <a:sym typeface="Calibri"/>
              </a:defRPr>
            </a:lvl1pPr>
            <a:lvl2pPr marL="914400" marR="0" lvl="1" indent="-381000" algn="l" rtl="0">
              <a:lnSpc>
                <a:spcPct val="90000"/>
              </a:lnSpc>
              <a:spcBef>
                <a:spcPts val="500"/>
              </a:spcBef>
              <a:spcAft>
                <a:spcPts val="0"/>
              </a:spcAft>
              <a:buClr>
                <a:srgbClr val="5C40ED"/>
              </a:buClr>
              <a:buSzPts val="2400"/>
              <a:buFont typeface="Arial"/>
              <a:buChar char="•"/>
              <a:defRPr sz="2400" b="0" i="0" u="none" strike="noStrike" cap="none">
                <a:solidFill>
                  <a:srgbClr val="5C40ED"/>
                </a:solidFill>
                <a:latin typeface="Calibri"/>
                <a:ea typeface="Calibri"/>
                <a:cs typeface="Calibri"/>
                <a:sym typeface="Calibri"/>
              </a:defRPr>
            </a:lvl2pPr>
            <a:lvl3pPr marL="1371600" marR="0" lvl="2" indent="-355600" algn="l" rtl="0">
              <a:lnSpc>
                <a:spcPct val="90000"/>
              </a:lnSpc>
              <a:spcBef>
                <a:spcPts val="500"/>
              </a:spcBef>
              <a:spcAft>
                <a:spcPts val="0"/>
              </a:spcAft>
              <a:buClr>
                <a:srgbClr val="5C40ED"/>
              </a:buClr>
              <a:buSzPts val="2000"/>
              <a:buFont typeface="Arial"/>
              <a:buChar char="•"/>
              <a:defRPr sz="2000" b="0" i="0" u="none" strike="noStrike" cap="none">
                <a:solidFill>
                  <a:srgbClr val="5C40ED"/>
                </a:solidFill>
                <a:latin typeface="Calibri"/>
                <a:ea typeface="Calibri"/>
                <a:cs typeface="Calibri"/>
                <a:sym typeface="Calibri"/>
              </a:defRPr>
            </a:lvl3pPr>
            <a:lvl4pPr marL="1828800" marR="0" lvl="3" indent="-342900" algn="l" rtl="0">
              <a:lnSpc>
                <a:spcPct val="90000"/>
              </a:lnSpc>
              <a:spcBef>
                <a:spcPts val="500"/>
              </a:spcBef>
              <a:spcAft>
                <a:spcPts val="0"/>
              </a:spcAft>
              <a:buClr>
                <a:srgbClr val="5C40ED"/>
              </a:buClr>
              <a:buSzPts val="1800"/>
              <a:buFont typeface="Arial"/>
              <a:buChar char="•"/>
              <a:defRPr sz="1800" b="0" i="0" u="none" strike="noStrike" cap="none">
                <a:solidFill>
                  <a:srgbClr val="5C40ED"/>
                </a:solidFill>
                <a:latin typeface="Calibri"/>
                <a:ea typeface="Calibri"/>
                <a:cs typeface="Calibri"/>
                <a:sym typeface="Calibri"/>
              </a:defRPr>
            </a:lvl4pPr>
            <a:lvl5pPr marL="2286000" marR="0" lvl="4" indent="-342900" algn="l" rtl="0">
              <a:lnSpc>
                <a:spcPct val="90000"/>
              </a:lnSpc>
              <a:spcBef>
                <a:spcPts val="500"/>
              </a:spcBef>
              <a:spcAft>
                <a:spcPts val="0"/>
              </a:spcAft>
              <a:buClr>
                <a:srgbClr val="5C40ED"/>
              </a:buClr>
              <a:buSzPts val="1800"/>
              <a:buFont typeface="Arial"/>
              <a:buChar char="•"/>
              <a:defRPr sz="1800" b="0" i="0" u="none" strike="noStrike" cap="none">
                <a:solidFill>
                  <a:srgbClr val="5C40ED"/>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50800" indent="0">
              <a:buFont typeface="Arial"/>
              <a:buNone/>
            </a:pPr>
            <a:r>
              <a:rPr lang="ru" sz="2400" dirty="0" smtClean="0">
                <a:solidFill>
                  <a:schemeClr val="accent1"/>
                </a:solidFill>
                <a:highlight>
                  <a:srgbClr val="000000">
                    <a:alpha val="0"/>
                  </a:srgbClr>
                </a:highlight>
              </a:rPr>
              <a:t>Другие ресурсы</a:t>
            </a:r>
            <a:endParaRPr lang="ru" sz="2400" dirty="0">
              <a:solidFill>
                <a:schemeClr val="accent1"/>
              </a:solidFill>
              <a:highlight>
                <a:srgbClr val="000000">
                  <a:alpha val="0"/>
                </a:srgbClr>
              </a:highlight>
            </a:endParaRPr>
          </a:p>
        </p:txBody>
      </p:sp>
    </p:spTree>
    <p:extLst>
      <p:ext uri="{BB962C8B-B14F-4D97-AF65-F5344CB8AC3E}">
        <p14:creationId xmlns:p14="http://schemas.microsoft.com/office/powerpoint/2010/main" val="3005359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ctrTitle"/>
          </p:nvPr>
        </p:nvSpPr>
        <p:spPr>
          <a:xfrm>
            <a:off x="543005" y="82948"/>
            <a:ext cx="11109167" cy="518422"/>
          </a:xfrm>
        </p:spPr>
        <p:txBody>
          <a:bodyPr/>
          <a:lstStyle/>
          <a:p>
            <a:r>
              <a:rPr lang="en-US" sz="4400" dirty="0" smtClean="0"/>
              <a:t>INNOVATING THROUGH EXPERIENCE</a:t>
            </a:r>
            <a:endParaRPr lang="ru-RU" sz="4400" dirty="0"/>
          </a:p>
        </p:txBody>
      </p:sp>
      <p:sp>
        <p:nvSpPr>
          <p:cNvPr id="5" name="Текст 4"/>
          <p:cNvSpPr>
            <a:spLocks noGrp="1"/>
          </p:cNvSpPr>
          <p:nvPr>
            <p:ph type="body" idx="1"/>
          </p:nvPr>
        </p:nvSpPr>
        <p:spPr>
          <a:xfrm>
            <a:off x="302574" y="416560"/>
            <a:ext cx="7397638" cy="538108"/>
          </a:xfrm>
        </p:spPr>
        <p:txBody>
          <a:bodyPr/>
          <a:lstStyle/>
          <a:p>
            <a:pPr marL="50800" indent="0">
              <a:buNone/>
            </a:pPr>
            <a:r>
              <a:rPr lang="en-US" sz="2400" dirty="0" smtClean="0">
                <a:solidFill>
                  <a:schemeClr val="tx1"/>
                </a:solidFill>
              </a:rPr>
              <a:t>Workgroup plan and policy</a:t>
            </a:r>
          </a:p>
        </p:txBody>
      </p:sp>
      <p:graphicFrame>
        <p:nvGraphicFramePr>
          <p:cNvPr id="2" name="Схема 1"/>
          <p:cNvGraphicFramePr/>
          <p:nvPr>
            <p:extLst>
              <p:ext uri="{D42A27DB-BD31-4B8C-83A1-F6EECF244321}">
                <p14:modId xmlns:p14="http://schemas.microsoft.com/office/powerpoint/2010/main" val="1399040126"/>
              </p:ext>
            </p:extLst>
          </p:nvPr>
        </p:nvGraphicFramePr>
        <p:xfrm>
          <a:off x="60837" y="1181782"/>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p:cNvSpPr txBox="1"/>
          <p:nvPr/>
        </p:nvSpPr>
        <p:spPr>
          <a:xfrm>
            <a:off x="5831517" y="2732553"/>
            <a:ext cx="2888020" cy="1448795"/>
          </a:xfrm>
          <a:prstGeom prst="rect">
            <a:avLst/>
          </a:prstGeom>
          <a:noFill/>
        </p:spPr>
        <p:txBody>
          <a:bodyPr wrap="square" rtlCol="0">
            <a:spAutoFit/>
          </a:bodyPr>
          <a:lstStyle/>
          <a:p>
            <a:pPr>
              <a:lnSpc>
                <a:spcPct val="150000"/>
              </a:lnSpc>
            </a:pPr>
            <a:r>
              <a:rPr lang="en-US" sz="1000" dirty="0" smtClean="0">
                <a:solidFill>
                  <a:srgbClr val="00B050"/>
                </a:solidFill>
              </a:rPr>
              <a:t>Process of CS database preparation:</a:t>
            </a:r>
          </a:p>
          <a:p>
            <a:pPr>
              <a:lnSpc>
                <a:spcPct val="150000"/>
              </a:lnSpc>
            </a:pPr>
            <a:r>
              <a:rPr lang="en-US" sz="1000" dirty="0" smtClean="0">
                <a:solidFill>
                  <a:schemeClr val="tx1"/>
                </a:solidFill>
              </a:rPr>
              <a:t>1- Creating the draft of described case-study</a:t>
            </a:r>
          </a:p>
          <a:p>
            <a:pPr>
              <a:lnSpc>
                <a:spcPct val="150000"/>
              </a:lnSpc>
            </a:pPr>
            <a:r>
              <a:rPr lang="en-US" sz="1000" dirty="0" smtClean="0">
                <a:solidFill>
                  <a:schemeClr val="tx1"/>
                </a:solidFill>
              </a:rPr>
              <a:t>2- Internal discussion and improvements</a:t>
            </a:r>
          </a:p>
          <a:p>
            <a:pPr>
              <a:lnSpc>
                <a:spcPct val="150000"/>
              </a:lnSpc>
            </a:pPr>
            <a:r>
              <a:rPr lang="en-US" sz="1000" dirty="0" smtClean="0">
                <a:solidFill>
                  <a:schemeClr val="tx1"/>
                </a:solidFill>
              </a:rPr>
              <a:t>3- Registering the case-study in database</a:t>
            </a:r>
          </a:p>
          <a:p>
            <a:pPr>
              <a:lnSpc>
                <a:spcPct val="150000"/>
              </a:lnSpc>
            </a:pPr>
            <a:r>
              <a:rPr lang="en-US" sz="1000" dirty="0" smtClean="0">
                <a:solidFill>
                  <a:schemeClr val="tx1"/>
                </a:solidFill>
              </a:rPr>
              <a:t>4- Filling-out and publish the database descriptor</a:t>
            </a:r>
          </a:p>
        </p:txBody>
      </p:sp>
      <p:sp>
        <p:nvSpPr>
          <p:cNvPr id="7" name="TextBox 6"/>
          <p:cNvSpPr txBox="1"/>
          <p:nvPr/>
        </p:nvSpPr>
        <p:spPr>
          <a:xfrm>
            <a:off x="5831519" y="1049084"/>
            <a:ext cx="2915498" cy="1448795"/>
          </a:xfrm>
          <a:prstGeom prst="rect">
            <a:avLst/>
          </a:prstGeom>
          <a:noFill/>
        </p:spPr>
        <p:txBody>
          <a:bodyPr wrap="square" rtlCol="0">
            <a:spAutoFit/>
          </a:bodyPr>
          <a:lstStyle/>
          <a:p>
            <a:pPr>
              <a:lnSpc>
                <a:spcPct val="150000"/>
              </a:lnSpc>
            </a:pPr>
            <a:r>
              <a:rPr lang="en-US" sz="1000" dirty="0" smtClean="0">
                <a:solidFill>
                  <a:schemeClr val="accent4">
                    <a:lumMod val="75000"/>
                  </a:schemeClr>
                </a:solidFill>
              </a:rPr>
              <a:t>Process of case-study (CS) formation:</a:t>
            </a:r>
          </a:p>
          <a:p>
            <a:pPr>
              <a:lnSpc>
                <a:spcPct val="150000"/>
              </a:lnSpc>
            </a:pPr>
            <a:r>
              <a:rPr lang="en-US" sz="1000" dirty="0" smtClean="0">
                <a:solidFill>
                  <a:schemeClr val="tx1"/>
                </a:solidFill>
              </a:rPr>
              <a:t>1- Defining the required partition for patents and solutions search</a:t>
            </a:r>
          </a:p>
          <a:p>
            <a:pPr>
              <a:lnSpc>
                <a:spcPct val="150000"/>
              </a:lnSpc>
            </a:pPr>
            <a:r>
              <a:rPr lang="en-US" sz="1000" dirty="0" smtClean="0">
                <a:solidFill>
                  <a:schemeClr val="tx1"/>
                </a:solidFill>
              </a:rPr>
              <a:t>2- Analyzing a selected patent of solution</a:t>
            </a:r>
          </a:p>
          <a:p>
            <a:pPr>
              <a:lnSpc>
                <a:spcPct val="150000"/>
              </a:lnSpc>
            </a:pPr>
            <a:r>
              <a:rPr lang="en-US" sz="1000" dirty="0" smtClean="0">
                <a:solidFill>
                  <a:schemeClr val="tx1"/>
                </a:solidFill>
              </a:rPr>
              <a:t>3- Filling-out the form of description</a:t>
            </a:r>
          </a:p>
          <a:p>
            <a:pPr>
              <a:lnSpc>
                <a:spcPct val="150000"/>
              </a:lnSpc>
            </a:pPr>
            <a:r>
              <a:rPr lang="en-US" sz="1000" dirty="0" smtClean="0">
                <a:solidFill>
                  <a:schemeClr val="tx1"/>
                </a:solidFill>
              </a:rPr>
              <a:t>4- Sharing the TDS workgroup members</a:t>
            </a:r>
          </a:p>
        </p:txBody>
      </p:sp>
      <p:sp>
        <p:nvSpPr>
          <p:cNvPr id="8" name="TextBox 7"/>
          <p:cNvSpPr txBox="1"/>
          <p:nvPr/>
        </p:nvSpPr>
        <p:spPr>
          <a:xfrm>
            <a:off x="5831517" y="4641445"/>
            <a:ext cx="2888020" cy="1448795"/>
          </a:xfrm>
          <a:prstGeom prst="rect">
            <a:avLst/>
          </a:prstGeom>
          <a:noFill/>
        </p:spPr>
        <p:txBody>
          <a:bodyPr wrap="square" rtlCol="0">
            <a:spAutoFit/>
          </a:bodyPr>
          <a:lstStyle/>
          <a:p>
            <a:pPr>
              <a:lnSpc>
                <a:spcPct val="150000"/>
              </a:lnSpc>
            </a:pPr>
            <a:r>
              <a:rPr lang="en-US" sz="1000" dirty="0" smtClean="0">
                <a:solidFill>
                  <a:srgbClr val="C00000"/>
                </a:solidFill>
              </a:rPr>
              <a:t>Process of documents preparation:</a:t>
            </a:r>
          </a:p>
          <a:p>
            <a:pPr>
              <a:lnSpc>
                <a:spcPct val="150000"/>
              </a:lnSpc>
            </a:pPr>
            <a:r>
              <a:rPr lang="en-US" sz="1000" dirty="0" smtClean="0">
                <a:solidFill>
                  <a:schemeClr val="tx1"/>
                </a:solidFill>
              </a:rPr>
              <a:t>1- Publishing results of case-studies research</a:t>
            </a:r>
          </a:p>
          <a:p>
            <a:pPr>
              <a:lnSpc>
                <a:spcPct val="150000"/>
              </a:lnSpc>
            </a:pPr>
            <a:r>
              <a:rPr lang="en-US" sz="1000" dirty="0" smtClean="0">
                <a:solidFill>
                  <a:schemeClr val="tx1"/>
                </a:solidFill>
              </a:rPr>
              <a:t>2- Handling feedbacks of IT-systems and TRIZ methods stakeholders </a:t>
            </a:r>
          </a:p>
          <a:p>
            <a:pPr>
              <a:lnSpc>
                <a:spcPct val="150000"/>
              </a:lnSpc>
            </a:pPr>
            <a:r>
              <a:rPr lang="en-US" sz="1000" dirty="0" smtClean="0">
                <a:solidFill>
                  <a:schemeClr val="tx1"/>
                </a:solidFill>
              </a:rPr>
              <a:t>3- Agreeing the content of document (drafts)</a:t>
            </a:r>
          </a:p>
          <a:p>
            <a:pPr>
              <a:lnSpc>
                <a:spcPct val="150000"/>
              </a:lnSpc>
            </a:pPr>
            <a:r>
              <a:rPr lang="en-US" sz="1000" dirty="0" smtClean="0">
                <a:solidFill>
                  <a:schemeClr val="tx1"/>
                </a:solidFill>
              </a:rPr>
              <a:t>4- Sharing final package of documents </a:t>
            </a:r>
          </a:p>
        </p:txBody>
      </p:sp>
      <p:sp>
        <p:nvSpPr>
          <p:cNvPr id="10" name="Текст 4"/>
          <p:cNvSpPr txBox="1">
            <a:spLocks/>
          </p:cNvSpPr>
          <p:nvPr/>
        </p:nvSpPr>
        <p:spPr>
          <a:xfrm>
            <a:off x="302572" y="688382"/>
            <a:ext cx="7542016" cy="538108"/>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406400" algn="l" rtl="0">
              <a:lnSpc>
                <a:spcPct val="90000"/>
              </a:lnSpc>
              <a:spcBef>
                <a:spcPts val="1000"/>
              </a:spcBef>
              <a:spcAft>
                <a:spcPts val="0"/>
              </a:spcAft>
              <a:buClr>
                <a:srgbClr val="5C40ED"/>
              </a:buClr>
              <a:buSzPts val="2800"/>
              <a:buFont typeface="Arial"/>
              <a:buChar char="•"/>
              <a:defRPr sz="2800" b="0" i="0" u="none" strike="noStrike" cap="none">
                <a:solidFill>
                  <a:srgbClr val="5C40ED"/>
                </a:solidFill>
                <a:latin typeface="Calibri"/>
                <a:ea typeface="Calibri"/>
                <a:cs typeface="Calibri"/>
                <a:sym typeface="Calibri"/>
              </a:defRPr>
            </a:lvl1pPr>
            <a:lvl2pPr marL="914400" marR="0" lvl="1" indent="-381000" algn="l" rtl="0">
              <a:lnSpc>
                <a:spcPct val="90000"/>
              </a:lnSpc>
              <a:spcBef>
                <a:spcPts val="500"/>
              </a:spcBef>
              <a:spcAft>
                <a:spcPts val="0"/>
              </a:spcAft>
              <a:buClr>
                <a:srgbClr val="5C40ED"/>
              </a:buClr>
              <a:buSzPts val="2400"/>
              <a:buFont typeface="Arial"/>
              <a:buChar char="•"/>
              <a:defRPr sz="2400" b="0" i="0" u="none" strike="noStrike" cap="none">
                <a:solidFill>
                  <a:srgbClr val="5C40ED"/>
                </a:solidFill>
                <a:latin typeface="Calibri"/>
                <a:ea typeface="Calibri"/>
                <a:cs typeface="Calibri"/>
                <a:sym typeface="Calibri"/>
              </a:defRPr>
            </a:lvl2pPr>
            <a:lvl3pPr marL="1371600" marR="0" lvl="2" indent="-355600" algn="l" rtl="0">
              <a:lnSpc>
                <a:spcPct val="90000"/>
              </a:lnSpc>
              <a:spcBef>
                <a:spcPts val="500"/>
              </a:spcBef>
              <a:spcAft>
                <a:spcPts val="0"/>
              </a:spcAft>
              <a:buClr>
                <a:srgbClr val="5C40ED"/>
              </a:buClr>
              <a:buSzPts val="2000"/>
              <a:buFont typeface="Arial"/>
              <a:buChar char="•"/>
              <a:defRPr sz="2000" b="0" i="0" u="none" strike="noStrike" cap="none">
                <a:solidFill>
                  <a:srgbClr val="5C40ED"/>
                </a:solidFill>
                <a:latin typeface="Calibri"/>
                <a:ea typeface="Calibri"/>
                <a:cs typeface="Calibri"/>
                <a:sym typeface="Calibri"/>
              </a:defRPr>
            </a:lvl3pPr>
            <a:lvl4pPr marL="1828800" marR="0" lvl="3" indent="-342900" algn="l" rtl="0">
              <a:lnSpc>
                <a:spcPct val="90000"/>
              </a:lnSpc>
              <a:spcBef>
                <a:spcPts val="500"/>
              </a:spcBef>
              <a:spcAft>
                <a:spcPts val="0"/>
              </a:spcAft>
              <a:buClr>
                <a:srgbClr val="5C40ED"/>
              </a:buClr>
              <a:buSzPts val="1800"/>
              <a:buFont typeface="Arial"/>
              <a:buChar char="•"/>
              <a:defRPr sz="1800" b="0" i="0" u="none" strike="noStrike" cap="none">
                <a:solidFill>
                  <a:srgbClr val="5C40ED"/>
                </a:solidFill>
                <a:latin typeface="Calibri"/>
                <a:ea typeface="Calibri"/>
                <a:cs typeface="Calibri"/>
                <a:sym typeface="Calibri"/>
              </a:defRPr>
            </a:lvl4pPr>
            <a:lvl5pPr marL="2286000" marR="0" lvl="4" indent="-342900" algn="l" rtl="0">
              <a:lnSpc>
                <a:spcPct val="90000"/>
              </a:lnSpc>
              <a:spcBef>
                <a:spcPts val="500"/>
              </a:spcBef>
              <a:spcAft>
                <a:spcPts val="0"/>
              </a:spcAft>
              <a:buClr>
                <a:srgbClr val="5C40ED"/>
              </a:buClr>
              <a:buSzPts val="1800"/>
              <a:buFont typeface="Arial"/>
              <a:buChar char="•"/>
              <a:defRPr sz="1800" b="0" i="0" u="none" strike="noStrike" cap="none">
                <a:solidFill>
                  <a:srgbClr val="5C40ED"/>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50800" indent="0">
              <a:buFont typeface="Arial"/>
              <a:buNone/>
            </a:pPr>
            <a:r>
              <a:rPr lang="ru" sz="2400" dirty="0" smtClean="0">
                <a:solidFill>
                  <a:schemeClr val="accent1"/>
                </a:solidFill>
                <a:highlight>
                  <a:srgbClr val="000000">
                    <a:alpha val="0"/>
                  </a:srgbClr>
                </a:highlight>
              </a:rPr>
              <a:t>План и политика рабочей группы</a:t>
            </a:r>
            <a:endParaRPr lang="ru" sz="2400" dirty="0">
              <a:solidFill>
                <a:schemeClr val="accent1"/>
              </a:solidFill>
              <a:highlight>
                <a:srgbClr val="000000">
                  <a:alpha val="0"/>
                </a:srgbClr>
              </a:highlight>
            </a:endParaRPr>
          </a:p>
        </p:txBody>
      </p:sp>
      <p:grpSp>
        <p:nvGrpSpPr>
          <p:cNvPr id="11" name="Группа 10"/>
          <p:cNvGrpSpPr/>
          <p:nvPr/>
        </p:nvGrpSpPr>
        <p:grpSpPr>
          <a:xfrm>
            <a:off x="728168" y="2012904"/>
            <a:ext cx="1878211" cy="3756422"/>
            <a:chOff x="662289" y="375648"/>
            <a:chExt cx="1878211" cy="3756422"/>
          </a:xfrm>
        </p:grpSpPr>
        <p:sp>
          <p:nvSpPr>
            <p:cNvPr id="12" name="Прямоугольник 11"/>
            <p:cNvSpPr/>
            <p:nvPr/>
          </p:nvSpPr>
          <p:spPr>
            <a:xfrm>
              <a:off x="662289" y="375648"/>
              <a:ext cx="1878211" cy="375642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3" name="TextBox 12"/>
            <p:cNvSpPr txBox="1"/>
            <p:nvPr/>
          </p:nvSpPr>
          <p:spPr>
            <a:xfrm>
              <a:off x="662289" y="375648"/>
              <a:ext cx="1878211" cy="3756422"/>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lvl="0" algn="l" defTabSz="755650" rtl="0">
                <a:lnSpc>
                  <a:spcPct val="90000"/>
                </a:lnSpc>
                <a:spcBef>
                  <a:spcPct val="0"/>
                </a:spcBef>
                <a:spcAft>
                  <a:spcPct val="35000"/>
                </a:spcAft>
              </a:pPr>
              <a:r>
                <a:rPr lang="ru" sz="1700" b="1" i="0" u="none" strike="noStrike" kern="1200" baseline="0" dirty="0">
                  <a:solidFill>
                    <a:schemeClr val="accent5">
                      <a:lumMod val="60000"/>
                      <a:lumOff val="40000"/>
                    </a:schemeClr>
                  </a:solidFill>
                  <a:highlight>
                    <a:srgbClr val="000000">
                      <a:alpha val="0"/>
                    </a:srgbClr>
                  </a:highlight>
                  <a:latin typeface="Arial"/>
                </a:rPr>
                <a:t>1-е издание</a:t>
              </a:r>
              <a:endParaRPr lang="ru-RU" b="1" kern="1200" baseline="0" dirty="0">
                <a:solidFill>
                  <a:schemeClr val="accent5">
                    <a:lumMod val="60000"/>
                    <a:lumOff val="40000"/>
                  </a:schemeClr>
                </a:solidFill>
              </a:endParaRPr>
            </a:p>
          </p:txBody>
        </p:sp>
      </p:grpSp>
      <p:grpSp>
        <p:nvGrpSpPr>
          <p:cNvPr id="14" name="Группа 13"/>
          <p:cNvGrpSpPr/>
          <p:nvPr/>
        </p:nvGrpSpPr>
        <p:grpSpPr>
          <a:xfrm>
            <a:off x="2520391" y="2009260"/>
            <a:ext cx="1878211" cy="3756422"/>
            <a:chOff x="2513818" y="380532"/>
            <a:chExt cx="1878211" cy="3756422"/>
          </a:xfrm>
        </p:grpSpPr>
        <p:sp>
          <p:nvSpPr>
            <p:cNvPr id="15" name="Прямоугольник 14"/>
            <p:cNvSpPr/>
            <p:nvPr/>
          </p:nvSpPr>
          <p:spPr>
            <a:xfrm>
              <a:off x="2513818" y="380532"/>
              <a:ext cx="1878211" cy="375642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6" name="TextBox 15"/>
            <p:cNvSpPr txBox="1"/>
            <p:nvPr/>
          </p:nvSpPr>
          <p:spPr>
            <a:xfrm>
              <a:off x="2513818" y="380532"/>
              <a:ext cx="1878211" cy="3756422"/>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lvl="0" algn="l" defTabSz="755650" rtl="0">
                <a:lnSpc>
                  <a:spcPct val="90000"/>
                </a:lnSpc>
                <a:spcBef>
                  <a:spcPct val="0"/>
                </a:spcBef>
                <a:spcAft>
                  <a:spcPct val="35000"/>
                </a:spcAft>
              </a:pPr>
              <a:r>
                <a:rPr lang="ru" sz="1700" b="1" i="0" u="none" strike="noStrike" kern="1200" baseline="0" dirty="0">
                  <a:solidFill>
                    <a:schemeClr val="accent5">
                      <a:lumMod val="60000"/>
                      <a:lumOff val="40000"/>
                    </a:schemeClr>
                  </a:solidFill>
                  <a:highlight>
                    <a:srgbClr val="000000">
                      <a:alpha val="0"/>
                    </a:srgbClr>
                  </a:highlight>
                  <a:latin typeface="Arial"/>
                </a:rPr>
                <a:t>2-е издание</a:t>
              </a:r>
              <a:endParaRPr lang="ru-RU" b="1" kern="1200" baseline="0" dirty="0">
                <a:solidFill>
                  <a:schemeClr val="accent5">
                    <a:lumMod val="60000"/>
                    <a:lumOff val="40000"/>
                  </a:schemeClr>
                </a:solidFill>
              </a:endParaRPr>
            </a:p>
          </p:txBody>
        </p:sp>
      </p:grpSp>
      <p:grpSp>
        <p:nvGrpSpPr>
          <p:cNvPr id="17" name="Группа 16"/>
          <p:cNvGrpSpPr/>
          <p:nvPr/>
        </p:nvGrpSpPr>
        <p:grpSpPr>
          <a:xfrm>
            <a:off x="4415508" y="2009748"/>
            <a:ext cx="1878211" cy="3756422"/>
            <a:chOff x="4355561" y="370727"/>
            <a:chExt cx="1878211" cy="3756422"/>
          </a:xfrm>
        </p:grpSpPr>
        <p:sp>
          <p:nvSpPr>
            <p:cNvPr id="18" name="Прямоугольник 17"/>
            <p:cNvSpPr/>
            <p:nvPr/>
          </p:nvSpPr>
          <p:spPr>
            <a:xfrm>
              <a:off x="4355561" y="370727"/>
              <a:ext cx="1878211" cy="3756422"/>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9" name="TextBox 18"/>
            <p:cNvSpPr txBox="1"/>
            <p:nvPr/>
          </p:nvSpPr>
          <p:spPr>
            <a:xfrm>
              <a:off x="4355561" y="370727"/>
              <a:ext cx="1878211" cy="3756422"/>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lvl="0" algn="l" defTabSz="755650" rtl="0">
                <a:lnSpc>
                  <a:spcPct val="90000"/>
                </a:lnSpc>
                <a:spcBef>
                  <a:spcPct val="0"/>
                </a:spcBef>
                <a:spcAft>
                  <a:spcPct val="35000"/>
                </a:spcAft>
              </a:pPr>
              <a:r>
                <a:rPr lang="ru" sz="1700" b="1" i="0" u="none" strike="noStrike" kern="1200" baseline="0" dirty="0">
                  <a:solidFill>
                    <a:schemeClr val="accent5">
                      <a:lumMod val="60000"/>
                      <a:lumOff val="40000"/>
                    </a:schemeClr>
                  </a:solidFill>
                  <a:highlight>
                    <a:srgbClr val="000000">
                      <a:alpha val="0"/>
                    </a:srgbClr>
                  </a:highlight>
                  <a:latin typeface="Arial"/>
                </a:rPr>
                <a:t>3-е издание</a:t>
              </a:r>
              <a:endParaRPr lang="ru-RU" b="1" kern="1200" baseline="0" dirty="0">
                <a:solidFill>
                  <a:schemeClr val="accent5">
                    <a:lumMod val="60000"/>
                    <a:lumOff val="40000"/>
                  </a:schemeClr>
                </a:solidFill>
              </a:endParaRPr>
            </a:p>
          </p:txBody>
        </p:sp>
      </p:grpSp>
      <p:grpSp>
        <p:nvGrpSpPr>
          <p:cNvPr id="23" name="Группа 22"/>
          <p:cNvGrpSpPr/>
          <p:nvPr/>
        </p:nvGrpSpPr>
        <p:grpSpPr>
          <a:xfrm>
            <a:off x="596177" y="2701494"/>
            <a:ext cx="563463" cy="2825561"/>
            <a:chOff x="1575" y="1341833"/>
            <a:chExt cx="563463" cy="2825561"/>
          </a:xfrm>
        </p:grpSpPr>
        <p:sp>
          <p:nvSpPr>
            <p:cNvPr id="24" name="Прямоугольник 23"/>
            <p:cNvSpPr/>
            <p:nvPr/>
          </p:nvSpPr>
          <p:spPr>
            <a:xfrm rot="16200000">
              <a:off x="-1129474" y="2472882"/>
              <a:ext cx="2825561" cy="563463"/>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5" name="TextBox 24"/>
            <p:cNvSpPr txBox="1"/>
            <p:nvPr/>
          </p:nvSpPr>
          <p:spPr>
            <a:xfrm rot="16200000">
              <a:off x="-1129474" y="2472882"/>
              <a:ext cx="2825561" cy="563463"/>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0" tIns="0" rIns="0" bIns="0" numCol="1" spcCol="1270" anchor="b" anchorCtr="0">
              <a:noAutofit/>
            </a:bodyPr>
            <a:lstStyle/>
            <a:p>
              <a:pPr lvl="0" algn="r" defTabSz="755650" rtl="0">
                <a:lnSpc>
                  <a:spcPct val="90000"/>
                </a:lnSpc>
                <a:spcBef>
                  <a:spcPct val="0"/>
                </a:spcBef>
                <a:spcAft>
                  <a:spcPct val="35000"/>
                </a:spcAft>
              </a:pPr>
              <a:r>
                <a:rPr lang="ru" sz="1700" b="1" i="0" u="none" strike="noStrike" kern="1200" dirty="0">
                  <a:solidFill>
                    <a:schemeClr val="accent5">
                      <a:lumMod val="60000"/>
                      <a:lumOff val="40000"/>
                    </a:schemeClr>
                  </a:solidFill>
                  <a:highlight>
                    <a:srgbClr val="000000">
                      <a:alpha val="0"/>
                    </a:srgbClr>
                  </a:highlight>
                  <a:latin typeface="Arial"/>
                </a:rPr>
                <a:t>5–10 практических примеров в разделе</a:t>
              </a:r>
              <a:endParaRPr lang="ru-RU" b="1" kern="1200" dirty="0">
                <a:solidFill>
                  <a:schemeClr val="accent5">
                    <a:lumMod val="60000"/>
                    <a:lumOff val="40000"/>
                  </a:schemeClr>
                </a:solidFill>
              </a:endParaRPr>
            </a:p>
          </p:txBody>
        </p:sp>
      </p:grpSp>
      <p:grpSp>
        <p:nvGrpSpPr>
          <p:cNvPr id="26" name="Группа 25"/>
          <p:cNvGrpSpPr/>
          <p:nvPr/>
        </p:nvGrpSpPr>
        <p:grpSpPr>
          <a:xfrm>
            <a:off x="2687037" y="2752570"/>
            <a:ext cx="563463" cy="3013111"/>
            <a:chOff x="1856446" y="1413574"/>
            <a:chExt cx="563463" cy="2723406"/>
          </a:xfrm>
        </p:grpSpPr>
        <p:sp>
          <p:nvSpPr>
            <p:cNvPr id="27" name="Прямоугольник 26"/>
            <p:cNvSpPr/>
            <p:nvPr/>
          </p:nvSpPr>
          <p:spPr>
            <a:xfrm rot="16200000">
              <a:off x="776475" y="2493545"/>
              <a:ext cx="2723406" cy="563463"/>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8" name="TextBox 27"/>
            <p:cNvSpPr txBox="1"/>
            <p:nvPr/>
          </p:nvSpPr>
          <p:spPr>
            <a:xfrm rot="16200000">
              <a:off x="776475" y="2493545"/>
              <a:ext cx="2723406" cy="563463"/>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0" tIns="0" rIns="0" bIns="0" numCol="1" spcCol="1270" anchor="b" anchorCtr="0">
              <a:noAutofit/>
            </a:bodyPr>
            <a:lstStyle/>
            <a:p>
              <a:pPr lvl="0" algn="r" defTabSz="755650" rtl="0">
                <a:lnSpc>
                  <a:spcPct val="90000"/>
                </a:lnSpc>
                <a:spcBef>
                  <a:spcPct val="0"/>
                </a:spcBef>
                <a:spcAft>
                  <a:spcPct val="35000"/>
                </a:spcAft>
              </a:pPr>
              <a:r>
                <a:rPr lang="ru" sz="1700" b="1" i="0" u="none" strike="noStrike" kern="1200" dirty="0">
                  <a:solidFill>
                    <a:schemeClr val="accent5">
                      <a:lumMod val="60000"/>
                      <a:lumOff val="40000"/>
                    </a:schemeClr>
                  </a:solidFill>
                  <a:highlight>
                    <a:srgbClr val="000000">
                      <a:alpha val="0"/>
                    </a:srgbClr>
                  </a:highlight>
                  <a:latin typeface="Arial"/>
                </a:rPr>
                <a:t>10+ практических примеров в разделе</a:t>
              </a:r>
            </a:p>
            <a:p>
              <a:pPr lvl="0" algn="r" defTabSz="755650" rtl="0">
                <a:lnSpc>
                  <a:spcPct val="90000"/>
                </a:lnSpc>
                <a:spcBef>
                  <a:spcPct val="0"/>
                </a:spcBef>
                <a:spcAft>
                  <a:spcPct val="35000"/>
                </a:spcAft>
              </a:pPr>
              <a:r>
                <a:rPr lang="ru" sz="1700" b="1" i="0" u="none" strike="noStrike" kern="1200" dirty="0">
                  <a:solidFill>
                    <a:schemeClr val="accent5">
                      <a:lumMod val="60000"/>
                      <a:lumOff val="40000"/>
                    </a:schemeClr>
                  </a:solidFill>
                  <a:highlight>
                    <a:srgbClr val="000000">
                      <a:alpha val="0"/>
                    </a:srgbClr>
                  </a:highlight>
                  <a:latin typeface="Arial"/>
                </a:rPr>
                <a:t>Ручной проект</a:t>
              </a:r>
              <a:endParaRPr lang="ru-RU" b="1" kern="1200" dirty="0">
                <a:solidFill>
                  <a:schemeClr val="accent5">
                    <a:lumMod val="60000"/>
                    <a:lumOff val="40000"/>
                  </a:schemeClr>
                </a:solidFill>
              </a:endParaRPr>
            </a:p>
          </p:txBody>
        </p:sp>
      </p:grpSp>
      <p:grpSp>
        <p:nvGrpSpPr>
          <p:cNvPr id="29" name="Группа 28"/>
          <p:cNvGrpSpPr/>
          <p:nvPr/>
        </p:nvGrpSpPr>
        <p:grpSpPr>
          <a:xfrm>
            <a:off x="4855630" y="2701494"/>
            <a:ext cx="563463" cy="3595849"/>
            <a:chOff x="3714130" y="1478789"/>
            <a:chExt cx="563463" cy="3595849"/>
          </a:xfrm>
        </p:grpSpPr>
        <p:sp>
          <p:nvSpPr>
            <p:cNvPr id="30" name="Прямоугольник 29"/>
            <p:cNvSpPr/>
            <p:nvPr/>
          </p:nvSpPr>
          <p:spPr>
            <a:xfrm rot="16200000">
              <a:off x="2197937" y="2994982"/>
              <a:ext cx="3595849" cy="563463"/>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31" name="TextBox 30"/>
            <p:cNvSpPr txBox="1"/>
            <p:nvPr/>
          </p:nvSpPr>
          <p:spPr>
            <a:xfrm rot="16200000">
              <a:off x="2197937" y="2994982"/>
              <a:ext cx="3595849" cy="563463"/>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0" tIns="0" rIns="0" bIns="0" numCol="1" spcCol="1270" anchor="b" anchorCtr="0">
              <a:noAutofit/>
            </a:bodyPr>
            <a:lstStyle/>
            <a:p>
              <a:pPr lvl="0" algn="r" defTabSz="755650" rtl="0">
                <a:lnSpc>
                  <a:spcPct val="90000"/>
                </a:lnSpc>
                <a:spcBef>
                  <a:spcPct val="0"/>
                </a:spcBef>
                <a:spcAft>
                  <a:spcPct val="35000"/>
                </a:spcAft>
              </a:pPr>
              <a:r>
                <a:rPr lang="ru" sz="1700" b="1" i="0" u="none" strike="noStrike" kern="1200" dirty="0">
                  <a:solidFill>
                    <a:schemeClr val="accent5">
                      <a:lumMod val="60000"/>
                      <a:lumOff val="40000"/>
                    </a:schemeClr>
                  </a:solidFill>
                  <a:highlight>
                    <a:srgbClr val="000000">
                      <a:alpha val="0"/>
                    </a:srgbClr>
                  </a:highlight>
                  <a:latin typeface="Arial"/>
                </a:rPr>
                <a:t>Руководство по методам, основанным на ТРИЗ</a:t>
              </a:r>
            </a:p>
            <a:p>
              <a:pPr lvl="0" algn="r" defTabSz="755650" rtl="0">
                <a:lnSpc>
                  <a:spcPct val="90000"/>
                </a:lnSpc>
                <a:spcBef>
                  <a:spcPct val="0"/>
                </a:spcBef>
                <a:spcAft>
                  <a:spcPct val="35000"/>
                </a:spcAft>
              </a:pPr>
              <a:r>
                <a:rPr lang="ru" sz="1700" b="1" i="0" u="none" strike="noStrike" kern="1200" dirty="0">
                  <a:solidFill>
                    <a:schemeClr val="accent5">
                      <a:lumMod val="60000"/>
                      <a:lumOff val="40000"/>
                    </a:schemeClr>
                  </a:solidFill>
                  <a:highlight>
                    <a:srgbClr val="000000">
                      <a:alpha val="0"/>
                    </a:srgbClr>
                  </a:highlight>
                  <a:latin typeface="Arial"/>
                </a:rPr>
                <a:t>Технический документ по разрабатываемым ИТ-системам</a:t>
              </a:r>
              <a:endParaRPr lang="ru-RU" b="1" kern="1200" dirty="0">
                <a:solidFill>
                  <a:schemeClr val="accent5">
                    <a:lumMod val="60000"/>
                    <a:lumOff val="40000"/>
                  </a:schemeClr>
                </a:solidFill>
              </a:endParaRPr>
            </a:p>
          </p:txBody>
        </p:sp>
      </p:grpSp>
      <p:sp>
        <p:nvSpPr>
          <p:cNvPr id="32" name="TextBox 31"/>
          <p:cNvSpPr txBox="1"/>
          <p:nvPr/>
        </p:nvSpPr>
        <p:spPr>
          <a:xfrm>
            <a:off x="8631228" y="1049084"/>
            <a:ext cx="3015929" cy="1708160"/>
          </a:xfrm>
          <a:prstGeom prst="rect">
            <a:avLst/>
          </a:prstGeom>
          <a:noFill/>
        </p:spPr>
        <p:txBody>
          <a:bodyPr wrap="square" rtlCol="0">
            <a:noAutofit/>
          </a:bodyPr>
          <a:lstStyle/>
          <a:p>
            <a:pPr rtl="0">
              <a:lnSpc>
                <a:spcPct val="150000"/>
              </a:lnSpc>
            </a:pPr>
            <a:r>
              <a:rPr lang="ru" sz="1000" b="0" i="0" u="none" strike="noStrike" dirty="0">
                <a:solidFill>
                  <a:srgbClr val="BF9000"/>
                </a:solidFill>
                <a:highlight>
                  <a:srgbClr val="000000">
                    <a:alpha val="0"/>
                  </a:srgbClr>
                </a:highlight>
                <a:latin typeface="Arial"/>
              </a:rPr>
              <a:t>Процесс формирования практического примера:</a:t>
            </a:r>
          </a:p>
          <a:p>
            <a:pPr rtl="0">
              <a:lnSpc>
                <a:spcPct val="150000"/>
              </a:lnSpc>
            </a:pPr>
            <a:r>
              <a:rPr lang="ru" sz="1000" b="0" i="0" u="none" strike="noStrike" dirty="0">
                <a:solidFill>
                  <a:schemeClr val="accent1"/>
                </a:solidFill>
                <a:highlight>
                  <a:srgbClr val="000000">
                    <a:alpha val="0"/>
                  </a:srgbClr>
                </a:highlight>
                <a:latin typeface="Arial"/>
              </a:rPr>
              <a:t>1- Определение необходимого раздела </a:t>
            </a:r>
            <a:r>
              <a:rPr lang="ru" sz="1000" b="0" i="0" u="none" strike="noStrike" dirty="0" smtClean="0">
                <a:solidFill>
                  <a:schemeClr val="accent1"/>
                </a:solidFill>
                <a:highlight>
                  <a:srgbClr val="000000">
                    <a:alpha val="0"/>
                  </a:srgbClr>
                </a:highlight>
                <a:latin typeface="Arial"/>
              </a:rPr>
              <a:t>для поиска </a:t>
            </a:r>
            <a:r>
              <a:rPr lang="ru" sz="1000" b="0" i="0" u="none" strike="noStrike" dirty="0">
                <a:solidFill>
                  <a:schemeClr val="accent1"/>
                </a:solidFill>
                <a:highlight>
                  <a:srgbClr val="000000">
                    <a:alpha val="0"/>
                  </a:srgbClr>
                </a:highlight>
                <a:latin typeface="Arial"/>
              </a:rPr>
              <a:t>патентов </a:t>
            </a:r>
            <a:r>
              <a:rPr lang="ru" sz="1000" b="0" i="0" u="none" strike="noStrike" dirty="0" smtClean="0">
                <a:solidFill>
                  <a:schemeClr val="accent1"/>
                </a:solidFill>
                <a:highlight>
                  <a:srgbClr val="000000">
                    <a:alpha val="0"/>
                  </a:srgbClr>
                </a:highlight>
                <a:latin typeface="Arial"/>
              </a:rPr>
              <a:t>и решений</a:t>
            </a:r>
            <a:endParaRPr lang="ru" sz="1000" b="0" i="0" u="none" strike="noStrike" dirty="0">
              <a:solidFill>
                <a:schemeClr val="accent1"/>
              </a:solidFill>
              <a:highlight>
                <a:srgbClr val="000000">
                  <a:alpha val="0"/>
                </a:srgbClr>
              </a:highlight>
              <a:latin typeface="Arial"/>
            </a:endParaRPr>
          </a:p>
          <a:p>
            <a:pPr rtl="0">
              <a:lnSpc>
                <a:spcPct val="150000"/>
              </a:lnSpc>
            </a:pPr>
            <a:r>
              <a:rPr lang="ru" sz="1000" b="0" i="0" u="none" strike="noStrike" dirty="0">
                <a:solidFill>
                  <a:schemeClr val="accent1"/>
                </a:solidFill>
                <a:highlight>
                  <a:srgbClr val="000000">
                    <a:alpha val="0"/>
                  </a:srgbClr>
                </a:highlight>
                <a:latin typeface="Arial"/>
              </a:rPr>
              <a:t>2- Анализ выбранного патента </a:t>
            </a:r>
            <a:r>
              <a:rPr lang="ru" sz="1000" b="0" i="0" u="none" strike="noStrike" dirty="0" smtClean="0">
                <a:solidFill>
                  <a:schemeClr val="accent1"/>
                </a:solidFill>
                <a:highlight>
                  <a:srgbClr val="000000">
                    <a:alpha val="0"/>
                  </a:srgbClr>
                </a:highlight>
                <a:latin typeface="Arial"/>
              </a:rPr>
              <a:t>на решение</a:t>
            </a:r>
            <a:endParaRPr lang="ru" sz="1000" b="0" i="0" u="none" strike="noStrike" dirty="0">
              <a:solidFill>
                <a:schemeClr val="accent1"/>
              </a:solidFill>
              <a:highlight>
                <a:srgbClr val="000000">
                  <a:alpha val="0"/>
                </a:srgbClr>
              </a:highlight>
              <a:latin typeface="Arial"/>
            </a:endParaRPr>
          </a:p>
          <a:p>
            <a:pPr rtl="0">
              <a:lnSpc>
                <a:spcPct val="150000"/>
              </a:lnSpc>
            </a:pPr>
            <a:r>
              <a:rPr lang="ru" sz="1000" b="0" i="0" u="none" strike="noStrike" dirty="0">
                <a:solidFill>
                  <a:schemeClr val="accent1"/>
                </a:solidFill>
                <a:highlight>
                  <a:srgbClr val="000000">
                    <a:alpha val="0"/>
                  </a:srgbClr>
                </a:highlight>
                <a:latin typeface="Arial"/>
              </a:rPr>
              <a:t>3- Заполнение формы описания</a:t>
            </a:r>
          </a:p>
          <a:p>
            <a:pPr rtl="0">
              <a:lnSpc>
                <a:spcPct val="150000"/>
              </a:lnSpc>
            </a:pPr>
            <a:r>
              <a:rPr lang="ru" sz="1000" b="0" i="0" u="none" strike="noStrike" dirty="0">
                <a:solidFill>
                  <a:schemeClr val="accent1"/>
                </a:solidFill>
                <a:highlight>
                  <a:srgbClr val="000000">
                    <a:alpha val="0"/>
                  </a:srgbClr>
                </a:highlight>
                <a:latin typeface="Arial"/>
              </a:rPr>
              <a:t>4- Распределение членов рабочей группы TDS</a:t>
            </a:r>
          </a:p>
        </p:txBody>
      </p:sp>
      <p:sp>
        <p:nvSpPr>
          <p:cNvPr id="33" name="TextBox 32"/>
          <p:cNvSpPr txBox="1"/>
          <p:nvPr/>
        </p:nvSpPr>
        <p:spPr>
          <a:xfrm>
            <a:off x="8601261" y="2732553"/>
            <a:ext cx="3463139" cy="1708160"/>
          </a:xfrm>
          <a:prstGeom prst="rect">
            <a:avLst/>
          </a:prstGeom>
          <a:noFill/>
        </p:spPr>
        <p:txBody>
          <a:bodyPr wrap="square" rtlCol="0">
            <a:noAutofit/>
          </a:bodyPr>
          <a:lstStyle/>
          <a:p>
            <a:pPr rtl="0">
              <a:lnSpc>
                <a:spcPct val="150000"/>
              </a:lnSpc>
            </a:pPr>
            <a:r>
              <a:rPr lang="ru" sz="1000" b="0" i="0" u="none" strike="noStrike" dirty="0">
                <a:solidFill>
                  <a:srgbClr val="00B050"/>
                </a:solidFill>
                <a:highlight>
                  <a:srgbClr val="000000">
                    <a:alpha val="0"/>
                  </a:srgbClr>
                </a:highlight>
                <a:latin typeface="Arial"/>
              </a:rPr>
              <a:t>Процесс подготовки базы данных практических примеров:</a:t>
            </a:r>
          </a:p>
          <a:p>
            <a:pPr rtl="0">
              <a:lnSpc>
                <a:spcPct val="150000"/>
              </a:lnSpc>
            </a:pPr>
            <a:r>
              <a:rPr lang="ru" sz="1000" b="0" i="0" u="none" strike="noStrike" dirty="0">
                <a:solidFill>
                  <a:schemeClr val="accent1"/>
                </a:solidFill>
                <a:highlight>
                  <a:srgbClr val="000000">
                    <a:alpha val="0"/>
                  </a:srgbClr>
                </a:highlight>
                <a:latin typeface="Arial"/>
              </a:rPr>
              <a:t>1 - Создание проекта описываемого практическиого примера</a:t>
            </a:r>
          </a:p>
          <a:p>
            <a:pPr rtl="0">
              <a:lnSpc>
                <a:spcPct val="150000"/>
              </a:lnSpc>
            </a:pPr>
            <a:r>
              <a:rPr lang="ru" sz="1000" b="0" i="0" u="none" strike="noStrike" dirty="0">
                <a:solidFill>
                  <a:schemeClr val="accent1"/>
                </a:solidFill>
                <a:highlight>
                  <a:srgbClr val="000000">
                    <a:alpha val="0"/>
                  </a:srgbClr>
                </a:highlight>
                <a:latin typeface="Arial"/>
              </a:rPr>
              <a:t>2- Внутренние обсуждения </a:t>
            </a:r>
            <a:r>
              <a:rPr lang="ru" sz="1000" b="0" i="0" u="none" strike="noStrike" dirty="0" smtClean="0">
                <a:solidFill>
                  <a:schemeClr val="accent1"/>
                </a:solidFill>
                <a:highlight>
                  <a:srgbClr val="000000">
                    <a:alpha val="0"/>
                  </a:srgbClr>
                </a:highlight>
                <a:latin typeface="Arial"/>
              </a:rPr>
              <a:t>и внесение </a:t>
            </a:r>
            <a:r>
              <a:rPr lang="ru" sz="1000" b="0" i="0" u="none" strike="noStrike" dirty="0">
                <a:solidFill>
                  <a:schemeClr val="accent1"/>
                </a:solidFill>
                <a:highlight>
                  <a:srgbClr val="000000">
                    <a:alpha val="0"/>
                  </a:srgbClr>
                </a:highlight>
                <a:latin typeface="Arial"/>
              </a:rPr>
              <a:t>улучшений</a:t>
            </a:r>
          </a:p>
          <a:p>
            <a:pPr rtl="0">
              <a:lnSpc>
                <a:spcPct val="150000"/>
              </a:lnSpc>
            </a:pPr>
            <a:r>
              <a:rPr lang="ru" sz="1000" b="0" i="0" u="none" strike="noStrike" dirty="0">
                <a:solidFill>
                  <a:schemeClr val="accent1"/>
                </a:solidFill>
                <a:highlight>
                  <a:srgbClr val="000000">
                    <a:alpha val="0"/>
                  </a:srgbClr>
                </a:highlight>
                <a:latin typeface="Arial"/>
              </a:rPr>
              <a:t>3- Регистрация конкретного практического примера </a:t>
            </a:r>
            <a:r>
              <a:rPr lang="ru" sz="1000" b="0" i="0" u="none" strike="noStrike" dirty="0" smtClean="0">
                <a:solidFill>
                  <a:schemeClr val="accent1"/>
                </a:solidFill>
                <a:highlight>
                  <a:srgbClr val="000000">
                    <a:alpha val="0"/>
                  </a:srgbClr>
                </a:highlight>
                <a:latin typeface="Arial"/>
              </a:rPr>
              <a:t>в базе </a:t>
            </a:r>
            <a:r>
              <a:rPr lang="ru" sz="1000" b="0" i="0" u="none" strike="noStrike" dirty="0">
                <a:solidFill>
                  <a:schemeClr val="accent1"/>
                </a:solidFill>
                <a:highlight>
                  <a:srgbClr val="000000">
                    <a:alpha val="0"/>
                  </a:srgbClr>
                </a:highlight>
                <a:latin typeface="Arial"/>
              </a:rPr>
              <a:t>данных</a:t>
            </a:r>
          </a:p>
          <a:p>
            <a:pPr rtl="0">
              <a:lnSpc>
                <a:spcPct val="150000"/>
              </a:lnSpc>
            </a:pPr>
            <a:r>
              <a:rPr lang="ru" sz="1000" b="0" i="0" u="none" strike="noStrike" dirty="0">
                <a:solidFill>
                  <a:schemeClr val="accent1"/>
                </a:solidFill>
                <a:highlight>
                  <a:srgbClr val="000000">
                    <a:alpha val="0"/>
                  </a:srgbClr>
                </a:highlight>
                <a:latin typeface="Arial"/>
              </a:rPr>
              <a:t>4- Заполнение </a:t>
            </a:r>
            <a:r>
              <a:rPr lang="ru" sz="1000" b="0" i="0" u="none" strike="noStrike" dirty="0" smtClean="0">
                <a:solidFill>
                  <a:schemeClr val="accent1"/>
                </a:solidFill>
                <a:highlight>
                  <a:srgbClr val="000000">
                    <a:alpha val="0"/>
                  </a:srgbClr>
                </a:highlight>
                <a:latin typeface="Arial"/>
              </a:rPr>
              <a:t>и публикация </a:t>
            </a:r>
            <a:r>
              <a:rPr lang="ru" sz="1000" b="0" i="0" u="none" strike="noStrike" dirty="0">
                <a:solidFill>
                  <a:schemeClr val="accent1"/>
                </a:solidFill>
                <a:highlight>
                  <a:srgbClr val="000000">
                    <a:alpha val="0"/>
                  </a:srgbClr>
                </a:highlight>
                <a:latin typeface="Arial"/>
              </a:rPr>
              <a:t>дескриптора базы данных</a:t>
            </a:r>
          </a:p>
        </p:txBody>
      </p:sp>
      <p:sp>
        <p:nvSpPr>
          <p:cNvPr id="34" name="TextBox 33"/>
          <p:cNvSpPr txBox="1"/>
          <p:nvPr/>
        </p:nvSpPr>
        <p:spPr>
          <a:xfrm>
            <a:off x="8631228" y="4638925"/>
            <a:ext cx="3433172" cy="1708160"/>
          </a:xfrm>
          <a:prstGeom prst="rect">
            <a:avLst/>
          </a:prstGeom>
          <a:noFill/>
        </p:spPr>
        <p:txBody>
          <a:bodyPr wrap="square" rtlCol="0">
            <a:noAutofit/>
          </a:bodyPr>
          <a:lstStyle/>
          <a:p>
            <a:pPr rtl="0">
              <a:lnSpc>
                <a:spcPct val="150000"/>
              </a:lnSpc>
            </a:pPr>
            <a:r>
              <a:rPr lang="ru" sz="1000" b="0" i="0" u="none" strike="noStrike" dirty="0">
                <a:solidFill>
                  <a:srgbClr val="C00000"/>
                </a:solidFill>
                <a:highlight>
                  <a:srgbClr val="000000">
                    <a:alpha val="0"/>
                  </a:srgbClr>
                </a:highlight>
                <a:latin typeface="Arial"/>
              </a:rPr>
              <a:t>Процесс подготовки документов:</a:t>
            </a:r>
          </a:p>
          <a:p>
            <a:pPr rtl="0">
              <a:lnSpc>
                <a:spcPct val="150000"/>
              </a:lnSpc>
            </a:pPr>
            <a:r>
              <a:rPr lang="ru" sz="1000" b="0" i="0" u="none" strike="noStrike" dirty="0">
                <a:solidFill>
                  <a:schemeClr val="accent1"/>
                </a:solidFill>
                <a:highlight>
                  <a:srgbClr val="000000">
                    <a:alpha val="0"/>
                  </a:srgbClr>
                </a:highlight>
                <a:latin typeface="Arial"/>
              </a:rPr>
              <a:t>1- Публикация результатов исследования практических примеров</a:t>
            </a:r>
          </a:p>
          <a:p>
            <a:pPr rtl="0">
              <a:lnSpc>
                <a:spcPct val="150000"/>
              </a:lnSpc>
            </a:pPr>
            <a:r>
              <a:rPr lang="ru" sz="1000" b="0" i="0" u="none" strike="noStrike" dirty="0">
                <a:solidFill>
                  <a:schemeClr val="accent1"/>
                </a:solidFill>
                <a:highlight>
                  <a:srgbClr val="000000">
                    <a:alpha val="0"/>
                  </a:srgbClr>
                </a:highlight>
                <a:latin typeface="Arial"/>
              </a:rPr>
              <a:t>2- Работа </a:t>
            </a:r>
            <a:r>
              <a:rPr lang="ru" sz="1000" b="0" i="0" u="none" strike="noStrike" dirty="0" smtClean="0">
                <a:solidFill>
                  <a:schemeClr val="accent1"/>
                </a:solidFill>
                <a:highlight>
                  <a:srgbClr val="000000">
                    <a:alpha val="0"/>
                  </a:srgbClr>
                </a:highlight>
                <a:latin typeface="Arial"/>
              </a:rPr>
              <a:t>с обратной </a:t>
            </a:r>
            <a:r>
              <a:rPr lang="ru" sz="1000" b="0" i="0" u="none" strike="noStrike" dirty="0">
                <a:solidFill>
                  <a:schemeClr val="accent1"/>
                </a:solidFill>
                <a:highlight>
                  <a:srgbClr val="000000">
                    <a:alpha val="0"/>
                  </a:srgbClr>
                </a:highlight>
                <a:latin typeface="Arial"/>
              </a:rPr>
              <a:t>связью заинтересованных сторон по ИТ-системам </a:t>
            </a:r>
            <a:r>
              <a:rPr lang="ru" sz="1000" b="0" i="0" u="none" strike="noStrike" dirty="0" smtClean="0">
                <a:solidFill>
                  <a:schemeClr val="accent1"/>
                </a:solidFill>
                <a:highlight>
                  <a:srgbClr val="000000">
                    <a:alpha val="0"/>
                  </a:srgbClr>
                </a:highlight>
                <a:latin typeface="Arial"/>
              </a:rPr>
              <a:t>и методам </a:t>
            </a:r>
            <a:r>
              <a:rPr lang="ru" sz="1000" b="0" i="0" u="none" strike="noStrike" dirty="0">
                <a:solidFill>
                  <a:schemeClr val="accent1"/>
                </a:solidFill>
                <a:highlight>
                  <a:srgbClr val="000000">
                    <a:alpha val="0"/>
                  </a:srgbClr>
                </a:highlight>
                <a:latin typeface="Arial"/>
              </a:rPr>
              <a:t>ТРИЗ </a:t>
            </a:r>
          </a:p>
          <a:p>
            <a:pPr rtl="0">
              <a:lnSpc>
                <a:spcPct val="150000"/>
              </a:lnSpc>
            </a:pPr>
            <a:r>
              <a:rPr lang="ru" sz="1000" b="0" i="0" u="none" strike="noStrike" dirty="0">
                <a:solidFill>
                  <a:schemeClr val="accent1"/>
                </a:solidFill>
                <a:highlight>
                  <a:srgbClr val="000000">
                    <a:alpha val="0"/>
                  </a:srgbClr>
                </a:highlight>
                <a:latin typeface="Arial"/>
              </a:rPr>
              <a:t>3- Согласование содержания документа (проект)</a:t>
            </a:r>
          </a:p>
          <a:p>
            <a:pPr rtl="0">
              <a:lnSpc>
                <a:spcPct val="150000"/>
              </a:lnSpc>
            </a:pPr>
            <a:r>
              <a:rPr lang="ru" sz="1000" b="0" i="0" u="none" strike="noStrike" dirty="0">
                <a:solidFill>
                  <a:schemeClr val="accent1"/>
                </a:solidFill>
                <a:highlight>
                  <a:srgbClr val="000000">
                    <a:alpha val="0"/>
                  </a:srgbClr>
                </a:highlight>
                <a:latin typeface="Arial"/>
              </a:rPr>
              <a:t>4- Обмен итоговым пакетом документов </a:t>
            </a:r>
          </a:p>
        </p:txBody>
      </p:sp>
    </p:spTree>
    <p:extLst>
      <p:ext uri="{BB962C8B-B14F-4D97-AF65-F5344CB8AC3E}">
        <p14:creationId xmlns:p14="http://schemas.microsoft.com/office/powerpoint/2010/main" val="3228157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2"/>
                                        </p:tgtEl>
                                        <p:attrNameLst>
                                          <p:attrName>style.visibility</p:attrName>
                                        </p:attrNameLst>
                                      </p:cBhvr>
                                      <p:to>
                                        <p:strVal val="visible"/>
                                      </p:to>
                                    </p:set>
                                    <p:animEffect transition="in" filter="fade">
                                      <p:cBhvr>
                                        <p:cTn id="10" dur="500"/>
                                        <p:tgtEl>
                                          <p:spTgt spid="3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5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4"/>
                                        </p:tgtEl>
                                        <p:attrNameLst>
                                          <p:attrName>style.visibility</p:attrName>
                                        </p:attrNameLst>
                                      </p:cBhvr>
                                      <p:to>
                                        <p:strVal val="visible"/>
                                      </p:to>
                                    </p:set>
                                    <p:animEffect transition="in" filter="fade">
                                      <p:cBhvr>
                                        <p:cTn id="26"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P spid="8" grpId="0"/>
      <p:bldP spid="32" grpId="0"/>
      <p:bldP spid="33" grpId="0"/>
      <p:bldP spid="3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ctrTitle"/>
          </p:nvPr>
        </p:nvSpPr>
        <p:spPr>
          <a:xfrm>
            <a:off x="538547" y="195686"/>
            <a:ext cx="11109167" cy="518422"/>
          </a:xfrm>
        </p:spPr>
        <p:txBody>
          <a:bodyPr/>
          <a:lstStyle/>
          <a:p>
            <a:r>
              <a:rPr lang="en-US" sz="4400" dirty="0" smtClean="0"/>
              <a:t>DIRECTING IT INNOVATIONS</a:t>
            </a:r>
            <a:endParaRPr lang="ru-RU" sz="4400" dirty="0"/>
          </a:p>
        </p:txBody>
      </p:sp>
      <p:sp>
        <p:nvSpPr>
          <p:cNvPr id="5" name="Текст 4"/>
          <p:cNvSpPr>
            <a:spLocks noGrp="1"/>
          </p:cNvSpPr>
          <p:nvPr>
            <p:ph type="body" idx="1"/>
          </p:nvPr>
        </p:nvSpPr>
        <p:spPr>
          <a:xfrm>
            <a:off x="538547" y="1159077"/>
            <a:ext cx="11109167" cy="558074"/>
          </a:xfrm>
        </p:spPr>
        <p:txBody>
          <a:bodyPr/>
          <a:lstStyle/>
          <a:p>
            <a:pPr marL="50800" indent="0">
              <a:buNone/>
            </a:pPr>
            <a:r>
              <a:rPr lang="en-US" sz="2400" dirty="0" smtClean="0">
                <a:solidFill>
                  <a:schemeClr val="tx1"/>
                </a:solidFill>
              </a:rPr>
              <a:t>Look for grey zones and bottlenecks of both IT-systems and TRIZ tools</a:t>
            </a:r>
          </a:p>
          <a:p>
            <a:pPr marL="50800" indent="0">
              <a:buNone/>
            </a:pPr>
            <a:endParaRPr lang="ru-RU" sz="2400" dirty="0"/>
          </a:p>
        </p:txBody>
      </p:sp>
      <p:sp>
        <p:nvSpPr>
          <p:cNvPr id="2" name="TextBox 1"/>
          <p:cNvSpPr txBox="1"/>
          <p:nvPr/>
        </p:nvSpPr>
        <p:spPr>
          <a:xfrm>
            <a:off x="1283368" y="1975176"/>
            <a:ext cx="10633329" cy="2277547"/>
          </a:xfrm>
          <a:prstGeom prst="rect">
            <a:avLst/>
          </a:prstGeom>
          <a:noFill/>
        </p:spPr>
        <p:txBody>
          <a:bodyPr wrap="square" rtlCol="0">
            <a:spAutoFit/>
          </a:bodyPr>
          <a:lstStyle/>
          <a:p>
            <a:r>
              <a:rPr lang="en-US" sz="1600" b="1" i="1" u="sng" dirty="0" smtClean="0">
                <a:solidFill>
                  <a:schemeClr val="tx1"/>
                </a:solidFill>
              </a:rPr>
              <a:t>Noticed features:</a:t>
            </a:r>
          </a:p>
          <a:p>
            <a:endParaRPr lang="en-US" sz="1600" dirty="0" smtClean="0">
              <a:solidFill>
                <a:schemeClr val="tx1"/>
              </a:solidFill>
            </a:endParaRPr>
          </a:p>
          <a:p>
            <a:pPr marL="285750" indent="-285750">
              <a:buFont typeface="Arial" panose="020B0604020202020204" pitchFamily="34" charset="0"/>
              <a:buChar char="•"/>
            </a:pPr>
            <a:r>
              <a:rPr lang="en-US" sz="1600" dirty="0" smtClean="0">
                <a:solidFill>
                  <a:schemeClr val="tx1"/>
                </a:solidFill>
              </a:rPr>
              <a:t>The development of an IT system depends on the degree of maturity of the composing products (technologies, services, business models,..)</a:t>
            </a:r>
          </a:p>
          <a:p>
            <a:pPr marL="285750" indent="-285750">
              <a:buFont typeface="Arial" panose="020B0604020202020204" pitchFamily="34" charset="0"/>
              <a:buChar char="•"/>
            </a:pPr>
            <a:endParaRPr lang="en-US" sz="1600" dirty="0">
              <a:solidFill>
                <a:schemeClr val="tx1"/>
              </a:solidFill>
            </a:endParaRPr>
          </a:p>
          <a:p>
            <a:pPr marL="285750" indent="-285750">
              <a:buFont typeface="Arial" panose="020B0604020202020204" pitchFamily="34" charset="0"/>
              <a:buChar char="•"/>
            </a:pPr>
            <a:r>
              <a:rPr lang="en-US" sz="1600" dirty="0" smtClean="0">
                <a:solidFill>
                  <a:schemeClr val="tx1"/>
                </a:solidFill>
              </a:rPr>
              <a:t>The application of an IT system affects </a:t>
            </a:r>
            <a:r>
              <a:rPr lang="en-US" sz="1600" dirty="0" err="1" smtClean="0">
                <a:solidFill>
                  <a:schemeClr val="tx1"/>
                </a:solidFill>
              </a:rPr>
              <a:t>supersystem</a:t>
            </a:r>
            <a:r>
              <a:rPr lang="en-US" sz="1600" dirty="0" smtClean="0">
                <a:solidFill>
                  <a:schemeClr val="tx1"/>
                </a:solidFill>
              </a:rPr>
              <a:t> components (harmful functionality outside the system)</a:t>
            </a:r>
            <a:br>
              <a:rPr lang="en-US" sz="1600" dirty="0" smtClean="0">
                <a:solidFill>
                  <a:schemeClr val="tx1"/>
                </a:solidFill>
              </a:rPr>
            </a:br>
            <a:endParaRPr lang="en-US" sz="1600" dirty="0" smtClean="0">
              <a:solidFill>
                <a:schemeClr val="tx1"/>
              </a:solidFill>
            </a:endParaRPr>
          </a:p>
          <a:p>
            <a:pPr marL="285750" indent="-285750">
              <a:buFont typeface="Arial" panose="020B0604020202020204" pitchFamily="34" charset="0"/>
              <a:buChar char="•"/>
            </a:pPr>
            <a:r>
              <a:rPr lang="en-US" sz="1600" dirty="0" smtClean="0">
                <a:solidFill>
                  <a:schemeClr val="tx1"/>
                </a:solidFill>
              </a:rPr>
              <a:t>Irregularity appearance of a developed component, process</a:t>
            </a:r>
            <a:r>
              <a:rPr lang="ru-RU" sz="1600" dirty="0" smtClean="0">
                <a:solidFill>
                  <a:schemeClr val="tx1"/>
                </a:solidFill>
              </a:rPr>
              <a:t>,</a:t>
            </a:r>
            <a:r>
              <a:rPr lang="en-US" sz="1600" dirty="0" smtClean="0">
                <a:solidFill>
                  <a:schemeClr val="tx1"/>
                </a:solidFill>
              </a:rPr>
              <a:t> thread</a:t>
            </a:r>
          </a:p>
          <a:p>
            <a:pPr marL="285750" indent="-285750">
              <a:buFont typeface="Arial" panose="020B0604020202020204" pitchFamily="34" charset="0"/>
              <a:buChar char="•"/>
            </a:pPr>
            <a:endParaRPr lang="ru-RU" dirty="0"/>
          </a:p>
        </p:txBody>
      </p:sp>
      <p:sp>
        <p:nvSpPr>
          <p:cNvPr id="6" name="Заголовок 3"/>
          <p:cNvSpPr txBox="1">
            <a:spLocks/>
          </p:cNvSpPr>
          <p:nvPr/>
        </p:nvSpPr>
        <p:spPr>
          <a:xfrm>
            <a:off x="247076" y="680634"/>
            <a:ext cx="11692107" cy="518422"/>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rgbClr val="5C40ED"/>
              </a:buClr>
              <a:buSzPts val="4800"/>
              <a:buFont typeface="Calibri"/>
              <a:buNone/>
              <a:defRPr sz="4800" b="1" i="0" u="none" strike="noStrike" cap="none">
                <a:solidFill>
                  <a:srgbClr val="5C40ED"/>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ru" sz="4400" dirty="0" smtClean="0">
                <a:solidFill>
                  <a:schemeClr val="accent1"/>
                </a:solidFill>
                <a:highlight>
                  <a:srgbClr val="000000">
                    <a:alpha val="0"/>
                  </a:srgbClr>
                </a:highlight>
              </a:rPr>
              <a:t>УПРАВЛЕНИЕ ИННОВАЦИЯМИ В СФЕРЕ ИТ</a:t>
            </a:r>
            <a:endParaRPr lang="ru-RU" sz="4400" dirty="0">
              <a:solidFill>
                <a:schemeClr val="accent1"/>
              </a:solidFill>
            </a:endParaRPr>
          </a:p>
        </p:txBody>
      </p:sp>
      <p:sp>
        <p:nvSpPr>
          <p:cNvPr id="7" name="Текст 4"/>
          <p:cNvSpPr txBox="1">
            <a:spLocks/>
          </p:cNvSpPr>
          <p:nvPr/>
        </p:nvSpPr>
        <p:spPr>
          <a:xfrm>
            <a:off x="538545" y="1438114"/>
            <a:ext cx="11109167" cy="742039"/>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406400" algn="l" rtl="0">
              <a:lnSpc>
                <a:spcPct val="90000"/>
              </a:lnSpc>
              <a:spcBef>
                <a:spcPts val="1000"/>
              </a:spcBef>
              <a:spcAft>
                <a:spcPts val="0"/>
              </a:spcAft>
              <a:buClr>
                <a:srgbClr val="5C40ED"/>
              </a:buClr>
              <a:buSzPts val="2800"/>
              <a:buFont typeface="Arial"/>
              <a:buChar char="•"/>
              <a:defRPr sz="2800" b="0" i="0" u="none" strike="noStrike" cap="none">
                <a:solidFill>
                  <a:srgbClr val="5C40ED"/>
                </a:solidFill>
                <a:latin typeface="Calibri"/>
                <a:ea typeface="Calibri"/>
                <a:cs typeface="Calibri"/>
                <a:sym typeface="Calibri"/>
              </a:defRPr>
            </a:lvl1pPr>
            <a:lvl2pPr marL="914400" marR="0" lvl="1" indent="-381000" algn="l" rtl="0">
              <a:lnSpc>
                <a:spcPct val="90000"/>
              </a:lnSpc>
              <a:spcBef>
                <a:spcPts val="500"/>
              </a:spcBef>
              <a:spcAft>
                <a:spcPts val="0"/>
              </a:spcAft>
              <a:buClr>
                <a:srgbClr val="5C40ED"/>
              </a:buClr>
              <a:buSzPts val="2400"/>
              <a:buFont typeface="Arial"/>
              <a:buChar char="•"/>
              <a:defRPr sz="2400" b="0" i="0" u="none" strike="noStrike" cap="none">
                <a:solidFill>
                  <a:srgbClr val="5C40ED"/>
                </a:solidFill>
                <a:latin typeface="Calibri"/>
                <a:ea typeface="Calibri"/>
                <a:cs typeface="Calibri"/>
                <a:sym typeface="Calibri"/>
              </a:defRPr>
            </a:lvl2pPr>
            <a:lvl3pPr marL="1371600" marR="0" lvl="2" indent="-355600" algn="l" rtl="0">
              <a:lnSpc>
                <a:spcPct val="90000"/>
              </a:lnSpc>
              <a:spcBef>
                <a:spcPts val="500"/>
              </a:spcBef>
              <a:spcAft>
                <a:spcPts val="0"/>
              </a:spcAft>
              <a:buClr>
                <a:srgbClr val="5C40ED"/>
              </a:buClr>
              <a:buSzPts val="2000"/>
              <a:buFont typeface="Arial"/>
              <a:buChar char="•"/>
              <a:defRPr sz="2000" b="0" i="0" u="none" strike="noStrike" cap="none">
                <a:solidFill>
                  <a:srgbClr val="5C40ED"/>
                </a:solidFill>
                <a:latin typeface="Calibri"/>
                <a:ea typeface="Calibri"/>
                <a:cs typeface="Calibri"/>
                <a:sym typeface="Calibri"/>
              </a:defRPr>
            </a:lvl3pPr>
            <a:lvl4pPr marL="1828800" marR="0" lvl="3" indent="-342900" algn="l" rtl="0">
              <a:lnSpc>
                <a:spcPct val="90000"/>
              </a:lnSpc>
              <a:spcBef>
                <a:spcPts val="500"/>
              </a:spcBef>
              <a:spcAft>
                <a:spcPts val="0"/>
              </a:spcAft>
              <a:buClr>
                <a:srgbClr val="5C40ED"/>
              </a:buClr>
              <a:buSzPts val="1800"/>
              <a:buFont typeface="Arial"/>
              <a:buChar char="•"/>
              <a:defRPr sz="1800" b="0" i="0" u="none" strike="noStrike" cap="none">
                <a:solidFill>
                  <a:srgbClr val="5C40ED"/>
                </a:solidFill>
                <a:latin typeface="Calibri"/>
                <a:ea typeface="Calibri"/>
                <a:cs typeface="Calibri"/>
                <a:sym typeface="Calibri"/>
              </a:defRPr>
            </a:lvl4pPr>
            <a:lvl5pPr marL="2286000" marR="0" lvl="4" indent="-342900" algn="l" rtl="0">
              <a:lnSpc>
                <a:spcPct val="90000"/>
              </a:lnSpc>
              <a:spcBef>
                <a:spcPts val="500"/>
              </a:spcBef>
              <a:spcAft>
                <a:spcPts val="0"/>
              </a:spcAft>
              <a:buClr>
                <a:srgbClr val="5C40ED"/>
              </a:buClr>
              <a:buSzPts val="1800"/>
              <a:buFont typeface="Arial"/>
              <a:buChar char="•"/>
              <a:defRPr sz="1800" b="0" i="0" u="none" strike="noStrike" cap="none">
                <a:solidFill>
                  <a:srgbClr val="5C40ED"/>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50800" indent="0">
              <a:buFont typeface="Arial"/>
              <a:buNone/>
            </a:pPr>
            <a:r>
              <a:rPr lang="ru" sz="2400" dirty="0" smtClean="0">
                <a:solidFill>
                  <a:srgbClr val="0070C0"/>
                </a:solidFill>
                <a:highlight>
                  <a:srgbClr val="000000">
                    <a:alpha val="0"/>
                  </a:srgbClr>
                </a:highlight>
              </a:rPr>
              <a:t>Поиск «серых зон» и «узких мест» в ИТ-системах и инструментах ТРИЗ</a:t>
            </a:r>
          </a:p>
          <a:p>
            <a:pPr marL="50800" indent="0">
              <a:buFont typeface="Arial"/>
              <a:buNone/>
            </a:pPr>
            <a:endParaRPr lang="ru-RU" sz="2400" dirty="0"/>
          </a:p>
        </p:txBody>
      </p:sp>
      <p:sp>
        <p:nvSpPr>
          <p:cNvPr id="8" name="TextBox 7"/>
          <p:cNvSpPr txBox="1"/>
          <p:nvPr/>
        </p:nvSpPr>
        <p:spPr>
          <a:xfrm>
            <a:off x="1305854" y="4074021"/>
            <a:ext cx="10633329" cy="1656785"/>
          </a:xfrm>
          <a:prstGeom prst="rect">
            <a:avLst/>
          </a:prstGeom>
          <a:noFill/>
        </p:spPr>
        <p:txBody>
          <a:bodyPr wrap="square" rtlCol="0">
            <a:noAutofit/>
          </a:bodyPr>
          <a:lstStyle/>
          <a:p>
            <a:pPr rtl="0"/>
            <a:r>
              <a:rPr lang="ru" sz="1600" b="1" i="1" u="sng" strike="noStrike" dirty="0" smtClean="0">
                <a:solidFill>
                  <a:srgbClr val="0070C0"/>
                </a:solidFill>
                <a:highlight>
                  <a:srgbClr val="000000">
                    <a:alpha val="0"/>
                  </a:srgbClr>
                </a:highlight>
              </a:rPr>
              <a:t>Подмечены следующие особенности</a:t>
            </a:r>
            <a:r>
              <a:rPr lang="ru" sz="1600" b="1" i="1" u="sng" strike="noStrike" dirty="0" smtClean="0">
                <a:solidFill>
                  <a:srgbClr val="0070C0"/>
                </a:solidFill>
                <a:highlight>
                  <a:srgbClr val="000000">
                    <a:alpha val="0"/>
                  </a:srgbClr>
                </a:highlight>
              </a:rPr>
              <a:t>:</a:t>
            </a:r>
          </a:p>
          <a:p>
            <a:endParaRPr lang="en-US" sz="1600" dirty="0" smtClean="0">
              <a:solidFill>
                <a:srgbClr val="0070C0"/>
              </a:solidFill>
            </a:endParaRPr>
          </a:p>
          <a:p>
            <a:pPr marL="285750" indent="-285750" rtl="0">
              <a:buFont typeface="Arial" panose="020B0604020202020204" pitchFamily="34" charset="0"/>
              <a:buChar char="•"/>
            </a:pPr>
            <a:r>
              <a:rPr lang="ru" sz="1600" b="0" i="0" u="none" strike="noStrike" dirty="0" smtClean="0">
                <a:solidFill>
                  <a:srgbClr val="0070C0"/>
                </a:solidFill>
                <a:highlight>
                  <a:srgbClr val="000000">
                    <a:alpha val="0"/>
                  </a:srgbClr>
                </a:highlight>
              </a:rPr>
              <a:t>Разработка </a:t>
            </a:r>
            <a:r>
              <a:rPr lang="ru" sz="1600" b="0" i="0" u="none" strike="noStrike" dirty="0">
                <a:solidFill>
                  <a:srgbClr val="0070C0"/>
                </a:solidFill>
                <a:highlight>
                  <a:srgbClr val="000000">
                    <a:alpha val="0"/>
                  </a:srgbClr>
                </a:highlight>
              </a:rPr>
              <a:t>ИТ-системы зависит </a:t>
            </a:r>
            <a:r>
              <a:rPr lang="ru" sz="1600" b="0" i="0" u="none" strike="noStrike" dirty="0" smtClean="0">
                <a:solidFill>
                  <a:srgbClr val="0070C0"/>
                </a:solidFill>
                <a:highlight>
                  <a:srgbClr val="000000">
                    <a:alpha val="0"/>
                  </a:srgbClr>
                </a:highlight>
              </a:rPr>
              <a:t>от степени </a:t>
            </a:r>
            <a:r>
              <a:rPr lang="ru" sz="1600" b="0" i="0" u="none" strike="noStrike" dirty="0">
                <a:solidFill>
                  <a:srgbClr val="0070C0"/>
                </a:solidFill>
                <a:highlight>
                  <a:srgbClr val="000000">
                    <a:alpha val="0"/>
                  </a:srgbClr>
                </a:highlight>
              </a:rPr>
              <a:t>зрелости составляющих ее продуктов (технологий, услуг, бизнес-моделей...)</a:t>
            </a:r>
          </a:p>
          <a:p>
            <a:pPr marL="285750" indent="-285750">
              <a:buFont typeface="Arial" panose="020B0604020202020204" pitchFamily="34" charset="0"/>
              <a:buChar char="•"/>
            </a:pPr>
            <a:endParaRPr lang="en-US" sz="1600" dirty="0">
              <a:solidFill>
                <a:srgbClr val="0070C0"/>
              </a:solidFill>
            </a:endParaRPr>
          </a:p>
          <a:p>
            <a:pPr marL="285750" indent="-285750" rtl="0">
              <a:buFont typeface="Arial" panose="020B0604020202020204" pitchFamily="34" charset="0"/>
              <a:buChar char="•"/>
            </a:pPr>
            <a:r>
              <a:rPr lang="ru" sz="1600" b="0" i="0" u="none" strike="noStrike" dirty="0">
                <a:solidFill>
                  <a:srgbClr val="0070C0"/>
                </a:solidFill>
                <a:highlight>
                  <a:srgbClr val="000000">
                    <a:alpha val="0"/>
                  </a:srgbClr>
                </a:highlight>
              </a:rPr>
              <a:t>Применение ИТ-системы влияет </a:t>
            </a:r>
            <a:r>
              <a:rPr lang="ru" sz="1600" b="0" i="0" u="none" strike="noStrike" dirty="0" smtClean="0">
                <a:solidFill>
                  <a:srgbClr val="0070C0"/>
                </a:solidFill>
                <a:highlight>
                  <a:srgbClr val="000000">
                    <a:alpha val="0"/>
                  </a:srgbClr>
                </a:highlight>
              </a:rPr>
              <a:t>на компоненты </a:t>
            </a:r>
            <a:r>
              <a:rPr lang="ru" sz="1600" b="0" i="0" u="none" strike="noStrike" dirty="0">
                <a:solidFill>
                  <a:srgbClr val="0070C0"/>
                </a:solidFill>
                <a:highlight>
                  <a:srgbClr val="000000">
                    <a:alpha val="0"/>
                  </a:srgbClr>
                </a:highlight>
              </a:rPr>
              <a:t>надсистемы (вредная функциональность </a:t>
            </a:r>
            <a:r>
              <a:rPr lang="ru" sz="1600" b="0" i="0" u="none" strike="noStrike" dirty="0" smtClean="0">
                <a:solidFill>
                  <a:srgbClr val="0070C0"/>
                </a:solidFill>
                <a:highlight>
                  <a:srgbClr val="000000">
                    <a:alpha val="0"/>
                  </a:srgbClr>
                </a:highlight>
              </a:rPr>
              <a:t>за пределами </a:t>
            </a:r>
            <a:r>
              <a:rPr lang="ru" sz="1600" b="0" i="0" u="none" strike="noStrike" dirty="0">
                <a:solidFill>
                  <a:srgbClr val="0070C0"/>
                </a:solidFill>
                <a:highlight>
                  <a:srgbClr val="000000">
                    <a:alpha val="0"/>
                  </a:srgbClr>
                </a:highlight>
              </a:rPr>
              <a:t>системы)</a:t>
            </a:r>
            <a:br>
              <a:rPr lang="ru" sz="1600" b="0" i="0" u="none" strike="noStrike" dirty="0">
                <a:solidFill>
                  <a:srgbClr val="0070C0"/>
                </a:solidFill>
                <a:highlight>
                  <a:srgbClr val="000000">
                    <a:alpha val="0"/>
                  </a:srgbClr>
                </a:highlight>
              </a:rPr>
            </a:br>
            <a:endParaRPr lang="en-US" sz="1600" dirty="0">
              <a:solidFill>
                <a:srgbClr val="0070C0"/>
              </a:solidFill>
            </a:endParaRPr>
          </a:p>
          <a:p>
            <a:pPr marL="285750" indent="-285750" rtl="0">
              <a:buFont typeface="Arial" panose="020B0604020202020204" pitchFamily="34" charset="0"/>
              <a:buChar char="•"/>
            </a:pPr>
            <a:r>
              <a:rPr lang="ru" sz="1600" dirty="0" smtClean="0">
                <a:solidFill>
                  <a:srgbClr val="0070C0"/>
                </a:solidFill>
                <a:highlight>
                  <a:srgbClr val="000000">
                    <a:alpha val="0"/>
                  </a:srgbClr>
                </a:highlight>
              </a:rPr>
              <a:t>Неравномерное развитие </a:t>
            </a:r>
            <a:r>
              <a:rPr lang="ru" sz="1600" b="0" i="0" u="none" strike="noStrike" dirty="0" smtClean="0">
                <a:solidFill>
                  <a:srgbClr val="0070C0"/>
                </a:solidFill>
                <a:highlight>
                  <a:srgbClr val="000000">
                    <a:alpha val="0"/>
                  </a:srgbClr>
                </a:highlight>
              </a:rPr>
              <a:t>компонентов, процессов, потоков</a:t>
            </a:r>
            <a:endParaRPr lang="ru" sz="1600" b="0" i="0" u="none" strike="noStrike" dirty="0">
              <a:solidFill>
                <a:srgbClr val="0070C0"/>
              </a:solidFill>
              <a:highlight>
                <a:srgbClr val="000000">
                  <a:alpha val="0"/>
                </a:srgbClr>
              </a:highlight>
            </a:endParaRPr>
          </a:p>
          <a:p>
            <a:pPr marL="285750" indent="-285750">
              <a:buFont typeface="Arial" panose="020B0604020202020204" pitchFamily="34" charset="0"/>
              <a:buChar char="•"/>
            </a:pPr>
            <a:endParaRPr lang="ru-RU" dirty="0">
              <a:solidFill>
                <a:srgbClr val="0070C0"/>
              </a:solidFill>
            </a:endParaRPr>
          </a:p>
        </p:txBody>
      </p:sp>
    </p:spTree>
    <p:extLst>
      <p:ext uri="{BB962C8B-B14F-4D97-AF65-F5344CB8AC3E}">
        <p14:creationId xmlns:p14="http://schemas.microsoft.com/office/powerpoint/2010/main" val="1433714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ctrTitle"/>
          </p:nvPr>
        </p:nvSpPr>
        <p:spPr>
          <a:xfrm>
            <a:off x="538547" y="159896"/>
            <a:ext cx="11109167" cy="518422"/>
          </a:xfrm>
        </p:spPr>
        <p:txBody>
          <a:bodyPr/>
          <a:lstStyle/>
          <a:p>
            <a:r>
              <a:rPr lang="en-US" sz="4400" dirty="0" smtClean="0"/>
              <a:t>DIRECTING IT INNOVATIONS</a:t>
            </a:r>
            <a:endParaRPr lang="ru-RU" sz="4400" dirty="0"/>
          </a:p>
        </p:txBody>
      </p:sp>
      <p:sp>
        <p:nvSpPr>
          <p:cNvPr id="5" name="Текст 4"/>
          <p:cNvSpPr>
            <a:spLocks noGrp="1"/>
          </p:cNvSpPr>
          <p:nvPr>
            <p:ph type="body" idx="1"/>
          </p:nvPr>
        </p:nvSpPr>
        <p:spPr>
          <a:xfrm>
            <a:off x="538548" y="1140415"/>
            <a:ext cx="9948288" cy="627132"/>
          </a:xfrm>
        </p:spPr>
        <p:txBody>
          <a:bodyPr/>
          <a:lstStyle/>
          <a:p>
            <a:pPr marL="50800" indent="0">
              <a:buNone/>
            </a:pPr>
            <a:r>
              <a:rPr lang="en-US" sz="2400" dirty="0" smtClean="0">
                <a:solidFill>
                  <a:schemeClr val="tx1"/>
                </a:solidFill>
              </a:rPr>
              <a:t>Share your hypothesis and proposal</a:t>
            </a:r>
          </a:p>
        </p:txBody>
      </p:sp>
      <p:grpSp>
        <p:nvGrpSpPr>
          <p:cNvPr id="22" name="Группа 21"/>
          <p:cNvGrpSpPr/>
          <p:nvPr/>
        </p:nvGrpSpPr>
        <p:grpSpPr>
          <a:xfrm>
            <a:off x="1710348" y="3372465"/>
            <a:ext cx="1545934" cy="1514167"/>
            <a:chOff x="1710348" y="3372465"/>
            <a:chExt cx="1545934" cy="1514167"/>
          </a:xfrm>
        </p:grpSpPr>
        <p:sp>
          <p:nvSpPr>
            <p:cNvPr id="2" name="Овал 1"/>
            <p:cNvSpPr/>
            <p:nvPr/>
          </p:nvSpPr>
          <p:spPr>
            <a:xfrm>
              <a:off x="1732413" y="3372465"/>
              <a:ext cx="1435510" cy="1514167"/>
            </a:xfrm>
            <a:prstGeom prst="ellipse">
              <a:avLst/>
            </a:prstGeom>
            <a:solidFill>
              <a:schemeClr val="accent1">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4" name="TextBox 13"/>
            <p:cNvSpPr txBox="1"/>
            <p:nvPr/>
          </p:nvSpPr>
          <p:spPr>
            <a:xfrm>
              <a:off x="1710348" y="3564786"/>
              <a:ext cx="1545934" cy="430887"/>
            </a:xfrm>
            <a:prstGeom prst="rect">
              <a:avLst/>
            </a:prstGeom>
            <a:noFill/>
          </p:spPr>
          <p:txBody>
            <a:bodyPr wrap="square" rtlCol="0">
              <a:spAutoFit/>
            </a:bodyPr>
            <a:lstStyle/>
            <a:p>
              <a:pPr algn="ctr"/>
              <a:r>
                <a:rPr lang="en-US" sz="1050" dirty="0" smtClean="0">
                  <a:solidFill>
                    <a:schemeClr val="tx1"/>
                  </a:solidFill>
                </a:rPr>
                <a:t>Identified problem </a:t>
              </a:r>
              <a:br>
                <a:rPr lang="en-US" sz="1050" dirty="0" smtClean="0">
                  <a:solidFill>
                    <a:schemeClr val="tx1"/>
                  </a:solidFill>
                </a:rPr>
              </a:br>
              <a:r>
                <a:rPr lang="en-US" sz="1050" dirty="0" smtClean="0">
                  <a:solidFill>
                    <a:schemeClr val="tx1"/>
                  </a:solidFill>
                </a:rPr>
                <a:t>or generated idea</a:t>
              </a:r>
              <a:endParaRPr lang="ru-RU" sz="1050" dirty="0">
                <a:solidFill>
                  <a:schemeClr val="tx1"/>
                </a:solidFill>
              </a:endParaRPr>
            </a:p>
          </p:txBody>
        </p:sp>
      </p:grpSp>
      <p:grpSp>
        <p:nvGrpSpPr>
          <p:cNvPr id="23" name="Группа 22"/>
          <p:cNvGrpSpPr/>
          <p:nvPr/>
        </p:nvGrpSpPr>
        <p:grpSpPr>
          <a:xfrm>
            <a:off x="3357270" y="2965145"/>
            <a:ext cx="437670" cy="2418736"/>
            <a:chOff x="3357270" y="2965145"/>
            <a:chExt cx="437670" cy="2418736"/>
          </a:xfrm>
        </p:grpSpPr>
        <p:sp>
          <p:nvSpPr>
            <p:cNvPr id="10" name="Полилиния 9"/>
            <p:cNvSpPr/>
            <p:nvPr/>
          </p:nvSpPr>
          <p:spPr>
            <a:xfrm>
              <a:off x="3357270" y="2965145"/>
              <a:ext cx="437670" cy="2418736"/>
            </a:xfrm>
            <a:custGeom>
              <a:avLst/>
              <a:gdLst>
                <a:gd name="connsiteX0" fmla="*/ 0 w 437670"/>
                <a:gd name="connsiteY0" fmla="*/ 0 h 2418736"/>
                <a:gd name="connsiteX1" fmla="*/ 393290 w 437670"/>
                <a:gd name="connsiteY1" fmla="*/ 717755 h 2418736"/>
                <a:gd name="connsiteX2" fmla="*/ 393290 w 437670"/>
                <a:gd name="connsiteY2" fmla="*/ 1789471 h 2418736"/>
                <a:gd name="connsiteX3" fmla="*/ 78658 w 437670"/>
                <a:gd name="connsiteY3" fmla="*/ 2418736 h 2418736"/>
              </a:gdLst>
              <a:ahLst/>
              <a:cxnLst>
                <a:cxn ang="0">
                  <a:pos x="connsiteX0" y="connsiteY0"/>
                </a:cxn>
                <a:cxn ang="0">
                  <a:pos x="connsiteX1" y="connsiteY1"/>
                </a:cxn>
                <a:cxn ang="0">
                  <a:pos x="connsiteX2" y="connsiteY2"/>
                </a:cxn>
                <a:cxn ang="0">
                  <a:pos x="connsiteX3" y="connsiteY3"/>
                </a:cxn>
              </a:cxnLst>
              <a:rect l="l" t="t" r="r" b="b"/>
              <a:pathLst>
                <a:path w="437670" h="2418736">
                  <a:moveTo>
                    <a:pt x="0" y="0"/>
                  </a:moveTo>
                  <a:cubicBezTo>
                    <a:pt x="163871" y="209755"/>
                    <a:pt x="327742" y="419510"/>
                    <a:pt x="393290" y="717755"/>
                  </a:cubicBezTo>
                  <a:cubicBezTo>
                    <a:pt x="458838" y="1016000"/>
                    <a:pt x="445729" y="1505974"/>
                    <a:pt x="393290" y="1789471"/>
                  </a:cubicBezTo>
                  <a:cubicBezTo>
                    <a:pt x="340851" y="2072968"/>
                    <a:pt x="209754" y="2245852"/>
                    <a:pt x="78658" y="2418736"/>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5" name="TextBox 14"/>
            <p:cNvSpPr txBox="1"/>
            <p:nvPr/>
          </p:nvSpPr>
          <p:spPr>
            <a:xfrm rot="5400000">
              <a:off x="2734509" y="3986835"/>
              <a:ext cx="1614343" cy="338554"/>
            </a:xfrm>
            <a:prstGeom prst="rect">
              <a:avLst/>
            </a:prstGeom>
            <a:noFill/>
          </p:spPr>
          <p:txBody>
            <a:bodyPr wrap="square" rtlCol="0">
              <a:spAutoFit/>
            </a:bodyPr>
            <a:lstStyle/>
            <a:p>
              <a:pPr algn="ctr"/>
              <a:r>
                <a:rPr lang="en-US" sz="1600" dirty="0" smtClean="0">
                  <a:solidFill>
                    <a:schemeClr val="bg2"/>
                  </a:solidFill>
                </a:rPr>
                <a:t>Personal efforts</a:t>
              </a:r>
              <a:endParaRPr lang="ru-RU" sz="1600" dirty="0">
                <a:solidFill>
                  <a:schemeClr val="bg2"/>
                </a:solidFill>
              </a:endParaRPr>
            </a:p>
          </p:txBody>
        </p:sp>
      </p:grpSp>
      <p:grpSp>
        <p:nvGrpSpPr>
          <p:cNvPr id="25" name="Группа 24"/>
          <p:cNvGrpSpPr/>
          <p:nvPr/>
        </p:nvGrpSpPr>
        <p:grpSpPr>
          <a:xfrm>
            <a:off x="6083274" y="2503029"/>
            <a:ext cx="543423" cy="3460954"/>
            <a:chOff x="6083274" y="2503029"/>
            <a:chExt cx="543423" cy="3460954"/>
          </a:xfrm>
        </p:grpSpPr>
        <p:sp>
          <p:nvSpPr>
            <p:cNvPr id="12" name="Полилиния 11"/>
            <p:cNvSpPr/>
            <p:nvPr/>
          </p:nvSpPr>
          <p:spPr>
            <a:xfrm>
              <a:off x="6189027" y="2503029"/>
              <a:ext cx="437670" cy="3460954"/>
            </a:xfrm>
            <a:custGeom>
              <a:avLst/>
              <a:gdLst>
                <a:gd name="connsiteX0" fmla="*/ 0 w 437670"/>
                <a:gd name="connsiteY0" fmla="*/ 0 h 2418736"/>
                <a:gd name="connsiteX1" fmla="*/ 393290 w 437670"/>
                <a:gd name="connsiteY1" fmla="*/ 717755 h 2418736"/>
                <a:gd name="connsiteX2" fmla="*/ 393290 w 437670"/>
                <a:gd name="connsiteY2" fmla="*/ 1789471 h 2418736"/>
                <a:gd name="connsiteX3" fmla="*/ 78658 w 437670"/>
                <a:gd name="connsiteY3" fmla="*/ 2418736 h 2418736"/>
              </a:gdLst>
              <a:ahLst/>
              <a:cxnLst>
                <a:cxn ang="0">
                  <a:pos x="connsiteX0" y="connsiteY0"/>
                </a:cxn>
                <a:cxn ang="0">
                  <a:pos x="connsiteX1" y="connsiteY1"/>
                </a:cxn>
                <a:cxn ang="0">
                  <a:pos x="connsiteX2" y="connsiteY2"/>
                </a:cxn>
                <a:cxn ang="0">
                  <a:pos x="connsiteX3" y="connsiteY3"/>
                </a:cxn>
              </a:cxnLst>
              <a:rect l="l" t="t" r="r" b="b"/>
              <a:pathLst>
                <a:path w="437670" h="2418736">
                  <a:moveTo>
                    <a:pt x="0" y="0"/>
                  </a:moveTo>
                  <a:cubicBezTo>
                    <a:pt x="163871" y="209755"/>
                    <a:pt x="327742" y="419510"/>
                    <a:pt x="393290" y="717755"/>
                  </a:cubicBezTo>
                  <a:cubicBezTo>
                    <a:pt x="458838" y="1016000"/>
                    <a:pt x="445729" y="1505974"/>
                    <a:pt x="393290" y="1789471"/>
                  </a:cubicBezTo>
                  <a:cubicBezTo>
                    <a:pt x="340851" y="2072968"/>
                    <a:pt x="209754" y="2245852"/>
                    <a:pt x="78658" y="2418736"/>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6" name="TextBox 15"/>
            <p:cNvSpPr txBox="1"/>
            <p:nvPr/>
          </p:nvSpPr>
          <p:spPr>
            <a:xfrm rot="5400000">
              <a:off x="5043182" y="4005236"/>
              <a:ext cx="2418737" cy="338554"/>
            </a:xfrm>
            <a:prstGeom prst="rect">
              <a:avLst/>
            </a:prstGeom>
            <a:noFill/>
          </p:spPr>
          <p:txBody>
            <a:bodyPr wrap="square" rtlCol="0">
              <a:spAutoFit/>
            </a:bodyPr>
            <a:lstStyle/>
            <a:p>
              <a:pPr algn="ctr"/>
              <a:r>
                <a:rPr lang="en-US" sz="1600" dirty="0" smtClean="0">
                  <a:solidFill>
                    <a:schemeClr val="bg2"/>
                  </a:solidFill>
                </a:rPr>
                <a:t>TDS workgroup efforts</a:t>
              </a:r>
              <a:endParaRPr lang="ru-RU" sz="1600" dirty="0">
                <a:solidFill>
                  <a:schemeClr val="bg2"/>
                </a:solidFill>
              </a:endParaRPr>
            </a:p>
          </p:txBody>
        </p:sp>
      </p:grpSp>
      <p:grpSp>
        <p:nvGrpSpPr>
          <p:cNvPr id="24" name="Группа 23"/>
          <p:cNvGrpSpPr/>
          <p:nvPr/>
        </p:nvGrpSpPr>
        <p:grpSpPr>
          <a:xfrm>
            <a:off x="3913339" y="3261522"/>
            <a:ext cx="1932065" cy="1825982"/>
            <a:chOff x="4286942" y="3392129"/>
            <a:chExt cx="1545934" cy="1514167"/>
          </a:xfrm>
        </p:grpSpPr>
        <p:sp>
          <p:nvSpPr>
            <p:cNvPr id="18" name="Овал 17"/>
            <p:cNvSpPr/>
            <p:nvPr/>
          </p:nvSpPr>
          <p:spPr>
            <a:xfrm>
              <a:off x="4389232" y="3392129"/>
              <a:ext cx="1435510" cy="1514167"/>
            </a:xfrm>
            <a:prstGeom prst="ellipse">
              <a:avLst/>
            </a:prstGeom>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9" name="TextBox 18"/>
            <p:cNvSpPr txBox="1"/>
            <p:nvPr/>
          </p:nvSpPr>
          <p:spPr>
            <a:xfrm>
              <a:off x="4286942" y="3604400"/>
              <a:ext cx="1545934" cy="433872"/>
            </a:xfrm>
            <a:prstGeom prst="rect">
              <a:avLst/>
            </a:prstGeom>
            <a:noFill/>
          </p:spPr>
          <p:txBody>
            <a:bodyPr wrap="square" rtlCol="0">
              <a:spAutoFit/>
            </a:bodyPr>
            <a:lstStyle/>
            <a:p>
              <a:pPr algn="ctr"/>
              <a:r>
                <a:rPr lang="en-US" dirty="0" smtClean="0">
                  <a:solidFill>
                    <a:schemeClr val="tx1"/>
                  </a:solidFill>
                </a:rPr>
                <a:t>Refined </a:t>
              </a:r>
            </a:p>
            <a:p>
              <a:pPr algn="ctr"/>
              <a:r>
                <a:rPr lang="en-US" dirty="0" smtClean="0">
                  <a:solidFill>
                    <a:schemeClr val="tx1"/>
                  </a:solidFill>
                </a:rPr>
                <a:t>findings</a:t>
              </a:r>
              <a:endParaRPr lang="ru-RU" dirty="0">
                <a:solidFill>
                  <a:schemeClr val="tx1"/>
                </a:solidFill>
              </a:endParaRPr>
            </a:p>
          </p:txBody>
        </p:sp>
      </p:grpSp>
      <p:grpSp>
        <p:nvGrpSpPr>
          <p:cNvPr id="26" name="Группа 25"/>
          <p:cNvGrpSpPr/>
          <p:nvPr/>
        </p:nvGrpSpPr>
        <p:grpSpPr>
          <a:xfrm>
            <a:off x="6920037" y="2010153"/>
            <a:ext cx="437670" cy="4278118"/>
            <a:chOff x="6920037" y="2010153"/>
            <a:chExt cx="437670" cy="4278118"/>
          </a:xfrm>
        </p:grpSpPr>
        <p:sp>
          <p:nvSpPr>
            <p:cNvPr id="13" name="Полилиния 12"/>
            <p:cNvSpPr/>
            <p:nvPr/>
          </p:nvSpPr>
          <p:spPr>
            <a:xfrm>
              <a:off x="6920037" y="2010153"/>
              <a:ext cx="437670" cy="4278118"/>
            </a:xfrm>
            <a:custGeom>
              <a:avLst/>
              <a:gdLst>
                <a:gd name="connsiteX0" fmla="*/ 0 w 437670"/>
                <a:gd name="connsiteY0" fmla="*/ 0 h 2418736"/>
                <a:gd name="connsiteX1" fmla="*/ 393290 w 437670"/>
                <a:gd name="connsiteY1" fmla="*/ 717755 h 2418736"/>
                <a:gd name="connsiteX2" fmla="*/ 393290 w 437670"/>
                <a:gd name="connsiteY2" fmla="*/ 1789471 h 2418736"/>
                <a:gd name="connsiteX3" fmla="*/ 78658 w 437670"/>
                <a:gd name="connsiteY3" fmla="*/ 2418736 h 2418736"/>
              </a:gdLst>
              <a:ahLst/>
              <a:cxnLst>
                <a:cxn ang="0">
                  <a:pos x="connsiteX0" y="connsiteY0"/>
                </a:cxn>
                <a:cxn ang="0">
                  <a:pos x="connsiteX1" y="connsiteY1"/>
                </a:cxn>
                <a:cxn ang="0">
                  <a:pos x="connsiteX2" y="connsiteY2"/>
                </a:cxn>
                <a:cxn ang="0">
                  <a:pos x="connsiteX3" y="connsiteY3"/>
                </a:cxn>
              </a:cxnLst>
              <a:rect l="l" t="t" r="r" b="b"/>
              <a:pathLst>
                <a:path w="437670" h="2418736">
                  <a:moveTo>
                    <a:pt x="0" y="0"/>
                  </a:moveTo>
                  <a:cubicBezTo>
                    <a:pt x="163871" y="209755"/>
                    <a:pt x="327742" y="419510"/>
                    <a:pt x="393290" y="717755"/>
                  </a:cubicBezTo>
                  <a:cubicBezTo>
                    <a:pt x="458838" y="1016000"/>
                    <a:pt x="445729" y="1505974"/>
                    <a:pt x="393290" y="1789471"/>
                  </a:cubicBezTo>
                  <a:cubicBezTo>
                    <a:pt x="340851" y="2072968"/>
                    <a:pt x="209754" y="2245852"/>
                    <a:pt x="78658" y="2418736"/>
                  </a:cubicBezTo>
                </a:path>
              </a:pathLst>
            </a:cu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0" name="TextBox 19"/>
            <p:cNvSpPr txBox="1"/>
            <p:nvPr/>
          </p:nvSpPr>
          <p:spPr>
            <a:xfrm rot="5400000">
              <a:off x="6147668" y="4064229"/>
              <a:ext cx="2050746" cy="338554"/>
            </a:xfrm>
            <a:prstGeom prst="rect">
              <a:avLst/>
            </a:prstGeom>
            <a:noFill/>
          </p:spPr>
          <p:txBody>
            <a:bodyPr wrap="square" rtlCol="0">
              <a:spAutoFit/>
            </a:bodyPr>
            <a:lstStyle/>
            <a:p>
              <a:pPr algn="ctr"/>
              <a:r>
                <a:rPr lang="en-US" sz="1600" dirty="0" smtClean="0">
                  <a:solidFill>
                    <a:schemeClr val="bg2"/>
                  </a:solidFill>
                </a:rPr>
                <a:t>Publishing</a:t>
              </a:r>
              <a:endParaRPr lang="ru-RU" sz="1600" dirty="0">
                <a:solidFill>
                  <a:schemeClr val="bg2"/>
                </a:solidFill>
              </a:endParaRPr>
            </a:p>
          </p:txBody>
        </p:sp>
      </p:grpSp>
      <p:grpSp>
        <p:nvGrpSpPr>
          <p:cNvPr id="27" name="Группа 26"/>
          <p:cNvGrpSpPr/>
          <p:nvPr/>
        </p:nvGrpSpPr>
        <p:grpSpPr>
          <a:xfrm>
            <a:off x="7645759" y="3637936"/>
            <a:ext cx="3563015" cy="1091379"/>
            <a:chOff x="7645759" y="3637937"/>
            <a:chExt cx="3313471" cy="844086"/>
          </a:xfrm>
        </p:grpSpPr>
        <p:sp>
          <p:nvSpPr>
            <p:cNvPr id="3" name="Лента лицом вверх 2"/>
            <p:cNvSpPr/>
            <p:nvPr/>
          </p:nvSpPr>
          <p:spPr>
            <a:xfrm>
              <a:off x="7645759" y="3637937"/>
              <a:ext cx="3313471" cy="844086"/>
            </a:xfrm>
            <a:prstGeom prst="ribbon2">
              <a:avLst>
                <a:gd name="adj1" fmla="val 16667"/>
                <a:gd name="adj2" fmla="val 64837"/>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1" name="TextBox 20"/>
            <p:cNvSpPr txBox="1"/>
            <p:nvPr/>
          </p:nvSpPr>
          <p:spPr>
            <a:xfrm>
              <a:off x="8350899" y="3684437"/>
              <a:ext cx="1936955" cy="238039"/>
            </a:xfrm>
            <a:prstGeom prst="rect">
              <a:avLst/>
            </a:prstGeom>
            <a:noFill/>
          </p:spPr>
          <p:txBody>
            <a:bodyPr wrap="square" rtlCol="0">
              <a:spAutoFit/>
            </a:bodyPr>
            <a:lstStyle/>
            <a:p>
              <a:pPr algn="ctr"/>
              <a:r>
                <a:rPr lang="en-US" dirty="0" smtClean="0">
                  <a:solidFill>
                    <a:schemeClr val="tx1"/>
                  </a:solidFill>
                </a:rPr>
                <a:t>Documented approach</a:t>
              </a:r>
              <a:endParaRPr lang="ru-RU" dirty="0">
                <a:solidFill>
                  <a:schemeClr val="tx1"/>
                </a:solidFill>
              </a:endParaRPr>
            </a:p>
          </p:txBody>
        </p:sp>
      </p:grpSp>
      <p:sp>
        <p:nvSpPr>
          <p:cNvPr id="28" name="Заголовок 3"/>
          <p:cNvSpPr txBox="1">
            <a:spLocks/>
          </p:cNvSpPr>
          <p:nvPr/>
        </p:nvSpPr>
        <p:spPr>
          <a:xfrm>
            <a:off x="277867" y="575641"/>
            <a:ext cx="11630526" cy="518422"/>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rgbClr val="5C40ED"/>
              </a:buClr>
              <a:buSzPts val="4800"/>
              <a:buFont typeface="Calibri"/>
              <a:buNone/>
              <a:defRPr sz="4800" b="1" i="0" u="none" strike="noStrike" cap="none">
                <a:solidFill>
                  <a:srgbClr val="5C40ED"/>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ru" sz="4400" dirty="0" smtClean="0">
                <a:solidFill>
                  <a:srgbClr val="0070C0"/>
                </a:solidFill>
                <a:highlight>
                  <a:srgbClr val="000000">
                    <a:alpha val="0"/>
                  </a:srgbClr>
                </a:highlight>
              </a:rPr>
              <a:t>УПРАВЛЕНИЕ ИННОВАЦИЯМИ В СФЕРЕ ИТ</a:t>
            </a:r>
            <a:endParaRPr lang="ru-RU" sz="4400" dirty="0">
              <a:solidFill>
                <a:srgbClr val="0070C0"/>
              </a:solidFill>
            </a:endParaRPr>
          </a:p>
        </p:txBody>
      </p:sp>
      <p:sp>
        <p:nvSpPr>
          <p:cNvPr id="29" name="Текст 4"/>
          <p:cNvSpPr txBox="1">
            <a:spLocks/>
          </p:cNvSpPr>
          <p:nvPr/>
        </p:nvSpPr>
        <p:spPr>
          <a:xfrm>
            <a:off x="538547" y="1396486"/>
            <a:ext cx="10354042" cy="566282"/>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406400" algn="l" rtl="0">
              <a:lnSpc>
                <a:spcPct val="90000"/>
              </a:lnSpc>
              <a:spcBef>
                <a:spcPts val="1000"/>
              </a:spcBef>
              <a:spcAft>
                <a:spcPts val="0"/>
              </a:spcAft>
              <a:buClr>
                <a:srgbClr val="5C40ED"/>
              </a:buClr>
              <a:buSzPts val="2800"/>
              <a:buFont typeface="Arial"/>
              <a:buChar char="•"/>
              <a:defRPr sz="2800" b="0" i="0" u="none" strike="noStrike" cap="none">
                <a:solidFill>
                  <a:srgbClr val="5C40ED"/>
                </a:solidFill>
                <a:latin typeface="Calibri"/>
                <a:ea typeface="Calibri"/>
                <a:cs typeface="Calibri"/>
                <a:sym typeface="Calibri"/>
              </a:defRPr>
            </a:lvl1pPr>
            <a:lvl2pPr marL="914400" marR="0" lvl="1" indent="-381000" algn="l" rtl="0">
              <a:lnSpc>
                <a:spcPct val="90000"/>
              </a:lnSpc>
              <a:spcBef>
                <a:spcPts val="500"/>
              </a:spcBef>
              <a:spcAft>
                <a:spcPts val="0"/>
              </a:spcAft>
              <a:buClr>
                <a:srgbClr val="5C40ED"/>
              </a:buClr>
              <a:buSzPts val="2400"/>
              <a:buFont typeface="Arial"/>
              <a:buChar char="•"/>
              <a:defRPr sz="2400" b="0" i="0" u="none" strike="noStrike" cap="none">
                <a:solidFill>
                  <a:srgbClr val="5C40ED"/>
                </a:solidFill>
                <a:latin typeface="Calibri"/>
                <a:ea typeface="Calibri"/>
                <a:cs typeface="Calibri"/>
                <a:sym typeface="Calibri"/>
              </a:defRPr>
            </a:lvl2pPr>
            <a:lvl3pPr marL="1371600" marR="0" lvl="2" indent="-355600" algn="l" rtl="0">
              <a:lnSpc>
                <a:spcPct val="90000"/>
              </a:lnSpc>
              <a:spcBef>
                <a:spcPts val="500"/>
              </a:spcBef>
              <a:spcAft>
                <a:spcPts val="0"/>
              </a:spcAft>
              <a:buClr>
                <a:srgbClr val="5C40ED"/>
              </a:buClr>
              <a:buSzPts val="2000"/>
              <a:buFont typeface="Arial"/>
              <a:buChar char="•"/>
              <a:defRPr sz="2000" b="0" i="0" u="none" strike="noStrike" cap="none">
                <a:solidFill>
                  <a:srgbClr val="5C40ED"/>
                </a:solidFill>
                <a:latin typeface="Calibri"/>
                <a:ea typeface="Calibri"/>
                <a:cs typeface="Calibri"/>
                <a:sym typeface="Calibri"/>
              </a:defRPr>
            </a:lvl3pPr>
            <a:lvl4pPr marL="1828800" marR="0" lvl="3" indent="-342900" algn="l" rtl="0">
              <a:lnSpc>
                <a:spcPct val="90000"/>
              </a:lnSpc>
              <a:spcBef>
                <a:spcPts val="500"/>
              </a:spcBef>
              <a:spcAft>
                <a:spcPts val="0"/>
              </a:spcAft>
              <a:buClr>
                <a:srgbClr val="5C40ED"/>
              </a:buClr>
              <a:buSzPts val="1800"/>
              <a:buFont typeface="Arial"/>
              <a:buChar char="•"/>
              <a:defRPr sz="1800" b="0" i="0" u="none" strike="noStrike" cap="none">
                <a:solidFill>
                  <a:srgbClr val="5C40ED"/>
                </a:solidFill>
                <a:latin typeface="Calibri"/>
                <a:ea typeface="Calibri"/>
                <a:cs typeface="Calibri"/>
                <a:sym typeface="Calibri"/>
              </a:defRPr>
            </a:lvl4pPr>
            <a:lvl5pPr marL="2286000" marR="0" lvl="4" indent="-342900" algn="l" rtl="0">
              <a:lnSpc>
                <a:spcPct val="90000"/>
              </a:lnSpc>
              <a:spcBef>
                <a:spcPts val="500"/>
              </a:spcBef>
              <a:spcAft>
                <a:spcPts val="0"/>
              </a:spcAft>
              <a:buClr>
                <a:srgbClr val="5C40ED"/>
              </a:buClr>
              <a:buSzPts val="1800"/>
              <a:buFont typeface="Arial"/>
              <a:buChar char="•"/>
              <a:defRPr sz="1800" b="0" i="0" u="none" strike="noStrike" cap="none">
                <a:solidFill>
                  <a:srgbClr val="5C40ED"/>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50800" indent="0">
              <a:buFont typeface="Arial"/>
              <a:buNone/>
            </a:pPr>
            <a:r>
              <a:rPr lang="ru" sz="2400" dirty="0" smtClean="0">
                <a:solidFill>
                  <a:srgbClr val="0070C0"/>
                </a:solidFill>
                <a:highlight>
                  <a:srgbClr val="000000">
                    <a:alpha val="0"/>
                  </a:srgbClr>
                </a:highlight>
              </a:rPr>
              <a:t>Проработка гипотез и предложений</a:t>
            </a:r>
            <a:endParaRPr lang="ru" sz="2400" dirty="0">
              <a:solidFill>
                <a:srgbClr val="0070C0"/>
              </a:solidFill>
              <a:highlight>
                <a:srgbClr val="000000">
                  <a:alpha val="0"/>
                </a:srgbClr>
              </a:highlight>
            </a:endParaRPr>
          </a:p>
        </p:txBody>
      </p:sp>
      <p:sp>
        <p:nvSpPr>
          <p:cNvPr id="30" name="TextBox 29"/>
          <p:cNvSpPr txBox="1"/>
          <p:nvPr/>
        </p:nvSpPr>
        <p:spPr>
          <a:xfrm>
            <a:off x="1732413" y="3943858"/>
            <a:ext cx="1410164" cy="954107"/>
          </a:xfrm>
          <a:prstGeom prst="rect">
            <a:avLst/>
          </a:prstGeom>
          <a:noFill/>
        </p:spPr>
        <p:txBody>
          <a:bodyPr wrap="square" rtlCol="0">
            <a:noAutofit/>
          </a:bodyPr>
          <a:lstStyle/>
          <a:p>
            <a:pPr algn="ctr" rtl="0"/>
            <a:r>
              <a:rPr lang="ru" sz="1000" b="0" i="0" u="none" strike="noStrike" dirty="0">
                <a:solidFill>
                  <a:srgbClr val="0070C0"/>
                </a:solidFill>
                <a:highlight>
                  <a:srgbClr val="000000">
                    <a:alpha val="0"/>
                  </a:srgbClr>
                </a:highlight>
              </a:rPr>
              <a:t>Выявленная проблема </a:t>
            </a:r>
            <a:br>
              <a:rPr lang="ru" sz="1000" b="0" i="0" u="none" strike="noStrike" dirty="0">
                <a:solidFill>
                  <a:srgbClr val="0070C0"/>
                </a:solidFill>
                <a:highlight>
                  <a:srgbClr val="000000">
                    <a:alpha val="0"/>
                  </a:srgbClr>
                </a:highlight>
              </a:rPr>
            </a:br>
            <a:r>
              <a:rPr lang="ru" sz="1000" b="0" i="0" u="none" strike="noStrike" dirty="0">
                <a:solidFill>
                  <a:srgbClr val="0070C0"/>
                </a:solidFill>
                <a:highlight>
                  <a:srgbClr val="000000">
                    <a:alpha val="0"/>
                  </a:srgbClr>
                </a:highlight>
              </a:rPr>
              <a:t>или сгенерированная идея</a:t>
            </a:r>
            <a:endParaRPr lang="ru-RU" sz="1000" dirty="0">
              <a:solidFill>
                <a:srgbClr val="0070C0"/>
              </a:solidFill>
            </a:endParaRPr>
          </a:p>
        </p:txBody>
      </p:sp>
      <p:sp>
        <p:nvSpPr>
          <p:cNvPr id="31" name="TextBox 30"/>
          <p:cNvSpPr txBox="1"/>
          <p:nvPr/>
        </p:nvSpPr>
        <p:spPr>
          <a:xfrm rot="5400000">
            <a:off x="2179706" y="3860460"/>
            <a:ext cx="1925740" cy="646331"/>
          </a:xfrm>
          <a:prstGeom prst="rect">
            <a:avLst/>
          </a:prstGeom>
          <a:noFill/>
        </p:spPr>
        <p:txBody>
          <a:bodyPr wrap="square" rtlCol="0">
            <a:noAutofit/>
          </a:bodyPr>
          <a:lstStyle/>
          <a:p>
            <a:pPr algn="ctr" rtl="0"/>
            <a:r>
              <a:rPr lang="ru" sz="1600" b="0" i="0" u="none" strike="noStrike" dirty="0">
                <a:solidFill>
                  <a:srgbClr val="0070C0"/>
                </a:solidFill>
                <a:highlight>
                  <a:srgbClr val="000000">
                    <a:alpha val="0"/>
                  </a:srgbClr>
                </a:highlight>
              </a:rPr>
              <a:t>Личные усилия</a:t>
            </a:r>
            <a:endParaRPr lang="ru-RU" sz="1600" dirty="0">
              <a:solidFill>
                <a:srgbClr val="0070C0"/>
              </a:solidFill>
            </a:endParaRPr>
          </a:p>
        </p:txBody>
      </p:sp>
      <p:sp>
        <p:nvSpPr>
          <p:cNvPr id="32" name="TextBox 31"/>
          <p:cNvSpPr txBox="1"/>
          <p:nvPr/>
        </p:nvSpPr>
        <p:spPr>
          <a:xfrm>
            <a:off x="4025951" y="4127779"/>
            <a:ext cx="1932065" cy="705199"/>
          </a:xfrm>
          <a:prstGeom prst="rect">
            <a:avLst/>
          </a:prstGeom>
          <a:noFill/>
        </p:spPr>
        <p:txBody>
          <a:bodyPr wrap="square" rtlCol="0">
            <a:noAutofit/>
          </a:bodyPr>
          <a:lstStyle/>
          <a:p>
            <a:pPr algn="ctr" rtl="0"/>
            <a:r>
              <a:rPr lang="ru" b="0" i="0" u="none" strike="noStrike" dirty="0">
                <a:solidFill>
                  <a:srgbClr val="FFFFFF"/>
                </a:solidFill>
                <a:highlight>
                  <a:srgbClr val="000000">
                    <a:alpha val="0"/>
                  </a:srgbClr>
                </a:highlight>
              </a:rPr>
              <a:t>Доработанные </a:t>
            </a:r>
          </a:p>
          <a:p>
            <a:pPr algn="ctr" rtl="0"/>
            <a:r>
              <a:rPr lang="ru" b="0" i="0" u="none" strike="noStrike" dirty="0">
                <a:solidFill>
                  <a:srgbClr val="FFFFFF"/>
                </a:solidFill>
                <a:highlight>
                  <a:srgbClr val="000000">
                    <a:alpha val="0"/>
                  </a:srgbClr>
                </a:highlight>
              </a:rPr>
              <a:t>выводы</a:t>
            </a:r>
            <a:endParaRPr lang="ru-RU" dirty="0">
              <a:solidFill>
                <a:schemeClr val="bg1"/>
              </a:solidFill>
            </a:endParaRPr>
          </a:p>
        </p:txBody>
      </p:sp>
      <p:sp>
        <p:nvSpPr>
          <p:cNvPr id="33" name="TextBox 32"/>
          <p:cNvSpPr txBox="1"/>
          <p:nvPr/>
        </p:nvSpPr>
        <p:spPr>
          <a:xfrm rot="5400000">
            <a:off x="4328728" y="4103686"/>
            <a:ext cx="3460955" cy="259642"/>
          </a:xfrm>
          <a:prstGeom prst="rect">
            <a:avLst/>
          </a:prstGeom>
          <a:noFill/>
        </p:spPr>
        <p:txBody>
          <a:bodyPr wrap="square" rtlCol="0">
            <a:noAutofit/>
          </a:bodyPr>
          <a:lstStyle/>
          <a:p>
            <a:pPr algn="ctr" rtl="0"/>
            <a:r>
              <a:rPr lang="ru" sz="1600" b="0" i="0" u="none" strike="noStrike" dirty="0">
                <a:solidFill>
                  <a:srgbClr val="0070C0"/>
                </a:solidFill>
                <a:highlight>
                  <a:srgbClr val="000000">
                    <a:alpha val="0"/>
                  </a:srgbClr>
                </a:highlight>
              </a:rPr>
              <a:t>Усилия рабочей группы </a:t>
            </a:r>
            <a:r>
              <a:rPr lang="ru" sz="1600" b="0" i="0" u="none" strike="noStrike" dirty="0" smtClean="0">
                <a:solidFill>
                  <a:srgbClr val="0070C0"/>
                </a:solidFill>
                <a:highlight>
                  <a:srgbClr val="000000">
                    <a:alpha val="0"/>
                  </a:srgbClr>
                </a:highlight>
              </a:rPr>
              <a:t>TDS</a:t>
            </a:r>
            <a:endParaRPr lang="ru-RU" sz="1600" dirty="0">
              <a:solidFill>
                <a:srgbClr val="0070C0"/>
              </a:solidFill>
            </a:endParaRPr>
          </a:p>
        </p:txBody>
      </p:sp>
      <p:sp>
        <p:nvSpPr>
          <p:cNvPr id="34" name="TextBox 33"/>
          <p:cNvSpPr txBox="1"/>
          <p:nvPr/>
        </p:nvSpPr>
        <p:spPr>
          <a:xfrm rot="5400000">
            <a:off x="5840764" y="4061462"/>
            <a:ext cx="2050746" cy="369332"/>
          </a:xfrm>
          <a:prstGeom prst="rect">
            <a:avLst/>
          </a:prstGeom>
          <a:noFill/>
        </p:spPr>
        <p:txBody>
          <a:bodyPr wrap="square" rtlCol="0">
            <a:noAutofit/>
          </a:bodyPr>
          <a:lstStyle/>
          <a:p>
            <a:pPr algn="ctr" rtl="0"/>
            <a:r>
              <a:rPr lang="ru" sz="1600" b="0" i="0" u="none" strike="noStrike" dirty="0" smtClean="0">
                <a:solidFill>
                  <a:srgbClr val="0070C0"/>
                </a:solidFill>
                <a:highlight>
                  <a:srgbClr val="000000">
                    <a:alpha val="0"/>
                  </a:srgbClr>
                </a:highlight>
              </a:rPr>
              <a:t>Публикация</a:t>
            </a:r>
            <a:endParaRPr lang="ru-RU" sz="1600" dirty="0">
              <a:solidFill>
                <a:srgbClr val="0070C0"/>
              </a:solidFill>
            </a:endParaRPr>
          </a:p>
        </p:txBody>
      </p:sp>
      <p:sp>
        <p:nvSpPr>
          <p:cNvPr id="35" name="TextBox 34"/>
          <p:cNvSpPr txBox="1"/>
          <p:nvPr/>
        </p:nvSpPr>
        <p:spPr>
          <a:xfrm>
            <a:off x="8295158" y="3939063"/>
            <a:ext cx="2264215" cy="509841"/>
          </a:xfrm>
          <a:prstGeom prst="rect">
            <a:avLst/>
          </a:prstGeom>
          <a:noFill/>
        </p:spPr>
        <p:txBody>
          <a:bodyPr wrap="square" rtlCol="0">
            <a:noAutofit/>
          </a:bodyPr>
          <a:lstStyle/>
          <a:p>
            <a:pPr algn="ctr" rtl="0"/>
            <a:r>
              <a:rPr lang="ru" b="0" i="0" u="none" strike="noStrike" dirty="0">
                <a:solidFill>
                  <a:srgbClr val="0070C0"/>
                </a:solidFill>
                <a:highlight>
                  <a:srgbClr val="000000">
                    <a:alpha val="0"/>
                  </a:srgbClr>
                </a:highlight>
              </a:rPr>
              <a:t>Документированный подход</a:t>
            </a:r>
            <a:endParaRPr lang="ru-RU" dirty="0">
              <a:solidFill>
                <a:srgbClr val="0070C0"/>
              </a:solidFill>
            </a:endParaRPr>
          </a:p>
        </p:txBody>
      </p:sp>
    </p:spTree>
    <p:extLst>
      <p:ext uri="{BB962C8B-B14F-4D97-AF65-F5344CB8AC3E}">
        <p14:creationId xmlns:p14="http://schemas.microsoft.com/office/powerpoint/2010/main" val="1844977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0"/>
                                        </p:tgtEl>
                                        <p:attrNameLst>
                                          <p:attrName>style.visibility</p:attrName>
                                        </p:attrNameLst>
                                      </p:cBhvr>
                                      <p:to>
                                        <p:strVal val="visible"/>
                                      </p:to>
                                    </p:set>
                                    <p:animEffect transition="in" filter="fade">
                                      <p:cBhvr>
                                        <p:cTn id="10" dur="500"/>
                                        <p:tgtEl>
                                          <p:spTgt spid="3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500"/>
                                        <p:tgtEl>
                                          <p:spTgt spid="2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1"/>
                                        </p:tgtEl>
                                        <p:attrNameLst>
                                          <p:attrName>style.visibility</p:attrName>
                                        </p:attrNameLst>
                                      </p:cBhvr>
                                      <p:to>
                                        <p:strVal val="visible"/>
                                      </p:to>
                                    </p:set>
                                    <p:animEffect transition="in" filter="fade">
                                      <p:cBhvr>
                                        <p:cTn id="18" dur="500"/>
                                        <p:tgtEl>
                                          <p:spTgt spid="31"/>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fade">
                                      <p:cBhvr>
                                        <p:cTn id="23" dur="500"/>
                                        <p:tgtEl>
                                          <p:spTgt spid="24"/>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fade">
                                      <p:cBhvr>
                                        <p:cTn id="28" dur="500"/>
                                        <p:tgtEl>
                                          <p:spTgt spid="2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fade">
                                      <p:cBhvr>
                                        <p:cTn id="36" dur="500"/>
                                        <p:tgtEl>
                                          <p:spTgt spid="26"/>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fade">
                                      <p:cBhvr>
                                        <p:cTn id="39" dur="500"/>
                                        <p:tgtEl>
                                          <p:spTgt spid="34"/>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fade">
                                      <p:cBhvr>
                                        <p:cTn id="44" dur="500"/>
                                        <p:tgtEl>
                                          <p:spTgt spid="27"/>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35"/>
                                        </p:tgtEl>
                                        <p:attrNameLst>
                                          <p:attrName>style.visibility</p:attrName>
                                        </p:attrNameLst>
                                      </p:cBhvr>
                                      <p:to>
                                        <p:strVal val="visible"/>
                                      </p:to>
                                    </p:set>
                                    <p:animEffect transition="in" filter="fade">
                                      <p:cBhvr>
                                        <p:cTn id="4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3" grpId="0"/>
      <p:bldP spid="34" grpId="0"/>
      <p:bldP spid="3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ctrTitle"/>
          </p:nvPr>
        </p:nvSpPr>
        <p:spPr>
          <a:xfrm>
            <a:off x="538546" y="233008"/>
            <a:ext cx="11109167" cy="518422"/>
          </a:xfrm>
        </p:spPr>
        <p:txBody>
          <a:bodyPr/>
          <a:lstStyle/>
          <a:p>
            <a:r>
              <a:rPr lang="en-US" sz="4400" dirty="0" smtClean="0"/>
              <a:t>DIRECTING IT INNOVATIONS</a:t>
            </a:r>
            <a:endParaRPr lang="ru-RU" sz="4400" dirty="0"/>
          </a:p>
        </p:txBody>
      </p:sp>
      <p:sp>
        <p:nvSpPr>
          <p:cNvPr id="5" name="Текст 4"/>
          <p:cNvSpPr>
            <a:spLocks noGrp="1"/>
          </p:cNvSpPr>
          <p:nvPr>
            <p:ph type="body" idx="1"/>
          </p:nvPr>
        </p:nvSpPr>
        <p:spPr>
          <a:xfrm>
            <a:off x="538547" y="1383021"/>
            <a:ext cx="11109167" cy="760411"/>
          </a:xfrm>
        </p:spPr>
        <p:txBody>
          <a:bodyPr/>
          <a:lstStyle/>
          <a:p>
            <a:pPr marL="50800" indent="0">
              <a:buNone/>
            </a:pPr>
            <a:r>
              <a:rPr lang="en-US" sz="2400" dirty="0" smtClean="0">
                <a:solidFill>
                  <a:schemeClr val="tx1"/>
                </a:solidFill>
              </a:rPr>
              <a:t>Develop IT TRIZ-based innovation activity</a:t>
            </a:r>
          </a:p>
          <a:p>
            <a:endParaRPr lang="ru-RU" sz="2400" dirty="0"/>
          </a:p>
        </p:txBody>
      </p:sp>
      <p:sp>
        <p:nvSpPr>
          <p:cNvPr id="2" name="Скругленный прямоугольник 1"/>
          <p:cNvSpPr/>
          <p:nvPr/>
        </p:nvSpPr>
        <p:spPr>
          <a:xfrm>
            <a:off x="4650659" y="2625422"/>
            <a:ext cx="3234813" cy="279288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TextBox 2"/>
          <p:cNvSpPr txBox="1"/>
          <p:nvPr/>
        </p:nvSpPr>
        <p:spPr>
          <a:xfrm>
            <a:off x="4868167" y="2631455"/>
            <a:ext cx="2025445" cy="307777"/>
          </a:xfrm>
          <a:prstGeom prst="rect">
            <a:avLst/>
          </a:prstGeom>
          <a:noFill/>
        </p:spPr>
        <p:txBody>
          <a:bodyPr wrap="square" rtlCol="0">
            <a:spAutoFit/>
          </a:bodyPr>
          <a:lstStyle/>
          <a:p>
            <a:r>
              <a:rPr lang="en-US" b="1" dirty="0" smtClean="0">
                <a:solidFill>
                  <a:schemeClr val="tx1"/>
                </a:solidFill>
              </a:rPr>
              <a:t>Innovation activity</a:t>
            </a:r>
            <a:endParaRPr lang="ru-RU" b="1" dirty="0">
              <a:solidFill>
                <a:schemeClr val="tx1"/>
              </a:solidFill>
            </a:endParaRPr>
          </a:p>
        </p:txBody>
      </p:sp>
      <p:sp>
        <p:nvSpPr>
          <p:cNvPr id="6" name="Прямоугольник 5"/>
          <p:cNvSpPr/>
          <p:nvPr/>
        </p:nvSpPr>
        <p:spPr>
          <a:xfrm>
            <a:off x="5117689" y="3189550"/>
            <a:ext cx="2399071" cy="467031"/>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1">
                    <a:lumMod val="40000"/>
                    <a:lumOff val="60000"/>
                  </a:schemeClr>
                </a:solidFill>
              </a:rPr>
              <a:t>Consulting services</a:t>
            </a:r>
            <a:endParaRPr lang="ru-RU" dirty="0" smtClean="0">
              <a:solidFill>
                <a:schemeClr val="accent1">
                  <a:lumMod val="40000"/>
                  <a:lumOff val="60000"/>
                </a:schemeClr>
              </a:solidFill>
            </a:endParaRPr>
          </a:p>
          <a:p>
            <a:pPr algn="ctr"/>
            <a:r>
              <a:rPr lang="ru" dirty="0">
                <a:highlight>
                  <a:srgbClr val="000000">
                    <a:alpha val="0"/>
                  </a:srgbClr>
                </a:highlight>
              </a:rPr>
              <a:t>Консультационные </a:t>
            </a:r>
            <a:r>
              <a:rPr lang="ru" dirty="0" smtClean="0">
                <a:highlight>
                  <a:srgbClr val="000000">
                    <a:alpha val="0"/>
                  </a:srgbClr>
                </a:highlight>
              </a:rPr>
              <a:t>услуги</a:t>
            </a:r>
            <a:endParaRPr lang="ru-RU" dirty="0"/>
          </a:p>
        </p:txBody>
      </p:sp>
      <p:sp>
        <p:nvSpPr>
          <p:cNvPr id="7" name="Прямоугольник 6"/>
          <p:cNvSpPr/>
          <p:nvPr/>
        </p:nvSpPr>
        <p:spPr>
          <a:xfrm>
            <a:off x="5102942" y="3711538"/>
            <a:ext cx="2399071" cy="467031"/>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1">
                    <a:lumMod val="40000"/>
                    <a:lumOff val="60000"/>
                  </a:schemeClr>
                </a:solidFill>
              </a:rPr>
              <a:t>Project management</a:t>
            </a:r>
            <a:endParaRPr lang="ru-RU" dirty="0">
              <a:solidFill>
                <a:schemeClr val="accent1">
                  <a:lumMod val="40000"/>
                  <a:lumOff val="60000"/>
                </a:schemeClr>
              </a:solidFill>
            </a:endParaRPr>
          </a:p>
          <a:p>
            <a:pPr algn="ctr"/>
            <a:r>
              <a:rPr lang="ru" dirty="0">
                <a:highlight>
                  <a:srgbClr val="000000">
                    <a:alpha val="0"/>
                  </a:srgbClr>
                </a:highlight>
              </a:rPr>
              <a:t>Управление </a:t>
            </a:r>
            <a:r>
              <a:rPr lang="ru" dirty="0" smtClean="0">
                <a:highlight>
                  <a:srgbClr val="000000">
                    <a:alpha val="0"/>
                  </a:srgbClr>
                </a:highlight>
              </a:rPr>
              <a:t>проектами</a:t>
            </a:r>
            <a:endParaRPr lang="ru-RU" dirty="0"/>
          </a:p>
        </p:txBody>
      </p:sp>
      <p:sp>
        <p:nvSpPr>
          <p:cNvPr id="8" name="Прямоугольник 7"/>
          <p:cNvSpPr/>
          <p:nvPr/>
        </p:nvSpPr>
        <p:spPr>
          <a:xfrm>
            <a:off x="5102940" y="4232093"/>
            <a:ext cx="2399071" cy="467031"/>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1">
                    <a:lumMod val="40000"/>
                    <a:lumOff val="60000"/>
                  </a:schemeClr>
                </a:solidFill>
              </a:rPr>
              <a:t>Coaching practices</a:t>
            </a:r>
            <a:endParaRPr lang="ru-RU" dirty="0">
              <a:solidFill>
                <a:schemeClr val="accent1">
                  <a:lumMod val="40000"/>
                  <a:lumOff val="60000"/>
                </a:schemeClr>
              </a:solidFill>
            </a:endParaRPr>
          </a:p>
          <a:p>
            <a:pPr algn="ctr"/>
            <a:r>
              <a:rPr lang="ru" dirty="0">
                <a:highlight>
                  <a:srgbClr val="000000">
                    <a:alpha val="0"/>
                  </a:srgbClr>
                </a:highlight>
              </a:rPr>
              <a:t>Практика </a:t>
            </a:r>
            <a:r>
              <a:rPr lang="ru" dirty="0" smtClean="0">
                <a:highlight>
                  <a:srgbClr val="000000">
                    <a:alpha val="0"/>
                  </a:srgbClr>
                </a:highlight>
              </a:rPr>
              <a:t>коучинга</a:t>
            </a:r>
            <a:endParaRPr lang="ru-RU" dirty="0"/>
          </a:p>
        </p:txBody>
      </p:sp>
      <p:sp>
        <p:nvSpPr>
          <p:cNvPr id="9" name="Прямоугольник 8"/>
          <p:cNvSpPr/>
          <p:nvPr/>
        </p:nvSpPr>
        <p:spPr>
          <a:xfrm>
            <a:off x="5102941" y="4755514"/>
            <a:ext cx="2399071" cy="467031"/>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accent1">
                    <a:lumMod val="40000"/>
                    <a:lumOff val="60000"/>
                  </a:schemeClr>
                </a:solidFill>
              </a:rPr>
              <a:t>Methods development</a:t>
            </a:r>
            <a:endParaRPr lang="ru-RU" dirty="0" smtClean="0">
              <a:solidFill>
                <a:schemeClr val="accent1">
                  <a:lumMod val="40000"/>
                  <a:lumOff val="60000"/>
                </a:schemeClr>
              </a:solidFill>
            </a:endParaRPr>
          </a:p>
          <a:p>
            <a:pPr algn="ctr"/>
            <a:r>
              <a:rPr lang="ru" dirty="0">
                <a:highlight>
                  <a:srgbClr val="000000">
                    <a:alpha val="0"/>
                  </a:srgbClr>
                </a:highlight>
              </a:rPr>
              <a:t>Разработка </a:t>
            </a:r>
            <a:r>
              <a:rPr lang="ru" dirty="0" smtClean="0">
                <a:highlight>
                  <a:srgbClr val="000000">
                    <a:alpha val="0"/>
                  </a:srgbClr>
                </a:highlight>
              </a:rPr>
              <a:t>методик</a:t>
            </a:r>
            <a:endParaRPr lang="ru-RU" dirty="0"/>
          </a:p>
        </p:txBody>
      </p:sp>
      <p:sp>
        <p:nvSpPr>
          <p:cNvPr id="10" name="Скругленный прямоугольник 9"/>
          <p:cNvSpPr/>
          <p:nvPr/>
        </p:nvSpPr>
        <p:spPr>
          <a:xfrm>
            <a:off x="942392" y="3582660"/>
            <a:ext cx="1815555" cy="85817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Researchers</a:t>
            </a:r>
            <a:endParaRPr lang="ru-RU" dirty="0" smtClean="0">
              <a:solidFill>
                <a:schemeClr val="tx1"/>
              </a:solidFill>
            </a:endParaRPr>
          </a:p>
          <a:p>
            <a:pPr algn="ctr"/>
            <a:r>
              <a:rPr lang="ru" dirty="0" smtClean="0">
                <a:highlight>
                  <a:srgbClr val="000000">
                    <a:alpha val="0"/>
                  </a:srgbClr>
                </a:highlight>
              </a:rPr>
              <a:t>Исследователи</a:t>
            </a:r>
            <a:endParaRPr lang="ru-RU" dirty="0"/>
          </a:p>
        </p:txBody>
      </p:sp>
      <p:cxnSp>
        <p:nvCxnSpPr>
          <p:cNvPr id="12" name="Прямая со стрелкой 11"/>
          <p:cNvCxnSpPr>
            <a:stCxn id="10" idx="3"/>
            <a:endCxn id="2" idx="1"/>
          </p:cNvCxnSpPr>
          <p:nvPr/>
        </p:nvCxnSpPr>
        <p:spPr>
          <a:xfrm>
            <a:off x="2757947" y="4011747"/>
            <a:ext cx="1892712" cy="1011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3024097" y="3725847"/>
            <a:ext cx="1425675" cy="307777"/>
          </a:xfrm>
          <a:prstGeom prst="rect">
            <a:avLst/>
          </a:prstGeom>
          <a:noFill/>
        </p:spPr>
        <p:txBody>
          <a:bodyPr wrap="square" rtlCol="0">
            <a:spAutoFit/>
          </a:bodyPr>
          <a:lstStyle/>
          <a:p>
            <a:r>
              <a:rPr lang="en-US" dirty="0" smtClean="0"/>
              <a:t>create</a:t>
            </a:r>
            <a:endParaRPr lang="ru-RU" dirty="0"/>
          </a:p>
        </p:txBody>
      </p:sp>
      <p:sp>
        <p:nvSpPr>
          <p:cNvPr id="17" name="Скругленный прямоугольник 16"/>
          <p:cNvSpPr/>
          <p:nvPr/>
        </p:nvSpPr>
        <p:spPr>
          <a:xfrm>
            <a:off x="9205682" y="2714368"/>
            <a:ext cx="1627158" cy="85817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chemeClr val="tx1"/>
                </a:solidFill>
              </a:rPr>
              <a:t>IT-systems</a:t>
            </a:r>
            <a:endParaRPr lang="ru-RU" dirty="0" smtClean="0">
              <a:solidFill>
                <a:schemeClr val="tx1"/>
              </a:solidFill>
            </a:endParaRPr>
          </a:p>
          <a:p>
            <a:pPr algn="ctr"/>
            <a:r>
              <a:rPr lang="ru" dirty="0" smtClean="0">
                <a:highlight>
                  <a:srgbClr val="000000">
                    <a:alpha val="0"/>
                  </a:srgbClr>
                </a:highlight>
              </a:rPr>
              <a:t>ИТ-системы</a:t>
            </a:r>
            <a:endParaRPr lang="ru-RU" dirty="0"/>
          </a:p>
        </p:txBody>
      </p:sp>
      <p:sp>
        <p:nvSpPr>
          <p:cNvPr id="18" name="Скругленный прямоугольник 17"/>
          <p:cNvSpPr/>
          <p:nvPr/>
        </p:nvSpPr>
        <p:spPr>
          <a:xfrm>
            <a:off x="9205681" y="4267140"/>
            <a:ext cx="1627159" cy="8892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smtClean="0">
                <a:solidFill>
                  <a:schemeClr val="tx1"/>
                </a:solidFill>
              </a:rPr>
              <a:t>TRIZ</a:t>
            </a:r>
            <a:r>
              <a:rPr lang="en-US" dirty="0" smtClean="0">
                <a:solidFill>
                  <a:schemeClr val="tx1"/>
                </a:solidFill>
              </a:rPr>
              <a:t>-based methods</a:t>
            </a:r>
            <a:endParaRPr lang="ru-RU" dirty="0" smtClean="0">
              <a:solidFill>
                <a:schemeClr val="tx1"/>
              </a:solidFill>
            </a:endParaRPr>
          </a:p>
          <a:p>
            <a:pPr algn="ctr"/>
            <a:r>
              <a:rPr lang="ru" dirty="0" smtClean="0">
                <a:highlight>
                  <a:srgbClr val="000000">
                    <a:alpha val="0"/>
                  </a:srgbClr>
                </a:highlight>
              </a:rPr>
              <a:t>ТРИЗ методы</a:t>
            </a:r>
            <a:endParaRPr lang="ru-RU" dirty="0"/>
          </a:p>
        </p:txBody>
      </p:sp>
      <p:cxnSp>
        <p:nvCxnSpPr>
          <p:cNvPr id="20" name="Соединительная линия уступом 19"/>
          <p:cNvCxnSpPr>
            <a:stCxn id="2" idx="3"/>
            <a:endCxn id="17" idx="1"/>
          </p:cNvCxnSpPr>
          <p:nvPr/>
        </p:nvCxnSpPr>
        <p:spPr>
          <a:xfrm flipV="1">
            <a:off x="7885472" y="3143455"/>
            <a:ext cx="1320210" cy="878410"/>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2" name="Соединительная линия уступом 21"/>
          <p:cNvCxnSpPr>
            <a:stCxn id="2" idx="3"/>
            <a:endCxn id="18" idx="1"/>
          </p:cNvCxnSpPr>
          <p:nvPr/>
        </p:nvCxnSpPr>
        <p:spPr>
          <a:xfrm>
            <a:off x="7885472" y="4021865"/>
            <a:ext cx="1320209" cy="689903"/>
          </a:xfrm>
          <a:prstGeom prst="bent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7957796" y="2661465"/>
            <a:ext cx="1425675" cy="307777"/>
          </a:xfrm>
          <a:prstGeom prst="rect">
            <a:avLst/>
          </a:prstGeom>
          <a:noFill/>
        </p:spPr>
        <p:txBody>
          <a:bodyPr wrap="square" rtlCol="0">
            <a:spAutoFit/>
          </a:bodyPr>
          <a:lstStyle/>
          <a:p>
            <a:r>
              <a:rPr lang="en-US" dirty="0" smtClean="0"/>
              <a:t>develop</a:t>
            </a:r>
            <a:endParaRPr lang="ru-RU" dirty="0"/>
          </a:p>
        </p:txBody>
      </p:sp>
      <p:sp>
        <p:nvSpPr>
          <p:cNvPr id="27" name="TextBox 26"/>
          <p:cNvSpPr txBox="1"/>
          <p:nvPr/>
        </p:nvSpPr>
        <p:spPr>
          <a:xfrm>
            <a:off x="7957795" y="4848618"/>
            <a:ext cx="1425675" cy="307777"/>
          </a:xfrm>
          <a:prstGeom prst="rect">
            <a:avLst/>
          </a:prstGeom>
          <a:noFill/>
        </p:spPr>
        <p:txBody>
          <a:bodyPr wrap="square" rtlCol="0">
            <a:spAutoFit/>
          </a:bodyPr>
          <a:lstStyle/>
          <a:p>
            <a:r>
              <a:rPr lang="en-US" dirty="0" smtClean="0"/>
              <a:t>develop</a:t>
            </a:r>
            <a:endParaRPr lang="ru-RU" dirty="0"/>
          </a:p>
        </p:txBody>
      </p:sp>
      <p:sp>
        <p:nvSpPr>
          <p:cNvPr id="19" name="Заголовок 3"/>
          <p:cNvSpPr txBox="1">
            <a:spLocks/>
          </p:cNvSpPr>
          <p:nvPr/>
        </p:nvSpPr>
        <p:spPr>
          <a:xfrm>
            <a:off x="245781" y="662095"/>
            <a:ext cx="11694695" cy="518422"/>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rgbClr val="5C40ED"/>
              </a:buClr>
              <a:buSzPts val="4800"/>
              <a:buFont typeface="Calibri"/>
              <a:buNone/>
              <a:defRPr sz="4800" b="1" i="0" u="none" strike="noStrike" cap="none">
                <a:solidFill>
                  <a:srgbClr val="5C40ED"/>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ru" sz="4400" dirty="0" smtClean="0">
                <a:solidFill>
                  <a:srgbClr val="0070C0"/>
                </a:solidFill>
                <a:highlight>
                  <a:srgbClr val="000000">
                    <a:alpha val="0"/>
                  </a:srgbClr>
                </a:highlight>
              </a:rPr>
              <a:t>УПРАВЛЕНИЕ ИННОВАЦИЯМИ В СФЕРЕ ИТ</a:t>
            </a:r>
            <a:endParaRPr lang="ru-RU" sz="4400" dirty="0">
              <a:solidFill>
                <a:srgbClr val="0070C0"/>
              </a:solidFill>
            </a:endParaRPr>
          </a:p>
        </p:txBody>
      </p:sp>
      <p:sp>
        <p:nvSpPr>
          <p:cNvPr id="21" name="Текст 4"/>
          <p:cNvSpPr txBox="1">
            <a:spLocks/>
          </p:cNvSpPr>
          <p:nvPr/>
        </p:nvSpPr>
        <p:spPr>
          <a:xfrm>
            <a:off x="538544" y="1648206"/>
            <a:ext cx="11109167" cy="760411"/>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406400" algn="l" rtl="0">
              <a:lnSpc>
                <a:spcPct val="90000"/>
              </a:lnSpc>
              <a:spcBef>
                <a:spcPts val="1000"/>
              </a:spcBef>
              <a:spcAft>
                <a:spcPts val="0"/>
              </a:spcAft>
              <a:buClr>
                <a:srgbClr val="5C40ED"/>
              </a:buClr>
              <a:buSzPts val="2800"/>
              <a:buFont typeface="Arial"/>
              <a:buChar char="•"/>
              <a:defRPr sz="2800" b="0" i="0" u="none" strike="noStrike" cap="none">
                <a:solidFill>
                  <a:srgbClr val="5C40ED"/>
                </a:solidFill>
                <a:latin typeface="Calibri"/>
                <a:ea typeface="Calibri"/>
                <a:cs typeface="Calibri"/>
                <a:sym typeface="Calibri"/>
              </a:defRPr>
            </a:lvl1pPr>
            <a:lvl2pPr marL="914400" marR="0" lvl="1" indent="-381000" algn="l" rtl="0">
              <a:lnSpc>
                <a:spcPct val="90000"/>
              </a:lnSpc>
              <a:spcBef>
                <a:spcPts val="500"/>
              </a:spcBef>
              <a:spcAft>
                <a:spcPts val="0"/>
              </a:spcAft>
              <a:buClr>
                <a:srgbClr val="5C40ED"/>
              </a:buClr>
              <a:buSzPts val="2400"/>
              <a:buFont typeface="Arial"/>
              <a:buChar char="•"/>
              <a:defRPr sz="2400" b="0" i="0" u="none" strike="noStrike" cap="none">
                <a:solidFill>
                  <a:srgbClr val="5C40ED"/>
                </a:solidFill>
                <a:latin typeface="Calibri"/>
                <a:ea typeface="Calibri"/>
                <a:cs typeface="Calibri"/>
                <a:sym typeface="Calibri"/>
              </a:defRPr>
            </a:lvl2pPr>
            <a:lvl3pPr marL="1371600" marR="0" lvl="2" indent="-355600" algn="l" rtl="0">
              <a:lnSpc>
                <a:spcPct val="90000"/>
              </a:lnSpc>
              <a:spcBef>
                <a:spcPts val="500"/>
              </a:spcBef>
              <a:spcAft>
                <a:spcPts val="0"/>
              </a:spcAft>
              <a:buClr>
                <a:srgbClr val="5C40ED"/>
              </a:buClr>
              <a:buSzPts val="2000"/>
              <a:buFont typeface="Arial"/>
              <a:buChar char="•"/>
              <a:defRPr sz="2000" b="0" i="0" u="none" strike="noStrike" cap="none">
                <a:solidFill>
                  <a:srgbClr val="5C40ED"/>
                </a:solidFill>
                <a:latin typeface="Calibri"/>
                <a:ea typeface="Calibri"/>
                <a:cs typeface="Calibri"/>
                <a:sym typeface="Calibri"/>
              </a:defRPr>
            </a:lvl3pPr>
            <a:lvl4pPr marL="1828800" marR="0" lvl="3" indent="-342900" algn="l" rtl="0">
              <a:lnSpc>
                <a:spcPct val="90000"/>
              </a:lnSpc>
              <a:spcBef>
                <a:spcPts val="500"/>
              </a:spcBef>
              <a:spcAft>
                <a:spcPts val="0"/>
              </a:spcAft>
              <a:buClr>
                <a:srgbClr val="5C40ED"/>
              </a:buClr>
              <a:buSzPts val="1800"/>
              <a:buFont typeface="Arial"/>
              <a:buChar char="•"/>
              <a:defRPr sz="1800" b="0" i="0" u="none" strike="noStrike" cap="none">
                <a:solidFill>
                  <a:srgbClr val="5C40ED"/>
                </a:solidFill>
                <a:latin typeface="Calibri"/>
                <a:ea typeface="Calibri"/>
                <a:cs typeface="Calibri"/>
                <a:sym typeface="Calibri"/>
              </a:defRPr>
            </a:lvl4pPr>
            <a:lvl5pPr marL="2286000" marR="0" lvl="4" indent="-342900" algn="l" rtl="0">
              <a:lnSpc>
                <a:spcPct val="90000"/>
              </a:lnSpc>
              <a:spcBef>
                <a:spcPts val="500"/>
              </a:spcBef>
              <a:spcAft>
                <a:spcPts val="0"/>
              </a:spcAft>
              <a:buClr>
                <a:srgbClr val="5C40ED"/>
              </a:buClr>
              <a:buSzPts val="1800"/>
              <a:buFont typeface="Arial"/>
              <a:buChar char="•"/>
              <a:defRPr sz="1800" b="0" i="0" u="none" strike="noStrike" cap="none">
                <a:solidFill>
                  <a:srgbClr val="5C40ED"/>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50800" indent="0">
              <a:buFont typeface="Arial"/>
              <a:buNone/>
            </a:pPr>
            <a:r>
              <a:rPr lang="ru" sz="2400" dirty="0" smtClean="0">
                <a:solidFill>
                  <a:srgbClr val="0070C0"/>
                </a:solidFill>
                <a:highlight>
                  <a:srgbClr val="000000">
                    <a:alpha val="0"/>
                  </a:srgbClr>
                </a:highlight>
              </a:rPr>
              <a:t>Развитие инновационной деятельности на основе ИТ/ТРИЗ</a:t>
            </a:r>
          </a:p>
          <a:p>
            <a:endParaRPr lang="ru-RU" sz="2400" dirty="0"/>
          </a:p>
        </p:txBody>
      </p:sp>
      <p:sp>
        <p:nvSpPr>
          <p:cNvPr id="23" name="TextBox 22"/>
          <p:cNvSpPr txBox="1"/>
          <p:nvPr/>
        </p:nvSpPr>
        <p:spPr>
          <a:xfrm>
            <a:off x="3004198" y="3959363"/>
            <a:ext cx="1425675" cy="307777"/>
          </a:xfrm>
          <a:prstGeom prst="rect">
            <a:avLst/>
          </a:prstGeom>
          <a:noFill/>
        </p:spPr>
        <p:txBody>
          <a:bodyPr wrap="square" rtlCol="0">
            <a:noAutofit/>
          </a:bodyPr>
          <a:lstStyle/>
          <a:p>
            <a:pPr rtl="0"/>
            <a:r>
              <a:rPr lang="ru" sz="1400" b="0" i="0" u="none" strike="noStrike" dirty="0">
                <a:solidFill>
                  <a:srgbClr val="0070C0"/>
                </a:solidFill>
                <a:highlight>
                  <a:srgbClr val="000000">
                    <a:alpha val="0"/>
                  </a:srgbClr>
                </a:highlight>
              </a:rPr>
              <a:t>создание</a:t>
            </a:r>
            <a:endParaRPr lang="ru-RU" dirty="0">
              <a:solidFill>
                <a:srgbClr val="0070C0"/>
              </a:solidFill>
            </a:endParaRPr>
          </a:p>
        </p:txBody>
      </p:sp>
      <p:sp>
        <p:nvSpPr>
          <p:cNvPr id="24" name="TextBox 23"/>
          <p:cNvSpPr txBox="1"/>
          <p:nvPr/>
        </p:nvSpPr>
        <p:spPr>
          <a:xfrm>
            <a:off x="4877400" y="2823479"/>
            <a:ext cx="2998839" cy="365312"/>
          </a:xfrm>
          <a:prstGeom prst="rect">
            <a:avLst/>
          </a:prstGeom>
          <a:noFill/>
        </p:spPr>
        <p:txBody>
          <a:bodyPr wrap="square" rtlCol="0">
            <a:noAutofit/>
          </a:bodyPr>
          <a:lstStyle/>
          <a:p>
            <a:pPr rtl="0"/>
            <a:r>
              <a:rPr lang="ru" b="1" i="0" u="none" strike="noStrike" dirty="0">
                <a:solidFill>
                  <a:srgbClr val="FFFFFF"/>
                </a:solidFill>
                <a:highlight>
                  <a:srgbClr val="000000">
                    <a:alpha val="0"/>
                  </a:srgbClr>
                </a:highlight>
              </a:rPr>
              <a:t>Инновационная деятельность</a:t>
            </a:r>
            <a:endParaRPr lang="ru-RU" b="1" dirty="0">
              <a:solidFill>
                <a:schemeClr val="bg1"/>
              </a:solidFill>
            </a:endParaRPr>
          </a:p>
        </p:txBody>
      </p:sp>
      <p:sp>
        <p:nvSpPr>
          <p:cNvPr id="25" name="TextBox 24"/>
          <p:cNvSpPr txBox="1"/>
          <p:nvPr/>
        </p:nvSpPr>
        <p:spPr>
          <a:xfrm>
            <a:off x="7948563" y="2855051"/>
            <a:ext cx="1425675" cy="307777"/>
          </a:xfrm>
          <a:prstGeom prst="rect">
            <a:avLst/>
          </a:prstGeom>
          <a:noFill/>
        </p:spPr>
        <p:txBody>
          <a:bodyPr wrap="square" rtlCol="0">
            <a:noAutofit/>
          </a:bodyPr>
          <a:lstStyle/>
          <a:p>
            <a:pPr rtl="0"/>
            <a:r>
              <a:rPr lang="ru" sz="1400" b="0" i="0" u="none" strike="noStrike" dirty="0" smtClean="0">
                <a:solidFill>
                  <a:srgbClr val="0070C0"/>
                </a:solidFill>
                <a:highlight>
                  <a:srgbClr val="000000">
                    <a:alpha val="0"/>
                  </a:srgbClr>
                </a:highlight>
              </a:rPr>
              <a:t>развивает</a:t>
            </a:r>
            <a:endParaRPr lang="ru-RU" dirty="0">
              <a:solidFill>
                <a:srgbClr val="0070C0"/>
              </a:solidFill>
            </a:endParaRPr>
          </a:p>
        </p:txBody>
      </p:sp>
      <p:sp>
        <p:nvSpPr>
          <p:cNvPr id="28" name="TextBox 27"/>
          <p:cNvSpPr txBox="1"/>
          <p:nvPr/>
        </p:nvSpPr>
        <p:spPr>
          <a:xfrm>
            <a:off x="7957795" y="5030583"/>
            <a:ext cx="1425675" cy="307777"/>
          </a:xfrm>
          <a:prstGeom prst="rect">
            <a:avLst/>
          </a:prstGeom>
          <a:noFill/>
        </p:spPr>
        <p:txBody>
          <a:bodyPr wrap="square" rtlCol="0">
            <a:noAutofit/>
          </a:bodyPr>
          <a:lstStyle/>
          <a:p>
            <a:pPr rtl="0"/>
            <a:r>
              <a:rPr lang="ru" sz="1400" b="0" i="0" u="none" strike="noStrike" dirty="0" smtClean="0">
                <a:solidFill>
                  <a:srgbClr val="0070C0"/>
                </a:solidFill>
                <a:highlight>
                  <a:srgbClr val="000000">
                    <a:alpha val="0"/>
                  </a:srgbClr>
                </a:highlight>
              </a:rPr>
              <a:t>развивает</a:t>
            </a:r>
            <a:endParaRPr lang="ru-RU" dirty="0">
              <a:solidFill>
                <a:srgbClr val="0070C0"/>
              </a:solidFill>
            </a:endParaRPr>
          </a:p>
        </p:txBody>
      </p:sp>
    </p:spTree>
    <p:extLst>
      <p:ext uri="{BB962C8B-B14F-4D97-AF65-F5344CB8AC3E}">
        <p14:creationId xmlns:p14="http://schemas.microsoft.com/office/powerpoint/2010/main" val="382070147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ctrTitle"/>
          </p:nvPr>
        </p:nvSpPr>
        <p:spPr>
          <a:xfrm>
            <a:off x="538548" y="124243"/>
            <a:ext cx="11109167" cy="518422"/>
          </a:xfrm>
        </p:spPr>
        <p:txBody>
          <a:bodyPr/>
          <a:lstStyle/>
          <a:p>
            <a:r>
              <a:rPr lang="en-US" sz="4400" dirty="0" smtClean="0"/>
              <a:t>COLLABORATING EFFORTS</a:t>
            </a:r>
            <a:endParaRPr lang="ru-RU" sz="4400" dirty="0"/>
          </a:p>
        </p:txBody>
      </p:sp>
      <p:sp>
        <p:nvSpPr>
          <p:cNvPr id="5" name="Текст 4"/>
          <p:cNvSpPr>
            <a:spLocks noGrp="1"/>
          </p:cNvSpPr>
          <p:nvPr>
            <p:ph type="body" idx="1"/>
          </p:nvPr>
        </p:nvSpPr>
        <p:spPr>
          <a:xfrm>
            <a:off x="538548" y="1224394"/>
            <a:ext cx="5675440" cy="826976"/>
          </a:xfrm>
        </p:spPr>
        <p:txBody>
          <a:bodyPr/>
          <a:lstStyle/>
          <a:p>
            <a:pPr marL="50800" indent="0">
              <a:buNone/>
            </a:pPr>
            <a:r>
              <a:rPr lang="en-US" sz="2400" dirty="0">
                <a:solidFill>
                  <a:schemeClr val="tx1"/>
                </a:solidFill>
              </a:rPr>
              <a:t>Read and express the critical </a:t>
            </a:r>
            <a:r>
              <a:rPr lang="en-US" sz="2400" dirty="0" smtClean="0">
                <a:solidFill>
                  <a:schemeClr val="tx1"/>
                </a:solidFill>
              </a:rPr>
              <a:t>opinion</a:t>
            </a:r>
            <a:endParaRPr lang="en-US" sz="2400" dirty="0">
              <a:solidFill>
                <a:schemeClr val="tx1"/>
              </a:solidFill>
            </a:endParaRPr>
          </a:p>
          <a:p>
            <a:endParaRPr lang="ru-RU" sz="2400" dirty="0"/>
          </a:p>
        </p:txBody>
      </p:sp>
      <p:pic>
        <p:nvPicPr>
          <p:cNvPr id="3" name="Рисунок 2"/>
          <p:cNvPicPr>
            <a:picLocks noChangeAspect="1"/>
          </p:cNvPicPr>
          <p:nvPr/>
        </p:nvPicPr>
        <p:blipFill>
          <a:blip r:embed="rId3"/>
          <a:stretch>
            <a:fillRect/>
          </a:stretch>
        </p:blipFill>
        <p:spPr>
          <a:xfrm>
            <a:off x="1552640" y="2053426"/>
            <a:ext cx="3424434" cy="3328527"/>
          </a:xfrm>
          <a:prstGeom prst="rect">
            <a:avLst/>
          </a:prstGeom>
        </p:spPr>
      </p:pic>
      <p:sp>
        <p:nvSpPr>
          <p:cNvPr id="6" name="Текст 4"/>
          <p:cNvSpPr txBox="1">
            <a:spLocks/>
          </p:cNvSpPr>
          <p:nvPr/>
        </p:nvSpPr>
        <p:spPr>
          <a:xfrm>
            <a:off x="5599282" y="5175155"/>
            <a:ext cx="6535029" cy="763528"/>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406400" algn="l" rtl="0">
              <a:lnSpc>
                <a:spcPct val="90000"/>
              </a:lnSpc>
              <a:spcBef>
                <a:spcPts val="1000"/>
              </a:spcBef>
              <a:spcAft>
                <a:spcPts val="0"/>
              </a:spcAft>
              <a:buClr>
                <a:srgbClr val="5C40ED"/>
              </a:buClr>
              <a:buSzPts val="2800"/>
              <a:buFont typeface="Arial"/>
              <a:buChar char="•"/>
              <a:defRPr sz="2800" b="0" i="0" u="none" strike="noStrike" cap="none">
                <a:solidFill>
                  <a:srgbClr val="5C40ED"/>
                </a:solidFill>
                <a:latin typeface="Calibri"/>
                <a:ea typeface="Calibri"/>
                <a:cs typeface="Calibri"/>
                <a:sym typeface="Calibri"/>
              </a:defRPr>
            </a:lvl1pPr>
            <a:lvl2pPr marL="914400" marR="0" lvl="1" indent="-381000" algn="l" rtl="0">
              <a:lnSpc>
                <a:spcPct val="90000"/>
              </a:lnSpc>
              <a:spcBef>
                <a:spcPts val="500"/>
              </a:spcBef>
              <a:spcAft>
                <a:spcPts val="0"/>
              </a:spcAft>
              <a:buClr>
                <a:srgbClr val="5C40ED"/>
              </a:buClr>
              <a:buSzPts val="2400"/>
              <a:buFont typeface="Arial"/>
              <a:buChar char="•"/>
              <a:defRPr sz="2400" b="0" i="0" u="none" strike="noStrike" cap="none">
                <a:solidFill>
                  <a:srgbClr val="5C40ED"/>
                </a:solidFill>
                <a:latin typeface="Calibri"/>
                <a:ea typeface="Calibri"/>
                <a:cs typeface="Calibri"/>
                <a:sym typeface="Calibri"/>
              </a:defRPr>
            </a:lvl2pPr>
            <a:lvl3pPr marL="1371600" marR="0" lvl="2" indent="-355600" algn="l" rtl="0">
              <a:lnSpc>
                <a:spcPct val="90000"/>
              </a:lnSpc>
              <a:spcBef>
                <a:spcPts val="500"/>
              </a:spcBef>
              <a:spcAft>
                <a:spcPts val="0"/>
              </a:spcAft>
              <a:buClr>
                <a:srgbClr val="5C40ED"/>
              </a:buClr>
              <a:buSzPts val="2000"/>
              <a:buFont typeface="Arial"/>
              <a:buChar char="•"/>
              <a:defRPr sz="2000" b="0" i="0" u="none" strike="noStrike" cap="none">
                <a:solidFill>
                  <a:srgbClr val="5C40ED"/>
                </a:solidFill>
                <a:latin typeface="Calibri"/>
                <a:ea typeface="Calibri"/>
                <a:cs typeface="Calibri"/>
                <a:sym typeface="Calibri"/>
              </a:defRPr>
            </a:lvl3pPr>
            <a:lvl4pPr marL="1828800" marR="0" lvl="3" indent="-342900" algn="l" rtl="0">
              <a:lnSpc>
                <a:spcPct val="90000"/>
              </a:lnSpc>
              <a:spcBef>
                <a:spcPts val="500"/>
              </a:spcBef>
              <a:spcAft>
                <a:spcPts val="0"/>
              </a:spcAft>
              <a:buClr>
                <a:srgbClr val="5C40ED"/>
              </a:buClr>
              <a:buSzPts val="1800"/>
              <a:buFont typeface="Arial"/>
              <a:buChar char="•"/>
              <a:defRPr sz="1800" b="0" i="0" u="none" strike="noStrike" cap="none">
                <a:solidFill>
                  <a:srgbClr val="5C40ED"/>
                </a:solidFill>
                <a:latin typeface="Calibri"/>
                <a:ea typeface="Calibri"/>
                <a:cs typeface="Calibri"/>
                <a:sym typeface="Calibri"/>
              </a:defRPr>
            </a:lvl4pPr>
            <a:lvl5pPr marL="2286000" marR="0" lvl="4" indent="-342900" algn="l" rtl="0">
              <a:lnSpc>
                <a:spcPct val="90000"/>
              </a:lnSpc>
              <a:spcBef>
                <a:spcPts val="500"/>
              </a:spcBef>
              <a:spcAft>
                <a:spcPts val="0"/>
              </a:spcAft>
              <a:buClr>
                <a:srgbClr val="5C40ED"/>
              </a:buClr>
              <a:buSzPts val="1800"/>
              <a:buFont typeface="Arial"/>
              <a:buChar char="•"/>
              <a:defRPr sz="1800" b="0" i="0" u="none" strike="noStrike" cap="none">
                <a:solidFill>
                  <a:srgbClr val="5C40ED"/>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50800" indent="0">
              <a:buFont typeface="Arial"/>
              <a:buNone/>
            </a:pPr>
            <a:r>
              <a:rPr lang="en-US" sz="2400" dirty="0" smtClean="0">
                <a:solidFill>
                  <a:schemeClr val="tx1"/>
                </a:solidFill>
              </a:rPr>
              <a:t>Investigate partitions and topics of your interest</a:t>
            </a:r>
          </a:p>
          <a:p>
            <a:endParaRPr lang="ru-RU" sz="2400" dirty="0"/>
          </a:p>
        </p:txBody>
      </p:sp>
      <p:pic>
        <p:nvPicPr>
          <p:cNvPr id="7" name="Picture 4" descr="Job search"/>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36056" y="2543520"/>
            <a:ext cx="2661478" cy="2661479"/>
          </a:xfrm>
          <a:prstGeom prst="rect">
            <a:avLst/>
          </a:prstGeom>
          <a:noFill/>
          <a:extLst>
            <a:ext uri="{909E8E84-426E-40DD-AFC4-6F175D3DCCD1}">
              <a14:hiddenFill xmlns:a14="http://schemas.microsoft.com/office/drawing/2010/main">
                <a:solidFill>
                  <a:srgbClr val="FFFFFF"/>
                </a:solidFill>
              </a14:hiddenFill>
            </a:ext>
          </a:extLst>
        </p:spPr>
      </p:pic>
      <p:sp>
        <p:nvSpPr>
          <p:cNvPr id="8" name="Заголовок 3"/>
          <p:cNvSpPr txBox="1">
            <a:spLocks/>
          </p:cNvSpPr>
          <p:nvPr/>
        </p:nvSpPr>
        <p:spPr>
          <a:xfrm>
            <a:off x="538548" y="583534"/>
            <a:ext cx="11109167" cy="518422"/>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rgbClr val="5C40ED"/>
              </a:buClr>
              <a:buSzPts val="4800"/>
              <a:buFont typeface="Calibri"/>
              <a:buNone/>
              <a:defRPr sz="4800" b="1" i="0" u="none" strike="noStrike" cap="none">
                <a:solidFill>
                  <a:srgbClr val="5C40ED"/>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ru" sz="4400" dirty="0" smtClean="0">
                <a:solidFill>
                  <a:srgbClr val="0070C0"/>
                </a:solidFill>
                <a:highlight>
                  <a:srgbClr val="000000">
                    <a:alpha val="0"/>
                  </a:srgbClr>
                </a:highlight>
              </a:rPr>
              <a:t>СОВМЕСТНЫЕ УСИЛИЯ</a:t>
            </a:r>
            <a:endParaRPr lang="ru-RU" sz="4400" dirty="0">
              <a:solidFill>
                <a:srgbClr val="0070C0"/>
              </a:solidFill>
            </a:endParaRPr>
          </a:p>
        </p:txBody>
      </p:sp>
      <p:sp>
        <p:nvSpPr>
          <p:cNvPr id="9" name="Текст 4"/>
          <p:cNvSpPr txBox="1">
            <a:spLocks/>
          </p:cNvSpPr>
          <p:nvPr/>
        </p:nvSpPr>
        <p:spPr>
          <a:xfrm>
            <a:off x="538548" y="1539939"/>
            <a:ext cx="6824778" cy="826976"/>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406400" algn="l" rtl="0">
              <a:lnSpc>
                <a:spcPct val="90000"/>
              </a:lnSpc>
              <a:spcBef>
                <a:spcPts val="1000"/>
              </a:spcBef>
              <a:spcAft>
                <a:spcPts val="0"/>
              </a:spcAft>
              <a:buClr>
                <a:srgbClr val="5C40ED"/>
              </a:buClr>
              <a:buSzPts val="2800"/>
              <a:buFont typeface="Arial"/>
              <a:buChar char="•"/>
              <a:defRPr sz="2800" b="0" i="0" u="none" strike="noStrike" cap="none">
                <a:solidFill>
                  <a:srgbClr val="5C40ED"/>
                </a:solidFill>
                <a:latin typeface="Calibri"/>
                <a:ea typeface="Calibri"/>
                <a:cs typeface="Calibri"/>
                <a:sym typeface="Calibri"/>
              </a:defRPr>
            </a:lvl1pPr>
            <a:lvl2pPr marL="914400" marR="0" lvl="1" indent="-381000" algn="l" rtl="0">
              <a:lnSpc>
                <a:spcPct val="90000"/>
              </a:lnSpc>
              <a:spcBef>
                <a:spcPts val="500"/>
              </a:spcBef>
              <a:spcAft>
                <a:spcPts val="0"/>
              </a:spcAft>
              <a:buClr>
                <a:srgbClr val="5C40ED"/>
              </a:buClr>
              <a:buSzPts val="2400"/>
              <a:buFont typeface="Arial"/>
              <a:buChar char="•"/>
              <a:defRPr sz="2400" b="0" i="0" u="none" strike="noStrike" cap="none">
                <a:solidFill>
                  <a:srgbClr val="5C40ED"/>
                </a:solidFill>
                <a:latin typeface="Calibri"/>
                <a:ea typeface="Calibri"/>
                <a:cs typeface="Calibri"/>
                <a:sym typeface="Calibri"/>
              </a:defRPr>
            </a:lvl2pPr>
            <a:lvl3pPr marL="1371600" marR="0" lvl="2" indent="-355600" algn="l" rtl="0">
              <a:lnSpc>
                <a:spcPct val="90000"/>
              </a:lnSpc>
              <a:spcBef>
                <a:spcPts val="500"/>
              </a:spcBef>
              <a:spcAft>
                <a:spcPts val="0"/>
              </a:spcAft>
              <a:buClr>
                <a:srgbClr val="5C40ED"/>
              </a:buClr>
              <a:buSzPts val="2000"/>
              <a:buFont typeface="Arial"/>
              <a:buChar char="•"/>
              <a:defRPr sz="2000" b="0" i="0" u="none" strike="noStrike" cap="none">
                <a:solidFill>
                  <a:srgbClr val="5C40ED"/>
                </a:solidFill>
                <a:latin typeface="Calibri"/>
                <a:ea typeface="Calibri"/>
                <a:cs typeface="Calibri"/>
                <a:sym typeface="Calibri"/>
              </a:defRPr>
            </a:lvl3pPr>
            <a:lvl4pPr marL="1828800" marR="0" lvl="3" indent="-342900" algn="l" rtl="0">
              <a:lnSpc>
                <a:spcPct val="90000"/>
              </a:lnSpc>
              <a:spcBef>
                <a:spcPts val="500"/>
              </a:spcBef>
              <a:spcAft>
                <a:spcPts val="0"/>
              </a:spcAft>
              <a:buClr>
                <a:srgbClr val="5C40ED"/>
              </a:buClr>
              <a:buSzPts val="1800"/>
              <a:buFont typeface="Arial"/>
              <a:buChar char="•"/>
              <a:defRPr sz="1800" b="0" i="0" u="none" strike="noStrike" cap="none">
                <a:solidFill>
                  <a:srgbClr val="5C40ED"/>
                </a:solidFill>
                <a:latin typeface="Calibri"/>
                <a:ea typeface="Calibri"/>
                <a:cs typeface="Calibri"/>
                <a:sym typeface="Calibri"/>
              </a:defRPr>
            </a:lvl4pPr>
            <a:lvl5pPr marL="2286000" marR="0" lvl="4" indent="-342900" algn="l" rtl="0">
              <a:lnSpc>
                <a:spcPct val="90000"/>
              </a:lnSpc>
              <a:spcBef>
                <a:spcPts val="500"/>
              </a:spcBef>
              <a:spcAft>
                <a:spcPts val="0"/>
              </a:spcAft>
              <a:buClr>
                <a:srgbClr val="5C40ED"/>
              </a:buClr>
              <a:buSzPts val="1800"/>
              <a:buFont typeface="Arial"/>
              <a:buChar char="•"/>
              <a:defRPr sz="1800" b="0" i="0" u="none" strike="noStrike" cap="none">
                <a:solidFill>
                  <a:srgbClr val="5C40ED"/>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50800" indent="0">
              <a:buFont typeface="Arial"/>
              <a:buNone/>
            </a:pPr>
            <a:r>
              <a:rPr lang="ru" sz="2400" dirty="0" smtClean="0">
                <a:solidFill>
                  <a:srgbClr val="0070C0"/>
                </a:solidFill>
                <a:highlight>
                  <a:srgbClr val="000000">
                    <a:alpha val="0"/>
                  </a:srgbClr>
                </a:highlight>
              </a:rPr>
              <a:t>Прочтение и выражение критического мнения</a:t>
            </a:r>
          </a:p>
          <a:p>
            <a:endParaRPr lang="ru-RU" sz="2400" dirty="0"/>
          </a:p>
        </p:txBody>
      </p:sp>
      <p:sp>
        <p:nvSpPr>
          <p:cNvPr id="10" name="Текст 4"/>
          <p:cNvSpPr txBox="1"/>
          <p:nvPr/>
        </p:nvSpPr>
        <p:spPr>
          <a:xfrm>
            <a:off x="5599281" y="5538524"/>
            <a:ext cx="6535029" cy="763528"/>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ct val="0"/>
              </a:spcBef>
              <a:spcAft>
                <a:spcPct val="0"/>
              </a:spcAft>
            </a:defPPr>
            <a:lvl1pPr marL="457200" marR="0" lvl="0" indent="-406400" algn="l" rtl="0">
              <a:lnSpc>
                <a:spcPct val="90000"/>
              </a:lnSpc>
              <a:spcBef>
                <a:spcPts val="1000"/>
              </a:spcBef>
              <a:spcAft>
                <a:spcPct val="0"/>
              </a:spcAft>
              <a:buClr>
                <a:srgbClr val="5C40ED"/>
              </a:buClr>
              <a:buSzPts val="2800"/>
              <a:buFont typeface="Arial"/>
              <a:buChar char="•"/>
              <a:defRPr sz="2800" b="0" i="0" u="none" strike="noStrike" cap="none">
                <a:solidFill>
                  <a:srgbClr val="5C40ED"/>
                </a:solidFill>
                <a:latin typeface="Calibri"/>
                <a:ea typeface="Calibri"/>
                <a:cs typeface="Calibri"/>
                <a:sym typeface="Calibri"/>
              </a:defRPr>
            </a:lvl1pPr>
            <a:lvl2pPr marL="914400" marR="0" lvl="1" indent="-381000" algn="l" rtl="0">
              <a:lnSpc>
                <a:spcPct val="90000"/>
              </a:lnSpc>
              <a:spcBef>
                <a:spcPts val="500"/>
              </a:spcBef>
              <a:spcAft>
                <a:spcPct val="0"/>
              </a:spcAft>
              <a:buClr>
                <a:srgbClr val="5C40ED"/>
              </a:buClr>
              <a:buSzPts val="2400"/>
              <a:buFont typeface="Arial"/>
              <a:buChar char="•"/>
              <a:defRPr sz="2400" b="0" i="0" u="none" strike="noStrike" cap="none">
                <a:solidFill>
                  <a:srgbClr val="5C40ED"/>
                </a:solidFill>
                <a:latin typeface="Calibri"/>
                <a:ea typeface="Calibri"/>
                <a:cs typeface="Calibri"/>
                <a:sym typeface="Calibri"/>
              </a:defRPr>
            </a:lvl2pPr>
            <a:lvl3pPr marL="1371600" marR="0" lvl="2" indent="-355600" algn="l" rtl="0">
              <a:lnSpc>
                <a:spcPct val="90000"/>
              </a:lnSpc>
              <a:spcBef>
                <a:spcPts val="500"/>
              </a:spcBef>
              <a:spcAft>
                <a:spcPct val="0"/>
              </a:spcAft>
              <a:buClr>
                <a:srgbClr val="5C40ED"/>
              </a:buClr>
              <a:buSzPts val="2000"/>
              <a:buFont typeface="Arial"/>
              <a:buChar char="•"/>
              <a:defRPr sz="2000" b="0" i="0" u="none" strike="noStrike" cap="none">
                <a:solidFill>
                  <a:srgbClr val="5C40ED"/>
                </a:solidFill>
                <a:latin typeface="Calibri"/>
                <a:ea typeface="Calibri"/>
                <a:cs typeface="Calibri"/>
                <a:sym typeface="Calibri"/>
              </a:defRPr>
            </a:lvl3pPr>
            <a:lvl4pPr marL="1828800" marR="0" lvl="3" indent="-342900" algn="l" rtl="0">
              <a:lnSpc>
                <a:spcPct val="90000"/>
              </a:lnSpc>
              <a:spcBef>
                <a:spcPts val="500"/>
              </a:spcBef>
              <a:spcAft>
                <a:spcPct val="0"/>
              </a:spcAft>
              <a:buClr>
                <a:srgbClr val="5C40ED"/>
              </a:buClr>
              <a:buSzPts val="1800"/>
              <a:buFont typeface="Arial"/>
              <a:buChar char="•"/>
              <a:defRPr sz="1800" b="0" i="0" u="none" strike="noStrike" cap="none">
                <a:solidFill>
                  <a:srgbClr val="5C40ED"/>
                </a:solidFill>
                <a:latin typeface="Calibri"/>
                <a:ea typeface="Calibri"/>
                <a:cs typeface="Calibri"/>
                <a:sym typeface="Calibri"/>
              </a:defRPr>
            </a:lvl4pPr>
            <a:lvl5pPr marL="2286000" marR="0" lvl="4" indent="-342900" algn="l" rtl="0">
              <a:lnSpc>
                <a:spcPct val="90000"/>
              </a:lnSpc>
              <a:spcBef>
                <a:spcPts val="500"/>
              </a:spcBef>
              <a:spcAft>
                <a:spcPct val="0"/>
              </a:spcAft>
              <a:buClr>
                <a:srgbClr val="5C40ED"/>
              </a:buClr>
              <a:buSzPts val="1800"/>
              <a:buFont typeface="Arial"/>
              <a:buChar char="•"/>
              <a:defRPr sz="1800" b="0" i="0" u="none" strike="noStrike" cap="none">
                <a:solidFill>
                  <a:srgbClr val="5C40ED"/>
                </a:solidFill>
                <a:latin typeface="Calibri"/>
                <a:ea typeface="Calibri"/>
                <a:cs typeface="Calibri"/>
                <a:sym typeface="Calibri"/>
              </a:defRPr>
            </a:lvl5pPr>
            <a:lvl6pPr marL="2743200" marR="0" lvl="5" indent="-342900" algn="l" rtl="0">
              <a:lnSpc>
                <a:spcPct val="90000"/>
              </a:lnSpc>
              <a:spcBef>
                <a:spcPts val="500"/>
              </a:spcBef>
              <a:spcAft>
                <a:spcPct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ct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ct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ct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50800" indent="0" rtl="0">
              <a:buFont typeface="Arial"/>
              <a:buNone/>
            </a:pPr>
            <a:r>
              <a:rPr lang="ru" sz="2400" b="0" i="0" u="none" strike="noStrike" dirty="0" smtClean="0">
                <a:solidFill>
                  <a:srgbClr val="0070C0"/>
                </a:solidFill>
                <a:highlight>
                  <a:srgbClr val="000000">
                    <a:alpha val="0"/>
                  </a:srgbClr>
                </a:highlight>
                <a:latin typeface="Calibri"/>
              </a:rPr>
              <a:t>Изучение разделов и тем ваших интересов</a:t>
            </a:r>
            <a:endParaRPr lang="ru" sz="2400" b="0" i="0" u="none" strike="noStrike" dirty="0">
              <a:solidFill>
                <a:srgbClr val="0070C0"/>
              </a:solidFill>
              <a:highlight>
                <a:srgbClr val="000000">
                  <a:alpha val="0"/>
                </a:srgbClr>
              </a:highlight>
              <a:latin typeface="Calibri"/>
            </a:endParaRPr>
          </a:p>
          <a:p>
            <a:endParaRPr lang="ru-RU" sz="2400" dirty="0"/>
          </a:p>
        </p:txBody>
      </p:sp>
    </p:spTree>
    <p:extLst>
      <p:ext uri="{BB962C8B-B14F-4D97-AF65-F5344CB8AC3E}">
        <p14:creationId xmlns:p14="http://schemas.microsoft.com/office/powerpoint/2010/main" val="1893667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10" presetClass="entr" presetSubtype="0"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6" grpId="0"/>
      <p:bldP spid="9"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ctrTitle"/>
          </p:nvPr>
        </p:nvSpPr>
        <p:spPr>
          <a:xfrm>
            <a:off x="538546" y="243707"/>
            <a:ext cx="11109167" cy="518422"/>
          </a:xfrm>
        </p:spPr>
        <p:txBody>
          <a:bodyPr/>
          <a:lstStyle/>
          <a:p>
            <a:r>
              <a:rPr lang="en-US" sz="4400" dirty="0" smtClean="0"/>
              <a:t>COLLABORATING EFFORTS</a:t>
            </a:r>
            <a:endParaRPr lang="ru-RU" sz="4400" dirty="0"/>
          </a:p>
        </p:txBody>
      </p:sp>
      <p:sp>
        <p:nvSpPr>
          <p:cNvPr id="5" name="Текст 4"/>
          <p:cNvSpPr>
            <a:spLocks noGrp="1"/>
          </p:cNvSpPr>
          <p:nvPr>
            <p:ph type="body" idx="1"/>
          </p:nvPr>
        </p:nvSpPr>
        <p:spPr>
          <a:xfrm>
            <a:off x="538548" y="1383021"/>
            <a:ext cx="10225706" cy="670067"/>
          </a:xfrm>
        </p:spPr>
        <p:txBody>
          <a:bodyPr/>
          <a:lstStyle/>
          <a:p>
            <a:pPr marL="50800" indent="0">
              <a:buNone/>
            </a:pPr>
            <a:r>
              <a:rPr lang="en-US" sz="2400" dirty="0" smtClean="0">
                <a:solidFill>
                  <a:schemeClr val="tx1"/>
                </a:solidFill>
              </a:rPr>
              <a:t>Follow and update standards</a:t>
            </a:r>
            <a:endParaRPr lang="en-US" sz="2400" dirty="0">
              <a:solidFill>
                <a:schemeClr val="tx1"/>
              </a:solidFill>
            </a:endParaRPr>
          </a:p>
          <a:p>
            <a:endParaRPr lang="en-US" sz="2400" dirty="0"/>
          </a:p>
          <a:p>
            <a:endParaRPr lang="ru-RU" sz="2400" dirty="0"/>
          </a:p>
        </p:txBody>
      </p:sp>
      <p:pic>
        <p:nvPicPr>
          <p:cNvPr id="3074" name="Picture 2" descr="Download Free Project Management Templates | Wellington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2260" y="2609235"/>
            <a:ext cx="2631358" cy="263135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5137330" y="2517792"/>
            <a:ext cx="6665893" cy="2031325"/>
          </a:xfrm>
          <a:prstGeom prst="rect">
            <a:avLst/>
          </a:prstGeom>
          <a:noFill/>
        </p:spPr>
        <p:txBody>
          <a:bodyPr wrap="square" rtlCol="0">
            <a:spAutoFit/>
          </a:bodyPr>
          <a:lstStyle/>
          <a:p>
            <a:pPr algn="just"/>
            <a:r>
              <a:rPr lang="en-US" sz="1800" dirty="0" smtClean="0">
                <a:solidFill>
                  <a:schemeClr val="tx1"/>
                </a:solidFill>
              </a:rPr>
              <a:t>A set of templates and files has been used to standardize our data forms. </a:t>
            </a:r>
          </a:p>
          <a:p>
            <a:pPr algn="just"/>
            <a:endParaRPr lang="en-US" sz="1800" dirty="0" smtClean="0">
              <a:solidFill>
                <a:schemeClr val="tx1"/>
              </a:solidFill>
            </a:endParaRPr>
          </a:p>
          <a:p>
            <a:pPr algn="just"/>
            <a:r>
              <a:rPr lang="en-US" sz="1800" dirty="0" smtClean="0">
                <a:solidFill>
                  <a:schemeClr val="tx1"/>
                </a:solidFill>
              </a:rPr>
              <a:t>At this stage the package of documents not standardized and needs to updated to a level of official engineering specification.</a:t>
            </a:r>
          </a:p>
          <a:p>
            <a:pPr algn="just"/>
            <a:endParaRPr lang="en-US" sz="1800" dirty="0">
              <a:solidFill>
                <a:schemeClr val="tx1"/>
              </a:solidFill>
            </a:endParaRPr>
          </a:p>
          <a:p>
            <a:pPr algn="just"/>
            <a:endParaRPr lang="ru-RU" sz="1800" dirty="0">
              <a:solidFill>
                <a:schemeClr val="tx1"/>
              </a:solidFill>
            </a:endParaRPr>
          </a:p>
        </p:txBody>
      </p:sp>
      <p:sp>
        <p:nvSpPr>
          <p:cNvPr id="7" name="Заголовок 3"/>
          <p:cNvSpPr txBox="1">
            <a:spLocks/>
          </p:cNvSpPr>
          <p:nvPr/>
        </p:nvSpPr>
        <p:spPr>
          <a:xfrm>
            <a:off x="538546" y="708411"/>
            <a:ext cx="11109167" cy="518422"/>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rgbClr val="5C40ED"/>
              </a:buClr>
              <a:buSzPts val="4800"/>
              <a:buFont typeface="Calibri"/>
              <a:buNone/>
              <a:defRPr sz="4800" b="1" i="0" u="none" strike="noStrike" cap="none">
                <a:solidFill>
                  <a:srgbClr val="5C40ED"/>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ru" sz="4400" dirty="0" smtClean="0">
                <a:solidFill>
                  <a:srgbClr val="0070C0"/>
                </a:solidFill>
                <a:highlight>
                  <a:srgbClr val="000000">
                    <a:alpha val="0"/>
                  </a:srgbClr>
                </a:highlight>
              </a:rPr>
              <a:t>СОВМЕСТНЫЕ УСИЛИЯ</a:t>
            </a:r>
            <a:endParaRPr lang="ru-RU" sz="4400" dirty="0">
              <a:solidFill>
                <a:srgbClr val="0070C0"/>
              </a:solidFill>
            </a:endParaRPr>
          </a:p>
        </p:txBody>
      </p:sp>
      <p:sp>
        <p:nvSpPr>
          <p:cNvPr id="8" name="Текст 4"/>
          <p:cNvSpPr txBox="1">
            <a:spLocks/>
          </p:cNvSpPr>
          <p:nvPr/>
        </p:nvSpPr>
        <p:spPr>
          <a:xfrm>
            <a:off x="538546" y="1661094"/>
            <a:ext cx="10225707" cy="670067"/>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406400" algn="l" rtl="0">
              <a:lnSpc>
                <a:spcPct val="90000"/>
              </a:lnSpc>
              <a:spcBef>
                <a:spcPts val="1000"/>
              </a:spcBef>
              <a:spcAft>
                <a:spcPts val="0"/>
              </a:spcAft>
              <a:buClr>
                <a:srgbClr val="5C40ED"/>
              </a:buClr>
              <a:buSzPts val="2800"/>
              <a:buFont typeface="Arial"/>
              <a:buChar char="•"/>
              <a:defRPr sz="2800" b="0" i="0" u="none" strike="noStrike" cap="none">
                <a:solidFill>
                  <a:srgbClr val="5C40ED"/>
                </a:solidFill>
                <a:latin typeface="Calibri"/>
                <a:ea typeface="Calibri"/>
                <a:cs typeface="Calibri"/>
                <a:sym typeface="Calibri"/>
              </a:defRPr>
            </a:lvl1pPr>
            <a:lvl2pPr marL="914400" marR="0" lvl="1" indent="-381000" algn="l" rtl="0">
              <a:lnSpc>
                <a:spcPct val="90000"/>
              </a:lnSpc>
              <a:spcBef>
                <a:spcPts val="500"/>
              </a:spcBef>
              <a:spcAft>
                <a:spcPts val="0"/>
              </a:spcAft>
              <a:buClr>
                <a:srgbClr val="5C40ED"/>
              </a:buClr>
              <a:buSzPts val="2400"/>
              <a:buFont typeface="Arial"/>
              <a:buChar char="•"/>
              <a:defRPr sz="2400" b="0" i="0" u="none" strike="noStrike" cap="none">
                <a:solidFill>
                  <a:srgbClr val="5C40ED"/>
                </a:solidFill>
                <a:latin typeface="Calibri"/>
                <a:ea typeface="Calibri"/>
                <a:cs typeface="Calibri"/>
                <a:sym typeface="Calibri"/>
              </a:defRPr>
            </a:lvl2pPr>
            <a:lvl3pPr marL="1371600" marR="0" lvl="2" indent="-355600" algn="l" rtl="0">
              <a:lnSpc>
                <a:spcPct val="90000"/>
              </a:lnSpc>
              <a:spcBef>
                <a:spcPts val="500"/>
              </a:spcBef>
              <a:spcAft>
                <a:spcPts val="0"/>
              </a:spcAft>
              <a:buClr>
                <a:srgbClr val="5C40ED"/>
              </a:buClr>
              <a:buSzPts val="2000"/>
              <a:buFont typeface="Arial"/>
              <a:buChar char="•"/>
              <a:defRPr sz="2000" b="0" i="0" u="none" strike="noStrike" cap="none">
                <a:solidFill>
                  <a:srgbClr val="5C40ED"/>
                </a:solidFill>
                <a:latin typeface="Calibri"/>
                <a:ea typeface="Calibri"/>
                <a:cs typeface="Calibri"/>
                <a:sym typeface="Calibri"/>
              </a:defRPr>
            </a:lvl3pPr>
            <a:lvl4pPr marL="1828800" marR="0" lvl="3" indent="-342900" algn="l" rtl="0">
              <a:lnSpc>
                <a:spcPct val="90000"/>
              </a:lnSpc>
              <a:spcBef>
                <a:spcPts val="500"/>
              </a:spcBef>
              <a:spcAft>
                <a:spcPts val="0"/>
              </a:spcAft>
              <a:buClr>
                <a:srgbClr val="5C40ED"/>
              </a:buClr>
              <a:buSzPts val="1800"/>
              <a:buFont typeface="Arial"/>
              <a:buChar char="•"/>
              <a:defRPr sz="1800" b="0" i="0" u="none" strike="noStrike" cap="none">
                <a:solidFill>
                  <a:srgbClr val="5C40ED"/>
                </a:solidFill>
                <a:latin typeface="Calibri"/>
                <a:ea typeface="Calibri"/>
                <a:cs typeface="Calibri"/>
                <a:sym typeface="Calibri"/>
              </a:defRPr>
            </a:lvl4pPr>
            <a:lvl5pPr marL="2286000" marR="0" lvl="4" indent="-342900" algn="l" rtl="0">
              <a:lnSpc>
                <a:spcPct val="90000"/>
              </a:lnSpc>
              <a:spcBef>
                <a:spcPts val="500"/>
              </a:spcBef>
              <a:spcAft>
                <a:spcPts val="0"/>
              </a:spcAft>
              <a:buClr>
                <a:srgbClr val="5C40ED"/>
              </a:buClr>
              <a:buSzPts val="1800"/>
              <a:buFont typeface="Arial"/>
              <a:buChar char="•"/>
              <a:defRPr sz="1800" b="0" i="0" u="none" strike="noStrike" cap="none">
                <a:solidFill>
                  <a:srgbClr val="5C40ED"/>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50800" indent="0">
              <a:buFont typeface="Arial"/>
              <a:buNone/>
            </a:pPr>
            <a:r>
              <a:rPr lang="ru" sz="2400" dirty="0" smtClean="0">
                <a:solidFill>
                  <a:srgbClr val="0070C0"/>
                </a:solidFill>
                <a:highlight>
                  <a:srgbClr val="000000">
                    <a:alpha val="0"/>
                  </a:srgbClr>
                </a:highlight>
              </a:rPr>
              <a:t>Соблюдать и обновлять стандарты</a:t>
            </a:r>
          </a:p>
          <a:p>
            <a:endParaRPr lang="en-US" sz="2400" dirty="0" smtClean="0"/>
          </a:p>
          <a:p>
            <a:endParaRPr lang="ru-RU" sz="2400" dirty="0"/>
          </a:p>
        </p:txBody>
      </p:sp>
      <p:sp>
        <p:nvSpPr>
          <p:cNvPr id="9" name="TextBox 8"/>
          <p:cNvSpPr txBox="1"/>
          <p:nvPr/>
        </p:nvSpPr>
        <p:spPr>
          <a:xfrm>
            <a:off x="5137330" y="4302636"/>
            <a:ext cx="6665893" cy="1814439"/>
          </a:xfrm>
          <a:prstGeom prst="rect">
            <a:avLst/>
          </a:prstGeom>
          <a:noFill/>
        </p:spPr>
        <p:txBody>
          <a:bodyPr wrap="square" rtlCol="0">
            <a:noAutofit/>
          </a:bodyPr>
          <a:lstStyle/>
          <a:p>
            <a:pPr algn="just" rtl="0"/>
            <a:r>
              <a:rPr lang="ru" sz="1800" b="0" i="0" u="none" strike="noStrike" dirty="0">
                <a:solidFill>
                  <a:srgbClr val="0070C0"/>
                </a:solidFill>
                <a:highlight>
                  <a:srgbClr val="000000">
                    <a:alpha val="0"/>
                  </a:srgbClr>
                </a:highlight>
              </a:rPr>
              <a:t>Для стандартизации форм данных был использован набор шаблонов </a:t>
            </a:r>
            <a:r>
              <a:rPr lang="ru" sz="1800" b="0" i="0" u="none" strike="noStrike" dirty="0" smtClean="0">
                <a:solidFill>
                  <a:srgbClr val="0070C0"/>
                </a:solidFill>
                <a:highlight>
                  <a:srgbClr val="000000">
                    <a:alpha val="0"/>
                  </a:srgbClr>
                </a:highlight>
              </a:rPr>
              <a:t>и файлов</a:t>
            </a:r>
            <a:r>
              <a:rPr lang="ru" sz="1800" b="0" i="0" u="none" strike="noStrike" dirty="0">
                <a:solidFill>
                  <a:srgbClr val="0070C0"/>
                </a:solidFill>
                <a:highlight>
                  <a:srgbClr val="000000">
                    <a:alpha val="0"/>
                  </a:srgbClr>
                </a:highlight>
              </a:rPr>
              <a:t>. </a:t>
            </a:r>
          </a:p>
          <a:p>
            <a:pPr algn="just"/>
            <a:endParaRPr lang="en-US" sz="1800" dirty="0">
              <a:solidFill>
                <a:srgbClr val="0070C0"/>
              </a:solidFill>
            </a:endParaRPr>
          </a:p>
          <a:p>
            <a:pPr algn="just" rtl="0"/>
            <a:r>
              <a:rPr lang="ru" sz="1800" b="0" i="0" u="none" strike="noStrike" dirty="0">
                <a:solidFill>
                  <a:srgbClr val="0070C0"/>
                </a:solidFill>
                <a:highlight>
                  <a:srgbClr val="000000">
                    <a:alpha val="0"/>
                  </a:srgbClr>
                </a:highlight>
              </a:rPr>
              <a:t>На данном этапе пакет документов </a:t>
            </a:r>
            <a:r>
              <a:rPr lang="ru" sz="1800" b="0" i="0" u="none" strike="noStrike" dirty="0" smtClean="0">
                <a:solidFill>
                  <a:srgbClr val="0070C0"/>
                </a:solidFill>
                <a:highlight>
                  <a:srgbClr val="000000">
                    <a:alpha val="0"/>
                  </a:srgbClr>
                </a:highlight>
              </a:rPr>
              <a:t>не стандартизирован и нуждается в доработке до уровня </a:t>
            </a:r>
            <a:r>
              <a:rPr lang="ru" sz="1800" b="0" i="0" u="none" strike="noStrike" dirty="0">
                <a:solidFill>
                  <a:srgbClr val="0070C0"/>
                </a:solidFill>
                <a:highlight>
                  <a:srgbClr val="000000">
                    <a:alpha val="0"/>
                  </a:srgbClr>
                </a:highlight>
              </a:rPr>
              <a:t>официальной инженерной спецификации.</a:t>
            </a:r>
          </a:p>
          <a:p>
            <a:pPr algn="just"/>
            <a:endParaRPr lang="en-US" sz="1800" dirty="0">
              <a:solidFill>
                <a:srgbClr val="0070C0"/>
              </a:solidFill>
            </a:endParaRPr>
          </a:p>
          <a:p>
            <a:pPr algn="just"/>
            <a:endParaRPr lang="ru-RU" sz="1800" dirty="0">
              <a:solidFill>
                <a:srgbClr val="0070C0"/>
              </a:solidFill>
            </a:endParaRPr>
          </a:p>
        </p:txBody>
      </p:sp>
    </p:spTree>
    <p:extLst>
      <p:ext uri="{BB962C8B-B14F-4D97-AF65-F5344CB8AC3E}">
        <p14:creationId xmlns:p14="http://schemas.microsoft.com/office/powerpoint/2010/main" val="111410752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ctrTitle"/>
          </p:nvPr>
        </p:nvSpPr>
        <p:spPr>
          <a:xfrm>
            <a:off x="538546" y="209091"/>
            <a:ext cx="11109167" cy="518422"/>
          </a:xfrm>
        </p:spPr>
        <p:txBody>
          <a:bodyPr/>
          <a:lstStyle/>
          <a:p>
            <a:r>
              <a:rPr lang="en-US" sz="4400" dirty="0" smtClean="0"/>
              <a:t>GETTING FUN</a:t>
            </a:r>
            <a:endParaRPr lang="ru-RU" sz="4400" dirty="0"/>
          </a:p>
        </p:txBody>
      </p:sp>
      <p:sp>
        <p:nvSpPr>
          <p:cNvPr id="5" name="Текст 4"/>
          <p:cNvSpPr>
            <a:spLocks noGrp="1"/>
          </p:cNvSpPr>
          <p:nvPr>
            <p:ph type="body" idx="1"/>
          </p:nvPr>
        </p:nvSpPr>
        <p:spPr>
          <a:xfrm>
            <a:off x="538547" y="1858881"/>
            <a:ext cx="11109167" cy="574116"/>
          </a:xfrm>
        </p:spPr>
        <p:txBody>
          <a:bodyPr/>
          <a:lstStyle/>
          <a:p>
            <a:pPr marL="50800" indent="0">
              <a:buNone/>
            </a:pPr>
            <a:r>
              <a:rPr lang="en-US" sz="2000" dirty="0" smtClean="0">
                <a:solidFill>
                  <a:schemeClr val="tx1"/>
                </a:solidFill>
                <a:latin typeface="Arial" panose="020B0604020202020204" pitchFamily="34" charset="0"/>
                <a:cs typeface="Arial" panose="020B0604020202020204" pitchFamily="34" charset="0"/>
              </a:rPr>
              <a:t>Test </a:t>
            </a:r>
            <a:r>
              <a:rPr lang="en-US" sz="2000" dirty="0">
                <a:solidFill>
                  <a:schemeClr val="tx1"/>
                </a:solidFill>
                <a:latin typeface="Arial" panose="020B0604020202020204" pitchFamily="34" charset="0"/>
                <a:cs typeface="Arial" panose="020B0604020202020204" pitchFamily="34" charset="0"/>
              </a:rPr>
              <a:t>your </a:t>
            </a:r>
            <a:r>
              <a:rPr lang="en-US" sz="2000" dirty="0" smtClean="0">
                <a:solidFill>
                  <a:schemeClr val="tx1"/>
                </a:solidFill>
                <a:latin typeface="Arial" panose="020B0604020202020204" pitchFamily="34" charset="0"/>
                <a:cs typeface="Arial" panose="020B0604020202020204" pitchFamily="34" charset="0"/>
              </a:rPr>
              <a:t>hypothesis</a:t>
            </a:r>
          </a:p>
        </p:txBody>
      </p:sp>
      <p:sp>
        <p:nvSpPr>
          <p:cNvPr id="2" name="TextBox 1"/>
          <p:cNvSpPr txBox="1"/>
          <p:nvPr/>
        </p:nvSpPr>
        <p:spPr>
          <a:xfrm>
            <a:off x="953728" y="2933216"/>
            <a:ext cx="11043063" cy="400110"/>
          </a:xfrm>
          <a:prstGeom prst="rect">
            <a:avLst/>
          </a:prstGeom>
          <a:noFill/>
        </p:spPr>
        <p:txBody>
          <a:bodyPr wrap="square" rtlCol="0">
            <a:spAutoFit/>
          </a:bodyPr>
          <a:lstStyle/>
          <a:p>
            <a:r>
              <a:rPr lang="en-US" sz="2000" dirty="0" smtClean="0">
                <a:solidFill>
                  <a:schemeClr val="tx1"/>
                </a:solidFill>
              </a:rPr>
              <a:t>Try TDS service mode by sharing your cases or proposed methods</a:t>
            </a:r>
            <a:endParaRPr lang="ru-RU" sz="2000" dirty="0">
              <a:solidFill>
                <a:schemeClr val="tx1"/>
              </a:solidFill>
            </a:endParaRPr>
          </a:p>
        </p:txBody>
      </p:sp>
      <p:sp>
        <p:nvSpPr>
          <p:cNvPr id="6" name="TextBox 5"/>
          <p:cNvSpPr txBox="1"/>
          <p:nvPr/>
        </p:nvSpPr>
        <p:spPr>
          <a:xfrm>
            <a:off x="1907459" y="4025305"/>
            <a:ext cx="9851922" cy="400110"/>
          </a:xfrm>
          <a:prstGeom prst="rect">
            <a:avLst/>
          </a:prstGeom>
          <a:noFill/>
        </p:spPr>
        <p:txBody>
          <a:bodyPr wrap="square" rtlCol="0">
            <a:spAutoFit/>
          </a:bodyPr>
          <a:lstStyle/>
          <a:p>
            <a:r>
              <a:rPr lang="en-US" sz="2000" dirty="0" smtClean="0">
                <a:solidFill>
                  <a:schemeClr val="tx1"/>
                </a:solidFill>
              </a:rPr>
              <a:t>Receive the feedback from professionals who review the original data</a:t>
            </a:r>
            <a:endParaRPr lang="ru-RU" sz="2000" dirty="0">
              <a:solidFill>
                <a:schemeClr val="tx1"/>
              </a:solidFill>
            </a:endParaRPr>
          </a:p>
        </p:txBody>
      </p:sp>
      <p:sp>
        <p:nvSpPr>
          <p:cNvPr id="7" name="TextBox 6"/>
          <p:cNvSpPr txBox="1"/>
          <p:nvPr/>
        </p:nvSpPr>
        <p:spPr>
          <a:xfrm>
            <a:off x="2925482" y="4942580"/>
            <a:ext cx="5931181" cy="400110"/>
          </a:xfrm>
          <a:prstGeom prst="rect">
            <a:avLst/>
          </a:prstGeom>
          <a:noFill/>
        </p:spPr>
        <p:txBody>
          <a:bodyPr wrap="square" rtlCol="0">
            <a:spAutoFit/>
          </a:bodyPr>
          <a:lstStyle/>
          <a:p>
            <a:r>
              <a:rPr lang="en-US" sz="2000" dirty="0" smtClean="0">
                <a:solidFill>
                  <a:schemeClr val="tx1"/>
                </a:solidFill>
              </a:rPr>
              <a:t>Improve our TDS practices</a:t>
            </a:r>
            <a:endParaRPr lang="ru-RU" sz="2000" dirty="0">
              <a:solidFill>
                <a:schemeClr val="tx1"/>
              </a:solidFill>
            </a:endParaRPr>
          </a:p>
        </p:txBody>
      </p:sp>
      <p:sp>
        <p:nvSpPr>
          <p:cNvPr id="8" name="Заголовок 3"/>
          <p:cNvSpPr txBox="1">
            <a:spLocks/>
          </p:cNvSpPr>
          <p:nvPr/>
        </p:nvSpPr>
        <p:spPr>
          <a:xfrm>
            <a:off x="538546" y="636794"/>
            <a:ext cx="11109167" cy="518422"/>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rgbClr val="5C40ED"/>
              </a:buClr>
              <a:buSzPts val="4800"/>
              <a:buFont typeface="Calibri"/>
              <a:buNone/>
              <a:defRPr sz="4800" b="1" i="0" u="none" strike="noStrike" cap="none">
                <a:solidFill>
                  <a:srgbClr val="5C40ED"/>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ru" sz="4400" dirty="0" smtClean="0">
                <a:solidFill>
                  <a:srgbClr val="0070C0"/>
                </a:solidFill>
                <a:highlight>
                  <a:srgbClr val="000000">
                    <a:alpha val="0"/>
                  </a:srgbClr>
                </a:highlight>
              </a:rPr>
              <a:t>УДОВОЛЬСТВИЕ ОТ ПРОЦЕССА</a:t>
            </a:r>
            <a:endParaRPr lang="ru-RU" sz="4400" dirty="0">
              <a:solidFill>
                <a:srgbClr val="0070C0"/>
              </a:solidFill>
            </a:endParaRPr>
          </a:p>
        </p:txBody>
      </p:sp>
      <p:sp>
        <p:nvSpPr>
          <p:cNvPr id="9" name="Текст 4"/>
          <p:cNvSpPr txBox="1">
            <a:spLocks/>
          </p:cNvSpPr>
          <p:nvPr/>
        </p:nvSpPr>
        <p:spPr>
          <a:xfrm>
            <a:off x="538545" y="2131295"/>
            <a:ext cx="11109167" cy="574116"/>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406400" algn="l" rtl="0">
              <a:lnSpc>
                <a:spcPct val="90000"/>
              </a:lnSpc>
              <a:spcBef>
                <a:spcPts val="1000"/>
              </a:spcBef>
              <a:spcAft>
                <a:spcPts val="0"/>
              </a:spcAft>
              <a:buClr>
                <a:srgbClr val="5C40ED"/>
              </a:buClr>
              <a:buSzPts val="2800"/>
              <a:buFont typeface="Arial"/>
              <a:buChar char="•"/>
              <a:defRPr sz="2800" b="0" i="0" u="none" strike="noStrike" cap="none">
                <a:solidFill>
                  <a:srgbClr val="5C40ED"/>
                </a:solidFill>
                <a:latin typeface="Calibri"/>
                <a:ea typeface="Calibri"/>
                <a:cs typeface="Calibri"/>
                <a:sym typeface="Calibri"/>
              </a:defRPr>
            </a:lvl1pPr>
            <a:lvl2pPr marL="914400" marR="0" lvl="1" indent="-381000" algn="l" rtl="0">
              <a:lnSpc>
                <a:spcPct val="90000"/>
              </a:lnSpc>
              <a:spcBef>
                <a:spcPts val="500"/>
              </a:spcBef>
              <a:spcAft>
                <a:spcPts val="0"/>
              </a:spcAft>
              <a:buClr>
                <a:srgbClr val="5C40ED"/>
              </a:buClr>
              <a:buSzPts val="2400"/>
              <a:buFont typeface="Arial"/>
              <a:buChar char="•"/>
              <a:defRPr sz="2400" b="0" i="0" u="none" strike="noStrike" cap="none">
                <a:solidFill>
                  <a:srgbClr val="5C40ED"/>
                </a:solidFill>
                <a:latin typeface="Calibri"/>
                <a:ea typeface="Calibri"/>
                <a:cs typeface="Calibri"/>
                <a:sym typeface="Calibri"/>
              </a:defRPr>
            </a:lvl2pPr>
            <a:lvl3pPr marL="1371600" marR="0" lvl="2" indent="-355600" algn="l" rtl="0">
              <a:lnSpc>
                <a:spcPct val="90000"/>
              </a:lnSpc>
              <a:spcBef>
                <a:spcPts val="500"/>
              </a:spcBef>
              <a:spcAft>
                <a:spcPts val="0"/>
              </a:spcAft>
              <a:buClr>
                <a:srgbClr val="5C40ED"/>
              </a:buClr>
              <a:buSzPts val="2000"/>
              <a:buFont typeface="Arial"/>
              <a:buChar char="•"/>
              <a:defRPr sz="2000" b="0" i="0" u="none" strike="noStrike" cap="none">
                <a:solidFill>
                  <a:srgbClr val="5C40ED"/>
                </a:solidFill>
                <a:latin typeface="Calibri"/>
                <a:ea typeface="Calibri"/>
                <a:cs typeface="Calibri"/>
                <a:sym typeface="Calibri"/>
              </a:defRPr>
            </a:lvl3pPr>
            <a:lvl4pPr marL="1828800" marR="0" lvl="3" indent="-342900" algn="l" rtl="0">
              <a:lnSpc>
                <a:spcPct val="90000"/>
              </a:lnSpc>
              <a:spcBef>
                <a:spcPts val="500"/>
              </a:spcBef>
              <a:spcAft>
                <a:spcPts val="0"/>
              </a:spcAft>
              <a:buClr>
                <a:srgbClr val="5C40ED"/>
              </a:buClr>
              <a:buSzPts val="1800"/>
              <a:buFont typeface="Arial"/>
              <a:buChar char="•"/>
              <a:defRPr sz="1800" b="0" i="0" u="none" strike="noStrike" cap="none">
                <a:solidFill>
                  <a:srgbClr val="5C40ED"/>
                </a:solidFill>
                <a:latin typeface="Calibri"/>
                <a:ea typeface="Calibri"/>
                <a:cs typeface="Calibri"/>
                <a:sym typeface="Calibri"/>
              </a:defRPr>
            </a:lvl4pPr>
            <a:lvl5pPr marL="2286000" marR="0" lvl="4" indent="-342900" algn="l" rtl="0">
              <a:lnSpc>
                <a:spcPct val="90000"/>
              </a:lnSpc>
              <a:spcBef>
                <a:spcPts val="500"/>
              </a:spcBef>
              <a:spcAft>
                <a:spcPts val="0"/>
              </a:spcAft>
              <a:buClr>
                <a:srgbClr val="5C40ED"/>
              </a:buClr>
              <a:buSzPts val="1800"/>
              <a:buFont typeface="Arial"/>
              <a:buChar char="•"/>
              <a:defRPr sz="1800" b="0" i="0" u="none" strike="noStrike" cap="none">
                <a:solidFill>
                  <a:srgbClr val="5C40ED"/>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50800" indent="0">
              <a:buFont typeface="Arial"/>
              <a:buNone/>
            </a:pPr>
            <a:r>
              <a:rPr lang="ru" sz="2000" dirty="0" smtClean="0">
                <a:solidFill>
                  <a:srgbClr val="0070C0"/>
                </a:solidFill>
                <a:highlight>
                  <a:srgbClr val="000000">
                    <a:alpha val="0"/>
                  </a:srgbClr>
                </a:highlight>
                <a:latin typeface="+mn-lt"/>
              </a:rPr>
              <a:t>Проверка своей гипотезы</a:t>
            </a:r>
            <a:endParaRPr lang="ru" sz="2000" dirty="0">
              <a:solidFill>
                <a:srgbClr val="0070C0"/>
              </a:solidFill>
              <a:highlight>
                <a:srgbClr val="000000">
                  <a:alpha val="0"/>
                </a:srgbClr>
              </a:highlight>
              <a:latin typeface="+mn-lt"/>
            </a:endParaRPr>
          </a:p>
        </p:txBody>
      </p:sp>
      <p:sp>
        <p:nvSpPr>
          <p:cNvPr id="10" name="TextBox 9"/>
          <p:cNvSpPr txBox="1"/>
          <p:nvPr/>
        </p:nvSpPr>
        <p:spPr>
          <a:xfrm>
            <a:off x="953728" y="3262263"/>
            <a:ext cx="11238272" cy="461665"/>
          </a:xfrm>
          <a:prstGeom prst="rect">
            <a:avLst/>
          </a:prstGeom>
          <a:noFill/>
        </p:spPr>
        <p:txBody>
          <a:bodyPr wrap="square" rtlCol="0">
            <a:noAutofit/>
          </a:bodyPr>
          <a:lstStyle/>
          <a:p>
            <a:pPr rtl="0"/>
            <a:r>
              <a:rPr lang="ru" sz="2000" b="0" i="0" u="none" strike="noStrike" dirty="0" smtClean="0">
                <a:solidFill>
                  <a:srgbClr val="0070C0"/>
                </a:solidFill>
                <a:highlight>
                  <a:srgbClr val="000000">
                    <a:alpha val="0"/>
                  </a:srgbClr>
                </a:highlight>
              </a:rPr>
              <a:t>Испытание сервиса </a:t>
            </a:r>
            <a:r>
              <a:rPr lang="ru" sz="2000" b="0" i="0" u="none" strike="noStrike" dirty="0">
                <a:solidFill>
                  <a:srgbClr val="0070C0"/>
                </a:solidFill>
                <a:highlight>
                  <a:srgbClr val="000000">
                    <a:alpha val="0"/>
                  </a:srgbClr>
                </a:highlight>
              </a:rPr>
              <a:t>TDS, поделившись своими практическими примерами </a:t>
            </a:r>
            <a:r>
              <a:rPr lang="ru" sz="2000" b="0" i="0" u="none" strike="noStrike" dirty="0" smtClean="0">
                <a:solidFill>
                  <a:srgbClr val="0070C0"/>
                </a:solidFill>
                <a:highlight>
                  <a:srgbClr val="000000">
                    <a:alpha val="0"/>
                  </a:srgbClr>
                </a:highlight>
              </a:rPr>
              <a:t>или предлагаемыми </a:t>
            </a:r>
            <a:r>
              <a:rPr lang="ru" sz="2000" b="0" i="0" u="none" strike="noStrike" dirty="0">
                <a:solidFill>
                  <a:srgbClr val="0070C0"/>
                </a:solidFill>
                <a:highlight>
                  <a:srgbClr val="000000">
                    <a:alpha val="0"/>
                  </a:srgbClr>
                </a:highlight>
              </a:rPr>
              <a:t>методами</a:t>
            </a:r>
            <a:endParaRPr lang="ru-RU" sz="2000" dirty="0">
              <a:solidFill>
                <a:srgbClr val="0070C0"/>
              </a:solidFill>
            </a:endParaRPr>
          </a:p>
        </p:txBody>
      </p:sp>
      <p:sp>
        <p:nvSpPr>
          <p:cNvPr id="11" name="TextBox 10"/>
          <p:cNvSpPr txBox="1"/>
          <p:nvPr/>
        </p:nvSpPr>
        <p:spPr>
          <a:xfrm>
            <a:off x="1907459" y="4310939"/>
            <a:ext cx="9851922" cy="461665"/>
          </a:xfrm>
          <a:prstGeom prst="rect">
            <a:avLst/>
          </a:prstGeom>
          <a:noFill/>
        </p:spPr>
        <p:txBody>
          <a:bodyPr wrap="square" rtlCol="0">
            <a:noAutofit/>
          </a:bodyPr>
          <a:lstStyle/>
          <a:p>
            <a:pPr rtl="0"/>
            <a:r>
              <a:rPr lang="ru" sz="2000" b="0" i="0" u="none" strike="noStrike" dirty="0" smtClean="0">
                <a:solidFill>
                  <a:srgbClr val="0070C0"/>
                </a:solidFill>
                <a:highlight>
                  <a:srgbClr val="000000">
                    <a:alpha val="0"/>
                  </a:srgbClr>
                </a:highlight>
              </a:rPr>
              <a:t>Получение обратной связи от специалистов</a:t>
            </a:r>
            <a:r>
              <a:rPr lang="ru" sz="2000" b="0" i="0" u="none" strike="noStrike" dirty="0">
                <a:solidFill>
                  <a:srgbClr val="0070C0"/>
                </a:solidFill>
                <a:highlight>
                  <a:srgbClr val="000000">
                    <a:alpha val="0"/>
                  </a:srgbClr>
                </a:highlight>
              </a:rPr>
              <a:t>, анализирующих </a:t>
            </a:r>
            <a:r>
              <a:rPr lang="ru" sz="2000" b="0" i="0" u="none" strike="noStrike" dirty="0" smtClean="0">
                <a:solidFill>
                  <a:srgbClr val="0070C0"/>
                </a:solidFill>
                <a:highlight>
                  <a:srgbClr val="000000">
                    <a:alpha val="0"/>
                  </a:srgbClr>
                </a:highlight>
              </a:rPr>
              <a:t>исходные данные</a:t>
            </a:r>
            <a:endParaRPr lang="ru-RU" sz="2000" dirty="0">
              <a:solidFill>
                <a:srgbClr val="0070C0"/>
              </a:solidFill>
            </a:endParaRPr>
          </a:p>
        </p:txBody>
      </p:sp>
      <p:sp>
        <p:nvSpPr>
          <p:cNvPr id="12" name="TextBox 11"/>
          <p:cNvSpPr txBox="1"/>
          <p:nvPr/>
        </p:nvSpPr>
        <p:spPr>
          <a:xfrm>
            <a:off x="2925482" y="5228214"/>
            <a:ext cx="5931181" cy="461665"/>
          </a:xfrm>
          <a:prstGeom prst="rect">
            <a:avLst/>
          </a:prstGeom>
          <a:noFill/>
        </p:spPr>
        <p:txBody>
          <a:bodyPr wrap="square" rtlCol="0">
            <a:noAutofit/>
          </a:bodyPr>
          <a:lstStyle/>
          <a:p>
            <a:pPr rtl="0"/>
            <a:r>
              <a:rPr lang="ru" sz="2000" b="0" i="0" u="none" strike="noStrike" dirty="0">
                <a:solidFill>
                  <a:srgbClr val="0070C0"/>
                </a:solidFill>
                <a:highlight>
                  <a:srgbClr val="000000">
                    <a:alpha val="0"/>
                  </a:srgbClr>
                </a:highlight>
              </a:rPr>
              <a:t>Совершенствование </a:t>
            </a:r>
            <a:r>
              <a:rPr lang="ru" sz="2000" b="0" i="0" u="none" strike="noStrike" dirty="0" smtClean="0">
                <a:solidFill>
                  <a:srgbClr val="0070C0"/>
                </a:solidFill>
                <a:highlight>
                  <a:srgbClr val="000000">
                    <a:alpha val="0"/>
                  </a:srgbClr>
                </a:highlight>
              </a:rPr>
              <a:t>практик </a:t>
            </a:r>
            <a:r>
              <a:rPr lang="ru" sz="2000" b="0" i="0" u="none" strike="noStrike" dirty="0">
                <a:solidFill>
                  <a:srgbClr val="0070C0"/>
                </a:solidFill>
                <a:highlight>
                  <a:srgbClr val="000000">
                    <a:alpha val="0"/>
                  </a:srgbClr>
                </a:highlight>
              </a:rPr>
              <a:t>TDS</a:t>
            </a:r>
            <a:endParaRPr lang="ru-RU" sz="2000" dirty="0">
              <a:solidFill>
                <a:srgbClr val="0070C0"/>
              </a:solidFill>
            </a:endParaRPr>
          </a:p>
        </p:txBody>
      </p:sp>
    </p:spTree>
    <p:extLst>
      <p:ext uri="{BB962C8B-B14F-4D97-AF65-F5344CB8AC3E}">
        <p14:creationId xmlns:p14="http://schemas.microsoft.com/office/powerpoint/2010/main" val="541597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500"/>
                                        <p:tgtEl>
                                          <p:spTgt spid="11"/>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
                                        <p:tgtEl>
                                          <p:spTgt spid="7"/>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2" grpId="0"/>
      <p:bldP spid="6" grpId="0"/>
      <p:bldP spid="7" grpId="0"/>
      <p:bldP spid="9" grpId="0"/>
      <p:bldP spid="10" grpId="0"/>
      <p:bldP spid="11" grpId="0"/>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ctrTitle"/>
          </p:nvPr>
        </p:nvSpPr>
        <p:spPr>
          <a:xfrm>
            <a:off x="538546" y="150838"/>
            <a:ext cx="11109167" cy="518422"/>
          </a:xfrm>
        </p:spPr>
        <p:txBody>
          <a:bodyPr/>
          <a:lstStyle/>
          <a:p>
            <a:r>
              <a:rPr lang="en-US" sz="4400" dirty="0" smtClean="0"/>
              <a:t>GETTING FUN</a:t>
            </a:r>
            <a:endParaRPr lang="ru-RU" sz="4400" dirty="0"/>
          </a:p>
        </p:txBody>
      </p:sp>
      <p:sp>
        <p:nvSpPr>
          <p:cNvPr id="5" name="Текст 4"/>
          <p:cNvSpPr>
            <a:spLocks noGrp="1"/>
          </p:cNvSpPr>
          <p:nvPr>
            <p:ph type="body" idx="1"/>
          </p:nvPr>
        </p:nvSpPr>
        <p:spPr>
          <a:xfrm>
            <a:off x="538547" y="1383021"/>
            <a:ext cx="11109167" cy="799740"/>
          </a:xfrm>
        </p:spPr>
        <p:txBody>
          <a:bodyPr/>
          <a:lstStyle/>
          <a:p>
            <a:pPr marL="50800" indent="0">
              <a:buNone/>
            </a:pPr>
            <a:r>
              <a:rPr lang="en-US" sz="2400" dirty="0" smtClean="0">
                <a:solidFill>
                  <a:schemeClr val="tx1"/>
                </a:solidFill>
              </a:rPr>
              <a:t>Discover </a:t>
            </a:r>
            <a:r>
              <a:rPr lang="en-US" sz="2400" dirty="0">
                <a:solidFill>
                  <a:schemeClr val="tx1"/>
                </a:solidFill>
              </a:rPr>
              <a:t>the </a:t>
            </a:r>
            <a:r>
              <a:rPr lang="en-US" sz="2400" dirty="0" smtClean="0">
                <a:solidFill>
                  <a:schemeClr val="tx1"/>
                </a:solidFill>
              </a:rPr>
              <a:t>old and new</a:t>
            </a:r>
            <a:endParaRPr lang="ru-RU" sz="2400" dirty="0">
              <a:solidFill>
                <a:schemeClr val="tx1"/>
              </a:solidFill>
            </a:endParaRPr>
          </a:p>
        </p:txBody>
      </p:sp>
      <p:pic>
        <p:nvPicPr>
          <p:cNvPr id="2" name="Рисунок 1"/>
          <p:cNvPicPr>
            <a:picLocks noChangeAspect="1"/>
          </p:cNvPicPr>
          <p:nvPr/>
        </p:nvPicPr>
        <p:blipFill rotWithShape="1">
          <a:blip r:embed="rId3"/>
          <a:srcRect b="4425"/>
          <a:stretch/>
        </p:blipFill>
        <p:spPr>
          <a:xfrm>
            <a:off x="700855" y="2896522"/>
            <a:ext cx="5503897" cy="2265415"/>
          </a:xfrm>
          <a:prstGeom prst="rect">
            <a:avLst/>
          </a:prstGeom>
        </p:spPr>
      </p:pic>
      <p:sp>
        <p:nvSpPr>
          <p:cNvPr id="3" name="TextBox 2"/>
          <p:cNvSpPr txBox="1"/>
          <p:nvPr/>
        </p:nvSpPr>
        <p:spPr>
          <a:xfrm>
            <a:off x="6511542" y="1419781"/>
            <a:ext cx="5338916" cy="2062103"/>
          </a:xfrm>
          <a:prstGeom prst="rect">
            <a:avLst/>
          </a:prstGeom>
          <a:noFill/>
        </p:spPr>
        <p:txBody>
          <a:bodyPr wrap="square" rtlCol="0">
            <a:spAutoFit/>
          </a:bodyPr>
          <a:lstStyle/>
          <a:p>
            <a:pPr algn="just"/>
            <a:r>
              <a:rPr lang="en-US" sz="1600" dirty="0" smtClean="0">
                <a:solidFill>
                  <a:schemeClr val="tx1"/>
                </a:solidFill>
              </a:rPr>
              <a:t>Previously developed IT systems are rich with knowledge about applied approaches, methods and tools.</a:t>
            </a:r>
          </a:p>
          <a:p>
            <a:pPr algn="just"/>
            <a:endParaRPr lang="en-US" sz="1600" dirty="0">
              <a:solidFill>
                <a:schemeClr val="tx1"/>
              </a:solidFill>
            </a:endParaRPr>
          </a:p>
          <a:p>
            <a:pPr algn="just"/>
            <a:r>
              <a:rPr lang="en-US" sz="1600" dirty="0" smtClean="0">
                <a:solidFill>
                  <a:schemeClr val="tx1"/>
                </a:solidFill>
              </a:rPr>
              <a:t>The new IT systems are rich with applied new technologies and trends.</a:t>
            </a:r>
          </a:p>
          <a:p>
            <a:pPr algn="just"/>
            <a:endParaRPr lang="en-US" sz="1600" dirty="0">
              <a:solidFill>
                <a:schemeClr val="tx1"/>
              </a:solidFill>
            </a:endParaRPr>
          </a:p>
          <a:p>
            <a:pPr algn="just"/>
            <a:r>
              <a:rPr lang="en-US" sz="1600" dirty="0" smtClean="0">
                <a:solidFill>
                  <a:schemeClr val="tx1"/>
                </a:solidFill>
              </a:rPr>
              <a:t>The analysis of case-studies is enjoying and holds many interesting surprises for researches. </a:t>
            </a:r>
            <a:endParaRPr lang="ru-RU" sz="1600" dirty="0">
              <a:solidFill>
                <a:schemeClr val="tx1"/>
              </a:solidFill>
            </a:endParaRPr>
          </a:p>
        </p:txBody>
      </p:sp>
      <p:sp>
        <p:nvSpPr>
          <p:cNvPr id="6" name="Заголовок 3"/>
          <p:cNvSpPr txBox="1">
            <a:spLocks/>
          </p:cNvSpPr>
          <p:nvPr/>
        </p:nvSpPr>
        <p:spPr>
          <a:xfrm>
            <a:off x="538545" y="593845"/>
            <a:ext cx="11109167" cy="518422"/>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rgbClr val="5C40ED"/>
              </a:buClr>
              <a:buSzPts val="4800"/>
              <a:buFont typeface="Calibri"/>
              <a:buNone/>
              <a:defRPr sz="4800" b="1" i="0" u="none" strike="noStrike" cap="none">
                <a:solidFill>
                  <a:srgbClr val="5C40ED"/>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ru" sz="4400" dirty="0" smtClean="0">
                <a:solidFill>
                  <a:srgbClr val="0070C0"/>
                </a:solidFill>
                <a:highlight>
                  <a:srgbClr val="000000">
                    <a:alpha val="0"/>
                  </a:srgbClr>
                </a:highlight>
              </a:rPr>
              <a:t>УДОВОЛЬСТВИЕ ОТ ПРОЦЕССА</a:t>
            </a:r>
            <a:endParaRPr lang="ru-RU" sz="4400" dirty="0">
              <a:solidFill>
                <a:srgbClr val="0070C0"/>
              </a:solidFill>
            </a:endParaRPr>
          </a:p>
        </p:txBody>
      </p:sp>
      <p:sp>
        <p:nvSpPr>
          <p:cNvPr id="7" name="Текст 4"/>
          <p:cNvSpPr txBox="1">
            <a:spLocks/>
          </p:cNvSpPr>
          <p:nvPr/>
        </p:nvSpPr>
        <p:spPr>
          <a:xfrm>
            <a:off x="538544" y="1653775"/>
            <a:ext cx="11109167" cy="799740"/>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406400" algn="l" rtl="0">
              <a:lnSpc>
                <a:spcPct val="90000"/>
              </a:lnSpc>
              <a:spcBef>
                <a:spcPts val="1000"/>
              </a:spcBef>
              <a:spcAft>
                <a:spcPts val="0"/>
              </a:spcAft>
              <a:buClr>
                <a:srgbClr val="5C40ED"/>
              </a:buClr>
              <a:buSzPts val="2800"/>
              <a:buFont typeface="Arial"/>
              <a:buChar char="•"/>
              <a:defRPr sz="2800" b="0" i="0" u="none" strike="noStrike" cap="none">
                <a:solidFill>
                  <a:srgbClr val="5C40ED"/>
                </a:solidFill>
                <a:latin typeface="Calibri"/>
                <a:ea typeface="Calibri"/>
                <a:cs typeface="Calibri"/>
                <a:sym typeface="Calibri"/>
              </a:defRPr>
            </a:lvl1pPr>
            <a:lvl2pPr marL="914400" marR="0" lvl="1" indent="-381000" algn="l" rtl="0">
              <a:lnSpc>
                <a:spcPct val="90000"/>
              </a:lnSpc>
              <a:spcBef>
                <a:spcPts val="500"/>
              </a:spcBef>
              <a:spcAft>
                <a:spcPts val="0"/>
              </a:spcAft>
              <a:buClr>
                <a:srgbClr val="5C40ED"/>
              </a:buClr>
              <a:buSzPts val="2400"/>
              <a:buFont typeface="Arial"/>
              <a:buChar char="•"/>
              <a:defRPr sz="2400" b="0" i="0" u="none" strike="noStrike" cap="none">
                <a:solidFill>
                  <a:srgbClr val="5C40ED"/>
                </a:solidFill>
                <a:latin typeface="Calibri"/>
                <a:ea typeface="Calibri"/>
                <a:cs typeface="Calibri"/>
                <a:sym typeface="Calibri"/>
              </a:defRPr>
            </a:lvl2pPr>
            <a:lvl3pPr marL="1371600" marR="0" lvl="2" indent="-355600" algn="l" rtl="0">
              <a:lnSpc>
                <a:spcPct val="90000"/>
              </a:lnSpc>
              <a:spcBef>
                <a:spcPts val="500"/>
              </a:spcBef>
              <a:spcAft>
                <a:spcPts val="0"/>
              </a:spcAft>
              <a:buClr>
                <a:srgbClr val="5C40ED"/>
              </a:buClr>
              <a:buSzPts val="2000"/>
              <a:buFont typeface="Arial"/>
              <a:buChar char="•"/>
              <a:defRPr sz="2000" b="0" i="0" u="none" strike="noStrike" cap="none">
                <a:solidFill>
                  <a:srgbClr val="5C40ED"/>
                </a:solidFill>
                <a:latin typeface="Calibri"/>
                <a:ea typeface="Calibri"/>
                <a:cs typeface="Calibri"/>
                <a:sym typeface="Calibri"/>
              </a:defRPr>
            </a:lvl3pPr>
            <a:lvl4pPr marL="1828800" marR="0" lvl="3" indent="-342900" algn="l" rtl="0">
              <a:lnSpc>
                <a:spcPct val="90000"/>
              </a:lnSpc>
              <a:spcBef>
                <a:spcPts val="500"/>
              </a:spcBef>
              <a:spcAft>
                <a:spcPts val="0"/>
              </a:spcAft>
              <a:buClr>
                <a:srgbClr val="5C40ED"/>
              </a:buClr>
              <a:buSzPts val="1800"/>
              <a:buFont typeface="Arial"/>
              <a:buChar char="•"/>
              <a:defRPr sz="1800" b="0" i="0" u="none" strike="noStrike" cap="none">
                <a:solidFill>
                  <a:srgbClr val="5C40ED"/>
                </a:solidFill>
                <a:latin typeface="Calibri"/>
                <a:ea typeface="Calibri"/>
                <a:cs typeface="Calibri"/>
                <a:sym typeface="Calibri"/>
              </a:defRPr>
            </a:lvl4pPr>
            <a:lvl5pPr marL="2286000" marR="0" lvl="4" indent="-342900" algn="l" rtl="0">
              <a:lnSpc>
                <a:spcPct val="90000"/>
              </a:lnSpc>
              <a:spcBef>
                <a:spcPts val="500"/>
              </a:spcBef>
              <a:spcAft>
                <a:spcPts val="0"/>
              </a:spcAft>
              <a:buClr>
                <a:srgbClr val="5C40ED"/>
              </a:buClr>
              <a:buSzPts val="1800"/>
              <a:buFont typeface="Arial"/>
              <a:buChar char="•"/>
              <a:defRPr sz="1800" b="0" i="0" u="none" strike="noStrike" cap="none">
                <a:solidFill>
                  <a:srgbClr val="5C40ED"/>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50800" indent="0">
              <a:buFont typeface="Arial"/>
              <a:buNone/>
            </a:pPr>
            <a:r>
              <a:rPr lang="ru" sz="2400" dirty="0" smtClean="0">
                <a:solidFill>
                  <a:srgbClr val="0070C0"/>
                </a:solidFill>
                <a:highlight>
                  <a:srgbClr val="000000">
                    <a:alpha val="0"/>
                  </a:srgbClr>
                </a:highlight>
              </a:rPr>
              <a:t>Откройте для себя старое и новое</a:t>
            </a:r>
            <a:endParaRPr lang="ru-RU" sz="2400" dirty="0">
              <a:solidFill>
                <a:srgbClr val="0070C0"/>
              </a:solidFill>
            </a:endParaRPr>
          </a:p>
        </p:txBody>
      </p:sp>
      <p:sp>
        <p:nvSpPr>
          <p:cNvPr id="8" name="TextBox 7"/>
          <p:cNvSpPr txBox="1"/>
          <p:nvPr/>
        </p:nvSpPr>
        <p:spPr>
          <a:xfrm>
            <a:off x="6511542" y="3518644"/>
            <a:ext cx="5338916" cy="2571122"/>
          </a:xfrm>
          <a:prstGeom prst="rect">
            <a:avLst/>
          </a:prstGeom>
          <a:noFill/>
        </p:spPr>
        <p:txBody>
          <a:bodyPr wrap="square" rtlCol="0">
            <a:noAutofit/>
          </a:bodyPr>
          <a:lstStyle/>
          <a:p>
            <a:pPr algn="just" rtl="0"/>
            <a:r>
              <a:rPr lang="ru" sz="1600" b="0" i="0" u="none" strike="noStrike" dirty="0">
                <a:solidFill>
                  <a:srgbClr val="0070C0"/>
                </a:solidFill>
                <a:highlight>
                  <a:srgbClr val="000000">
                    <a:alpha val="0"/>
                  </a:srgbClr>
                </a:highlight>
              </a:rPr>
              <a:t>Ранее созданные ИТ-системы содержат глубокие знания </a:t>
            </a:r>
            <a:r>
              <a:rPr lang="ru" sz="1600" b="0" i="0" u="none" strike="noStrike" dirty="0" smtClean="0">
                <a:solidFill>
                  <a:srgbClr val="0070C0"/>
                </a:solidFill>
                <a:highlight>
                  <a:srgbClr val="000000">
                    <a:alpha val="0"/>
                  </a:srgbClr>
                </a:highlight>
              </a:rPr>
              <a:t>о применяемых </a:t>
            </a:r>
            <a:r>
              <a:rPr lang="ru" sz="1600" b="0" i="0" u="none" strike="noStrike" dirty="0">
                <a:solidFill>
                  <a:srgbClr val="0070C0"/>
                </a:solidFill>
                <a:highlight>
                  <a:srgbClr val="000000">
                    <a:alpha val="0"/>
                  </a:srgbClr>
                </a:highlight>
              </a:rPr>
              <a:t>подходах, методах </a:t>
            </a:r>
            <a:r>
              <a:rPr lang="ru" sz="1600" b="0" i="0" u="none" strike="noStrike" dirty="0" smtClean="0">
                <a:solidFill>
                  <a:srgbClr val="0070C0"/>
                </a:solidFill>
                <a:highlight>
                  <a:srgbClr val="000000">
                    <a:alpha val="0"/>
                  </a:srgbClr>
                </a:highlight>
              </a:rPr>
              <a:t>и инструментах</a:t>
            </a:r>
            <a:r>
              <a:rPr lang="ru" sz="1600" b="0" i="0" u="none" strike="noStrike" dirty="0">
                <a:solidFill>
                  <a:srgbClr val="0070C0"/>
                </a:solidFill>
                <a:highlight>
                  <a:srgbClr val="000000">
                    <a:alpha val="0"/>
                  </a:srgbClr>
                </a:highlight>
              </a:rPr>
              <a:t>.</a:t>
            </a:r>
          </a:p>
          <a:p>
            <a:pPr algn="just"/>
            <a:endParaRPr lang="en-US" sz="1600" dirty="0">
              <a:solidFill>
                <a:srgbClr val="0070C0"/>
              </a:solidFill>
            </a:endParaRPr>
          </a:p>
          <a:p>
            <a:pPr algn="just" rtl="0"/>
            <a:r>
              <a:rPr lang="ru" sz="1600" b="0" i="0" u="none" strike="noStrike" dirty="0">
                <a:solidFill>
                  <a:srgbClr val="0070C0"/>
                </a:solidFill>
                <a:highlight>
                  <a:srgbClr val="000000">
                    <a:alpha val="0"/>
                  </a:srgbClr>
                </a:highlight>
              </a:rPr>
              <a:t>Новые ИТ-системы насыщены прикладными новыми технологиями </a:t>
            </a:r>
            <a:r>
              <a:rPr lang="ru" sz="1600" b="0" i="0" u="none" strike="noStrike" dirty="0" smtClean="0">
                <a:solidFill>
                  <a:srgbClr val="0070C0"/>
                </a:solidFill>
                <a:highlight>
                  <a:srgbClr val="000000">
                    <a:alpha val="0"/>
                  </a:srgbClr>
                </a:highlight>
              </a:rPr>
              <a:t>и тенденциями (законами развития).</a:t>
            </a:r>
            <a:endParaRPr lang="ru" sz="1600" b="0" i="0" u="none" strike="noStrike" dirty="0">
              <a:solidFill>
                <a:srgbClr val="0070C0"/>
              </a:solidFill>
              <a:highlight>
                <a:srgbClr val="000000">
                  <a:alpha val="0"/>
                </a:srgbClr>
              </a:highlight>
            </a:endParaRPr>
          </a:p>
          <a:p>
            <a:pPr algn="just"/>
            <a:endParaRPr lang="en-US" sz="1600" dirty="0">
              <a:solidFill>
                <a:srgbClr val="0070C0"/>
              </a:solidFill>
            </a:endParaRPr>
          </a:p>
          <a:p>
            <a:pPr algn="just" rtl="0"/>
            <a:r>
              <a:rPr lang="ru" sz="1600" b="0" i="0" u="none" strike="noStrike" dirty="0">
                <a:solidFill>
                  <a:srgbClr val="0070C0"/>
                </a:solidFill>
                <a:highlight>
                  <a:srgbClr val="000000">
                    <a:alpha val="0"/>
                  </a:srgbClr>
                </a:highlight>
              </a:rPr>
              <a:t>Анализ практических примеров может быть увлекательным </a:t>
            </a:r>
            <a:r>
              <a:rPr lang="ru" sz="1600" b="0" i="0" u="none" strike="noStrike" dirty="0" smtClean="0">
                <a:solidFill>
                  <a:srgbClr val="0070C0"/>
                </a:solidFill>
                <a:highlight>
                  <a:srgbClr val="000000">
                    <a:alpha val="0"/>
                  </a:srgbClr>
                </a:highlight>
              </a:rPr>
              <a:t>и таит в себе </a:t>
            </a:r>
            <a:r>
              <a:rPr lang="ru" sz="1600" b="0" i="0" u="none" strike="noStrike" dirty="0">
                <a:solidFill>
                  <a:srgbClr val="0070C0"/>
                </a:solidFill>
                <a:highlight>
                  <a:srgbClr val="000000">
                    <a:alpha val="0"/>
                  </a:srgbClr>
                </a:highlight>
              </a:rPr>
              <a:t>много интересных сюрпризов </a:t>
            </a:r>
            <a:r>
              <a:rPr lang="ru" sz="1600" b="0" i="0" u="none" strike="noStrike" dirty="0" smtClean="0">
                <a:solidFill>
                  <a:srgbClr val="0070C0"/>
                </a:solidFill>
                <a:highlight>
                  <a:srgbClr val="000000">
                    <a:alpha val="0"/>
                  </a:srgbClr>
                </a:highlight>
              </a:rPr>
              <a:t>для исследователей</a:t>
            </a:r>
            <a:r>
              <a:rPr lang="ru" sz="1600" b="0" i="0" u="none" strike="noStrike" dirty="0">
                <a:solidFill>
                  <a:srgbClr val="0070C0"/>
                </a:solidFill>
                <a:highlight>
                  <a:srgbClr val="000000">
                    <a:alpha val="0"/>
                  </a:srgbClr>
                </a:highlight>
              </a:rPr>
              <a:t>. </a:t>
            </a:r>
            <a:endParaRPr lang="ru-RU" sz="1600" dirty="0">
              <a:solidFill>
                <a:srgbClr val="0070C0"/>
              </a:solidFill>
            </a:endParaRPr>
          </a:p>
        </p:txBody>
      </p:sp>
      <p:sp>
        <p:nvSpPr>
          <p:cNvPr id="9" name="TextBox 8">
            <a:extLst>
              <a:ext uri="{FF2B5EF4-FFF2-40B4-BE49-F238E27FC236}">
                <a16:creationId xmlns:a16="http://schemas.microsoft.com/office/drawing/2014/main" id="{1D6A35AF-AEE9-4674-A223-F78DFEB0C750}"/>
              </a:ext>
            </a:extLst>
          </p:cNvPr>
          <p:cNvSpPr txBox="1"/>
          <p:nvPr/>
        </p:nvSpPr>
        <p:spPr>
          <a:xfrm>
            <a:off x="947630" y="3577512"/>
            <a:ext cx="1620253" cy="405063"/>
          </a:xfrm>
          <a:prstGeom prst="rect">
            <a:avLst/>
          </a:prstGeom>
          <a:noFill/>
        </p:spPr>
        <p:txBody>
          <a:bodyPr wrap="square" lIns="0" tIns="0" rIns="0" bIns="0" rtlCol="0" anchor="ctr">
            <a:noAutofit/>
          </a:bodyPr>
          <a:lstStyle/>
          <a:p>
            <a:pPr rtl="0"/>
            <a:r>
              <a:rPr lang="ru" sz="1600" b="1" i="0" u="none" strike="noStrike" dirty="0">
                <a:solidFill>
                  <a:schemeClr val="accent5">
                    <a:lumMod val="75000"/>
                  </a:schemeClr>
                </a:solidFill>
                <a:highlight>
                  <a:srgbClr val="000000">
                    <a:alpha val="0"/>
                  </a:srgbClr>
                </a:highlight>
              </a:rPr>
              <a:t>Старая система</a:t>
            </a:r>
            <a:endParaRPr lang="ru-RU" sz="1200" b="1" dirty="0">
              <a:solidFill>
                <a:schemeClr val="accent5">
                  <a:lumMod val="75000"/>
                </a:schemeClr>
              </a:solidFill>
            </a:endParaRPr>
          </a:p>
        </p:txBody>
      </p:sp>
      <p:sp>
        <p:nvSpPr>
          <p:cNvPr id="10" name="TextBox 9">
            <a:extLst>
              <a:ext uri="{FF2B5EF4-FFF2-40B4-BE49-F238E27FC236}">
                <a16:creationId xmlns:a16="http://schemas.microsoft.com/office/drawing/2014/main" id="{F521A6D4-35C6-497F-ACF5-17EB2B8C6284}"/>
              </a:ext>
            </a:extLst>
          </p:cNvPr>
          <p:cNvSpPr txBox="1"/>
          <p:nvPr/>
        </p:nvSpPr>
        <p:spPr>
          <a:xfrm>
            <a:off x="4267200" y="4619539"/>
            <a:ext cx="1549400" cy="369332"/>
          </a:xfrm>
          <a:prstGeom prst="rect">
            <a:avLst/>
          </a:prstGeom>
          <a:noFill/>
        </p:spPr>
        <p:txBody>
          <a:bodyPr wrap="square" lIns="0" tIns="0" rIns="0" bIns="0" rtlCol="0" anchor="ctr">
            <a:noAutofit/>
          </a:bodyPr>
          <a:lstStyle/>
          <a:p>
            <a:pPr rtl="0"/>
            <a:r>
              <a:rPr lang="ru" sz="1600" b="1" i="0" u="none" strike="noStrike" dirty="0">
                <a:solidFill>
                  <a:schemeClr val="accent5">
                    <a:lumMod val="75000"/>
                  </a:schemeClr>
                </a:solidFill>
                <a:highlight>
                  <a:srgbClr val="000000">
                    <a:alpha val="0"/>
                  </a:srgbClr>
                </a:highlight>
              </a:rPr>
              <a:t>Новая система</a:t>
            </a:r>
            <a:endParaRPr lang="ru-RU" sz="1200" b="1" dirty="0">
              <a:solidFill>
                <a:schemeClr val="accent5">
                  <a:lumMod val="75000"/>
                </a:schemeClr>
              </a:solidFill>
            </a:endParaRPr>
          </a:p>
        </p:txBody>
      </p:sp>
    </p:spTree>
    <p:extLst>
      <p:ext uri="{BB962C8B-B14F-4D97-AF65-F5344CB8AC3E}">
        <p14:creationId xmlns:p14="http://schemas.microsoft.com/office/powerpoint/2010/main" val="1550194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ctrTitle"/>
          </p:nvPr>
        </p:nvSpPr>
        <p:spPr>
          <a:xfrm>
            <a:off x="538546" y="179049"/>
            <a:ext cx="11109167" cy="518422"/>
          </a:xfrm>
        </p:spPr>
        <p:txBody>
          <a:bodyPr/>
          <a:lstStyle/>
          <a:p>
            <a:r>
              <a:rPr lang="en-US" sz="4400" dirty="0" smtClean="0"/>
              <a:t>GETTING FUN</a:t>
            </a:r>
            <a:endParaRPr lang="ru-RU" sz="4400" dirty="0"/>
          </a:p>
        </p:txBody>
      </p:sp>
      <p:sp>
        <p:nvSpPr>
          <p:cNvPr id="5" name="Текст 4"/>
          <p:cNvSpPr>
            <a:spLocks noGrp="1"/>
          </p:cNvSpPr>
          <p:nvPr>
            <p:ph type="body" idx="1"/>
          </p:nvPr>
        </p:nvSpPr>
        <p:spPr>
          <a:xfrm>
            <a:off x="538547" y="1383021"/>
            <a:ext cx="11109167" cy="799740"/>
          </a:xfrm>
        </p:spPr>
        <p:txBody>
          <a:bodyPr/>
          <a:lstStyle/>
          <a:p>
            <a:pPr marL="50800" indent="0">
              <a:buNone/>
            </a:pPr>
            <a:r>
              <a:rPr lang="en-US" sz="2400" dirty="0" smtClean="0">
                <a:solidFill>
                  <a:schemeClr val="tx1"/>
                </a:solidFill>
              </a:rPr>
              <a:t>Move international and inspire people</a:t>
            </a:r>
          </a:p>
        </p:txBody>
      </p:sp>
      <p:pic>
        <p:nvPicPr>
          <p:cNvPr id="4098" name="Picture 2" descr="Influencer, communication, idea, influence, inspiration, internet,  marketing icon - Download on Iconfind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9304" y="2390929"/>
            <a:ext cx="3374206" cy="3374206"/>
          </a:xfrm>
          <a:prstGeom prst="rect">
            <a:avLst/>
          </a:prstGeom>
          <a:noFill/>
          <a:extLst>
            <a:ext uri="{909E8E84-426E-40DD-AFC4-6F175D3DCCD1}">
              <a14:hiddenFill xmlns:a14="http://schemas.microsoft.com/office/drawing/2010/main">
                <a:solidFill>
                  <a:srgbClr val="FFFFFF"/>
                </a:solidFill>
              </a14:hiddenFill>
            </a:ext>
          </a:extLst>
        </p:spPr>
      </p:pic>
      <p:pic>
        <p:nvPicPr>
          <p:cNvPr id="6" name="Рисунок 5"/>
          <p:cNvPicPr>
            <a:picLocks noChangeAspect="1"/>
          </p:cNvPicPr>
          <p:nvPr/>
        </p:nvPicPr>
        <p:blipFill>
          <a:blip r:embed="rId4"/>
          <a:stretch>
            <a:fillRect/>
          </a:stretch>
        </p:blipFill>
        <p:spPr>
          <a:xfrm>
            <a:off x="5411574" y="2390929"/>
            <a:ext cx="6113668" cy="2455521"/>
          </a:xfrm>
          <a:prstGeom prst="rect">
            <a:avLst/>
          </a:prstGeom>
          <a:ln>
            <a:noFill/>
          </a:ln>
          <a:effectLst>
            <a:outerShdw blurRad="190500" algn="tl" rotWithShape="0">
              <a:srgbClr val="000000">
                <a:alpha val="70000"/>
              </a:srgbClr>
            </a:outerShdw>
          </a:effectLst>
        </p:spPr>
      </p:pic>
      <p:pic>
        <p:nvPicPr>
          <p:cNvPr id="2" name="Рисунок 1"/>
          <p:cNvPicPr>
            <a:picLocks noChangeAspect="1"/>
          </p:cNvPicPr>
          <p:nvPr/>
        </p:nvPicPr>
        <p:blipFill>
          <a:blip r:embed="rId5"/>
          <a:stretch>
            <a:fillRect/>
          </a:stretch>
        </p:blipFill>
        <p:spPr>
          <a:xfrm>
            <a:off x="6014149" y="2828449"/>
            <a:ext cx="5633564" cy="2523524"/>
          </a:xfrm>
          <a:prstGeom prst="rect">
            <a:avLst/>
          </a:prstGeom>
          <a:ln>
            <a:noFill/>
          </a:ln>
          <a:effectLst>
            <a:outerShdw blurRad="190500" algn="tl" rotWithShape="0">
              <a:srgbClr val="000000">
                <a:alpha val="70000"/>
              </a:srgbClr>
            </a:outerShdw>
          </a:effectLst>
        </p:spPr>
      </p:pic>
      <p:sp>
        <p:nvSpPr>
          <p:cNvPr id="7" name="Заголовок 3"/>
          <p:cNvSpPr txBox="1">
            <a:spLocks/>
          </p:cNvSpPr>
          <p:nvPr/>
        </p:nvSpPr>
        <p:spPr>
          <a:xfrm>
            <a:off x="538546" y="644317"/>
            <a:ext cx="11109167" cy="518422"/>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rgbClr val="5C40ED"/>
              </a:buClr>
              <a:buSzPts val="4800"/>
              <a:buFont typeface="Calibri"/>
              <a:buNone/>
              <a:defRPr sz="4800" b="1" i="0" u="none" strike="noStrike" cap="none">
                <a:solidFill>
                  <a:srgbClr val="5C40ED"/>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ru" sz="4400" dirty="0" smtClean="0">
                <a:solidFill>
                  <a:srgbClr val="0070C0"/>
                </a:solidFill>
                <a:highlight>
                  <a:srgbClr val="000000">
                    <a:alpha val="0"/>
                  </a:srgbClr>
                </a:highlight>
              </a:rPr>
              <a:t>УДОВОЛЬСТВИЕ ОТ ПРОЦЕССА</a:t>
            </a:r>
            <a:endParaRPr lang="ru-RU" sz="4400" dirty="0">
              <a:solidFill>
                <a:srgbClr val="0070C0"/>
              </a:solidFill>
            </a:endParaRPr>
          </a:p>
        </p:txBody>
      </p:sp>
      <p:sp>
        <p:nvSpPr>
          <p:cNvPr id="8" name="Текст 4"/>
          <p:cNvSpPr txBox="1">
            <a:spLocks/>
          </p:cNvSpPr>
          <p:nvPr/>
        </p:nvSpPr>
        <p:spPr>
          <a:xfrm>
            <a:off x="538546" y="1615547"/>
            <a:ext cx="11109167" cy="799740"/>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406400" algn="l" rtl="0">
              <a:lnSpc>
                <a:spcPct val="90000"/>
              </a:lnSpc>
              <a:spcBef>
                <a:spcPts val="1000"/>
              </a:spcBef>
              <a:spcAft>
                <a:spcPts val="0"/>
              </a:spcAft>
              <a:buClr>
                <a:srgbClr val="5C40ED"/>
              </a:buClr>
              <a:buSzPts val="2800"/>
              <a:buFont typeface="Arial"/>
              <a:buChar char="•"/>
              <a:defRPr sz="2800" b="0" i="0" u="none" strike="noStrike" cap="none">
                <a:solidFill>
                  <a:srgbClr val="5C40ED"/>
                </a:solidFill>
                <a:latin typeface="Calibri"/>
                <a:ea typeface="Calibri"/>
                <a:cs typeface="Calibri"/>
                <a:sym typeface="Calibri"/>
              </a:defRPr>
            </a:lvl1pPr>
            <a:lvl2pPr marL="914400" marR="0" lvl="1" indent="-381000" algn="l" rtl="0">
              <a:lnSpc>
                <a:spcPct val="90000"/>
              </a:lnSpc>
              <a:spcBef>
                <a:spcPts val="500"/>
              </a:spcBef>
              <a:spcAft>
                <a:spcPts val="0"/>
              </a:spcAft>
              <a:buClr>
                <a:srgbClr val="5C40ED"/>
              </a:buClr>
              <a:buSzPts val="2400"/>
              <a:buFont typeface="Arial"/>
              <a:buChar char="•"/>
              <a:defRPr sz="2400" b="0" i="0" u="none" strike="noStrike" cap="none">
                <a:solidFill>
                  <a:srgbClr val="5C40ED"/>
                </a:solidFill>
                <a:latin typeface="Calibri"/>
                <a:ea typeface="Calibri"/>
                <a:cs typeface="Calibri"/>
                <a:sym typeface="Calibri"/>
              </a:defRPr>
            </a:lvl2pPr>
            <a:lvl3pPr marL="1371600" marR="0" lvl="2" indent="-355600" algn="l" rtl="0">
              <a:lnSpc>
                <a:spcPct val="90000"/>
              </a:lnSpc>
              <a:spcBef>
                <a:spcPts val="500"/>
              </a:spcBef>
              <a:spcAft>
                <a:spcPts val="0"/>
              </a:spcAft>
              <a:buClr>
                <a:srgbClr val="5C40ED"/>
              </a:buClr>
              <a:buSzPts val="2000"/>
              <a:buFont typeface="Arial"/>
              <a:buChar char="•"/>
              <a:defRPr sz="2000" b="0" i="0" u="none" strike="noStrike" cap="none">
                <a:solidFill>
                  <a:srgbClr val="5C40ED"/>
                </a:solidFill>
                <a:latin typeface="Calibri"/>
                <a:ea typeface="Calibri"/>
                <a:cs typeface="Calibri"/>
                <a:sym typeface="Calibri"/>
              </a:defRPr>
            </a:lvl3pPr>
            <a:lvl4pPr marL="1828800" marR="0" lvl="3" indent="-342900" algn="l" rtl="0">
              <a:lnSpc>
                <a:spcPct val="90000"/>
              </a:lnSpc>
              <a:spcBef>
                <a:spcPts val="500"/>
              </a:spcBef>
              <a:spcAft>
                <a:spcPts val="0"/>
              </a:spcAft>
              <a:buClr>
                <a:srgbClr val="5C40ED"/>
              </a:buClr>
              <a:buSzPts val="1800"/>
              <a:buFont typeface="Arial"/>
              <a:buChar char="•"/>
              <a:defRPr sz="1800" b="0" i="0" u="none" strike="noStrike" cap="none">
                <a:solidFill>
                  <a:srgbClr val="5C40ED"/>
                </a:solidFill>
                <a:latin typeface="Calibri"/>
                <a:ea typeface="Calibri"/>
                <a:cs typeface="Calibri"/>
                <a:sym typeface="Calibri"/>
              </a:defRPr>
            </a:lvl4pPr>
            <a:lvl5pPr marL="2286000" marR="0" lvl="4" indent="-342900" algn="l" rtl="0">
              <a:lnSpc>
                <a:spcPct val="90000"/>
              </a:lnSpc>
              <a:spcBef>
                <a:spcPts val="500"/>
              </a:spcBef>
              <a:spcAft>
                <a:spcPts val="0"/>
              </a:spcAft>
              <a:buClr>
                <a:srgbClr val="5C40ED"/>
              </a:buClr>
              <a:buSzPts val="1800"/>
              <a:buFont typeface="Arial"/>
              <a:buChar char="•"/>
              <a:defRPr sz="1800" b="0" i="0" u="none" strike="noStrike" cap="none">
                <a:solidFill>
                  <a:srgbClr val="5C40ED"/>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50800" indent="0">
              <a:buFont typeface="Arial"/>
              <a:buNone/>
            </a:pPr>
            <a:r>
              <a:rPr lang="ru" sz="2400" dirty="0" smtClean="0">
                <a:solidFill>
                  <a:srgbClr val="0070C0"/>
                </a:solidFill>
                <a:highlight>
                  <a:srgbClr val="000000">
                    <a:alpha val="0"/>
                  </a:srgbClr>
                </a:highlight>
              </a:rPr>
              <a:t>Переход на международный уровень и вдохновление людей</a:t>
            </a:r>
            <a:endParaRPr lang="ru" sz="2400" dirty="0">
              <a:solidFill>
                <a:srgbClr val="0070C0"/>
              </a:solidFill>
              <a:highlight>
                <a:srgbClr val="000000">
                  <a:alpha val="0"/>
                </a:srgbClr>
              </a:highlight>
            </a:endParaRPr>
          </a:p>
        </p:txBody>
      </p:sp>
      <p:grpSp>
        <p:nvGrpSpPr>
          <p:cNvPr id="10" name="Группа 9"/>
          <p:cNvGrpSpPr/>
          <p:nvPr/>
        </p:nvGrpSpPr>
        <p:grpSpPr>
          <a:xfrm>
            <a:off x="6669273" y="3298467"/>
            <a:ext cx="5343255" cy="2608828"/>
            <a:chOff x="6588121" y="3750204"/>
            <a:chExt cx="5343255" cy="2608828"/>
          </a:xfrm>
        </p:grpSpPr>
        <p:pic>
          <p:nvPicPr>
            <p:cNvPr id="3" name="Рисунок 2"/>
            <p:cNvPicPr>
              <a:picLocks noChangeAspect="1"/>
            </p:cNvPicPr>
            <p:nvPr/>
          </p:nvPicPr>
          <p:blipFill>
            <a:blip r:embed="rId6"/>
            <a:stretch>
              <a:fillRect/>
            </a:stretch>
          </p:blipFill>
          <p:spPr>
            <a:xfrm>
              <a:off x="6588121" y="3750204"/>
              <a:ext cx="3543119" cy="2608828"/>
            </a:xfrm>
            <a:prstGeom prst="rect">
              <a:avLst/>
            </a:prstGeom>
          </p:spPr>
        </p:pic>
        <p:pic>
          <p:nvPicPr>
            <p:cNvPr id="9" name="Рисунок 8"/>
            <p:cNvPicPr>
              <a:picLocks noChangeAspect="1"/>
            </p:cNvPicPr>
            <p:nvPr/>
          </p:nvPicPr>
          <p:blipFill>
            <a:blip r:embed="rId7"/>
            <a:stretch>
              <a:fillRect/>
            </a:stretch>
          </p:blipFill>
          <p:spPr>
            <a:xfrm>
              <a:off x="8008883" y="4593506"/>
              <a:ext cx="3922493" cy="1426569"/>
            </a:xfrm>
            <a:prstGeom prst="rect">
              <a:avLst/>
            </a:prstGeom>
          </p:spPr>
        </p:pic>
      </p:grpSp>
    </p:spTree>
    <p:extLst>
      <p:ext uri="{BB962C8B-B14F-4D97-AF65-F5344CB8AC3E}">
        <p14:creationId xmlns:p14="http://schemas.microsoft.com/office/powerpoint/2010/main" val="4015483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44"/>
        <p:cNvGrpSpPr/>
        <p:nvPr/>
      </p:nvGrpSpPr>
      <p:grpSpPr>
        <a:xfrm>
          <a:off x="0" y="0"/>
          <a:ext cx="0" cy="0"/>
          <a:chOff x="0" y="0"/>
          <a:chExt cx="0" cy="0"/>
        </a:xfrm>
      </p:grpSpPr>
      <p:sp>
        <p:nvSpPr>
          <p:cNvPr id="546" name="Google Shape;546;p11"/>
          <p:cNvSpPr txBox="1"/>
          <p:nvPr/>
        </p:nvSpPr>
        <p:spPr>
          <a:xfrm>
            <a:off x="3842066" y="2670269"/>
            <a:ext cx="4507865" cy="1248741"/>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lt1"/>
              </a:buClr>
              <a:buSzPts val="6000"/>
              <a:buFont typeface="Arial"/>
              <a:buNone/>
            </a:pPr>
            <a:r>
              <a:rPr lang="en-GB" sz="6000" dirty="0">
                <a:solidFill>
                  <a:srgbClr val="00B0F0"/>
                </a:solidFill>
                <a:latin typeface="Calibri"/>
                <a:ea typeface="Calibri"/>
                <a:cs typeface="Calibri"/>
                <a:sym typeface="Calibri"/>
              </a:rPr>
              <a:t>THANK YOU!</a:t>
            </a:r>
            <a:endParaRPr sz="6000" dirty="0">
              <a:solidFill>
                <a:srgbClr val="00B0F0"/>
              </a:solidFill>
              <a:latin typeface="Calibri"/>
              <a:ea typeface="Calibri"/>
              <a:cs typeface="Calibri"/>
              <a:sym typeface="Calibri"/>
            </a:endParaRPr>
          </a:p>
        </p:txBody>
      </p:sp>
      <p:pic>
        <p:nvPicPr>
          <p:cNvPr id="10" name="Рисунок 9"/>
          <p:cNvPicPr>
            <a:picLocks noChangeAspect="1"/>
          </p:cNvPicPr>
          <p:nvPr/>
        </p:nvPicPr>
        <p:blipFill>
          <a:blip r:embed="rId3"/>
          <a:stretch>
            <a:fillRect/>
          </a:stretch>
        </p:blipFill>
        <p:spPr>
          <a:xfrm>
            <a:off x="4597797" y="543507"/>
            <a:ext cx="2751265" cy="819475"/>
          </a:xfrm>
          <a:prstGeom prst="rect">
            <a:avLst/>
          </a:prstGeom>
        </p:spPr>
      </p:pic>
      <p:grpSp>
        <p:nvGrpSpPr>
          <p:cNvPr id="11" name="Группа 10"/>
          <p:cNvGrpSpPr/>
          <p:nvPr/>
        </p:nvGrpSpPr>
        <p:grpSpPr>
          <a:xfrm>
            <a:off x="4228343" y="5796642"/>
            <a:ext cx="3184830" cy="666815"/>
            <a:chOff x="449051" y="4439625"/>
            <a:chExt cx="7086584" cy="1795685"/>
          </a:xfrm>
        </p:grpSpPr>
        <p:grpSp>
          <p:nvGrpSpPr>
            <p:cNvPr id="12" name="Google Shape;83;p1"/>
            <p:cNvGrpSpPr/>
            <p:nvPr/>
          </p:nvGrpSpPr>
          <p:grpSpPr>
            <a:xfrm>
              <a:off x="449051" y="4493317"/>
              <a:ext cx="3900729" cy="1688306"/>
              <a:chOff x="7233715" y="5818095"/>
              <a:chExt cx="1957440" cy="832256"/>
            </a:xfrm>
          </p:grpSpPr>
          <p:pic>
            <p:nvPicPr>
              <p:cNvPr id="15" name="Google Shape;84;p1" descr="A picture containing text&#10;&#10;Description automatically generated"/>
              <p:cNvPicPr preferRelativeResize="0"/>
              <p:nvPr/>
            </p:nvPicPr>
            <p:blipFill rotWithShape="1">
              <a:blip r:embed="rId4">
                <a:alphaModFix/>
              </a:blip>
              <a:srcRect r="79284"/>
              <a:stretch/>
            </p:blipFill>
            <p:spPr>
              <a:xfrm>
                <a:off x="7233715" y="5818095"/>
                <a:ext cx="974499" cy="832256"/>
              </a:xfrm>
              <a:prstGeom prst="rect">
                <a:avLst/>
              </a:prstGeom>
              <a:noFill/>
              <a:ln>
                <a:noFill/>
              </a:ln>
            </p:spPr>
          </p:pic>
          <p:pic>
            <p:nvPicPr>
              <p:cNvPr id="16" name="Google Shape;85;p1" descr="A picture containing text&#10;&#10;Description automatically generated"/>
              <p:cNvPicPr preferRelativeResize="0"/>
              <p:nvPr/>
            </p:nvPicPr>
            <p:blipFill rotWithShape="1">
              <a:blip r:embed="rId4">
                <a:alphaModFix/>
              </a:blip>
              <a:srcRect l="83642" t="14744" b="25283"/>
              <a:stretch/>
            </p:blipFill>
            <p:spPr>
              <a:xfrm>
                <a:off x="8170565" y="5898888"/>
                <a:ext cx="1020590" cy="662000"/>
              </a:xfrm>
              <a:prstGeom prst="rect">
                <a:avLst/>
              </a:prstGeom>
              <a:noFill/>
              <a:ln>
                <a:noFill/>
              </a:ln>
            </p:spPr>
          </p:pic>
        </p:grpSp>
        <p:pic>
          <p:nvPicPr>
            <p:cNvPr id="13" name="Google Shape;86;p1"/>
            <p:cNvPicPr preferRelativeResize="0"/>
            <p:nvPr/>
          </p:nvPicPr>
          <p:blipFill rotWithShape="1">
            <a:blip r:embed="rId5">
              <a:alphaModFix/>
            </a:blip>
            <a:srcRect/>
            <a:stretch/>
          </p:blipFill>
          <p:spPr>
            <a:xfrm>
              <a:off x="6539354" y="4830372"/>
              <a:ext cx="996281" cy="1014189"/>
            </a:xfrm>
            <a:prstGeom prst="rect">
              <a:avLst/>
            </a:prstGeom>
            <a:noFill/>
            <a:ln>
              <a:noFill/>
            </a:ln>
          </p:spPr>
        </p:pic>
        <p:pic>
          <p:nvPicPr>
            <p:cNvPr id="14" name="Picture 2" descr="Rusal логотип"/>
            <p:cNvPicPr>
              <a:picLocks noChangeAspect="1" noChangeArrowheads="1"/>
            </p:cNvPicPr>
            <p:nvPr/>
          </p:nvPicPr>
          <p:blipFill>
            <a:blip r:embed="rId6">
              <a:biLevel thresh="50000"/>
              <a:extLst>
                <a:ext uri="{28A0092B-C50C-407E-A947-70E740481C1C}">
                  <a14:useLocalDpi xmlns:a14="http://schemas.microsoft.com/office/drawing/2010/main" val="0"/>
                </a:ext>
              </a:extLst>
            </a:blip>
            <a:srcRect/>
            <a:stretch>
              <a:fillRect/>
            </a:stretch>
          </p:blipFill>
          <p:spPr bwMode="auto">
            <a:xfrm>
              <a:off x="4390983" y="4439625"/>
              <a:ext cx="1795685" cy="1795685"/>
            </a:xfrm>
            <a:prstGeom prst="rect">
              <a:avLst/>
            </a:prstGeom>
            <a:noFill/>
            <a:extLst>
              <a:ext uri="{909E8E84-426E-40DD-AFC4-6F175D3DCCD1}">
                <a14:hiddenFill xmlns:a14="http://schemas.microsoft.com/office/drawing/2010/main">
                  <a:solidFill>
                    <a:srgbClr val="FFFFFF"/>
                  </a:solidFill>
                </a14:hiddenFill>
              </a:ext>
            </a:extLst>
          </p:spPr>
        </p:pic>
      </p:grpSp>
      <p:sp>
        <p:nvSpPr>
          <p:cNvPr id="17" name="Google Shape;546;p11"/>
          <p:cNvSpPr txBox="1"/>
          <p:nvPr/>
        </p:nvSpPr>
        <p:spPr>
          <a:xfrm>
            <a:off x="1114925" y="3729553"/>
            <a:ext cx="9962148" cy="1248741"/>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ct val="0"/>
              </a:spcBef>
              <a:spcAft>
                <a:spcPct val="0"/>
              </a:spcAft>
              <a:buClr>
                <a:schemeClr val="lt1"/>
              </a:buClr>
              <a:buSzPts val="6000"/>
              <a:buFont typeface="Arial"/>
              <a:buNone/>
            </a:pPr>
            <a:r>
              <a:rPr lang="ru" sz="6000" b="0" i="0" u="none" strike="noStrike" dirty="0">
                <a:solidFill>
                  <a:srgbClr val="FFFFFF"/>
                </a:solidFill>
                <a:highlight>
                  <a:srgbClr val="000000">
                    <a:alpha val="0"/>
                  </a:srgbClr>
                </a:highlight>
                <a:latin typeface="Calibri"/>
                <a:ea typeface="Calibri"/>
                <a:cs typeface="Calibri"/>
                <a:sym typeface="Calibri"/>
              </a:rPr>
              <a:t>СПАСИБО </a:t>
            </a:r>
            <a:r>
              <a:rPr lang="ru" sz="6000" b="0" i="0" u="none" strike="noStrike" dirty="0" smtClean="0">
                <a:solidFill>
                  <a:srgbClr val="FFFFFF"/>
                </a:solidFill>
                <a:highlight>
                  <a:srgbClr val="000000">
                    <a:alpha val="0"/>
                  </a:srgbClr>
                </a:highlight>
                <a:latin typeface="Calibri"/>
                <a:ea typeface="Calibri"/>
                <a:cs typeface="Calibri"/>
                <a:sym typeface="Calibri"/>
              </a:rPr>
              <a:t>ЗА ВНИМАНИЕ</a:t>
            </a:r>
            <a:r>
              <a:rPr lang="ru" sz="6000" b="0" i="0" u="none" strike="noStrike" dirty="0">
                <a:solidFill>
                  <a:srgbClr val="FFFFFF"/>
                </a:solidFill>
                <a:highlight>
                  <a:srgbClr val="000000">
                    <a:alpha val="0"/>
                  </a:srgbClr>
                </a:highlight>
                <a:latin typeface="Calibri"/>
                <a:ea typeface="Calibri"/>
                <a:cs typeface="Calibri"/>
                <a:sym typeface="Calibri"/>
              </a:rPr>
              <a:t>!</a:t>
            </a:r>
            <a:endParaRPr sz="6000" dirty="0">
              <a:solidFill>
                <a:schemeClr val="lt1"/>
              </a:solidFill>
              <a:latin typeface="Calibri"/>
              <a:ea typeface="Calibri"/>
              <a:cs typeface="Calibri"/>
              <a:sym typeface="Calibri"/>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26"/>
        <p:cNvGrpSpPr/>
        <p:nvPr/>
      </p:nvGrpSpPr>
      <p:grpSpPr>
        <a:xfrm>
          <a:off x="0" y="0"/>
          <a:ext cx="0" cy="0"/>
          <a:chOff x="0" y="0"/>
          <a:chExt cx="0" cy="0"/>
        </a:xfrm>
      </p:grpSpPr>
      <p:sp>
        <p:nvSpPr>
          <p:cNvPr id="527" name="Google Shape;527;p10"/>
          <p:cNvSpPr txBox="1">
            <a:spLocks noGrp="1"/>
          </p:cNvSpPr>
          <p:nvPr>
            <p:ph type="ctrTitle"/>
          </p:nvPr>
        </p:nvSpPr>
        <p:spPr>
          <a:xfrm>
            <a:off x="928126" y="1620523"/>
            <a:ext cx="9651900" cy="1254300"/>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lt1"/>
              </a:buClr>
              <a:buSzPts val="11500"/>
              <a:buFont typeface="Calibri"/>
              <a:buNone/>
            </a:pPr>
            <a:r>
              <a:rPr lang="en-GB" sz="11500" dirty="0">
                <a:solidFill>
                  <a:srgbClr val="00B0F0"/>
                </a:solidFill>
              </a:rPr>
              <a:t>Q&amp;A</a:t>
            </a:r>
            <a:endParaRPr sz="11500" dirty="0">
              <a:solidFill>
                <a:srgbClr val="00B0F0"/>
              </a:solidFill>
            </a:endParaRPr>
          </a:p>
        </p:txBody>
      </p:sp>
      <p:sp>
        <p:nvSpPr>
          <p:cNvPr id="528" name="Google Shape;528;p10"/>
          <p:cNvSpPr txBox="1">
            <a:spLocks noGrp="1"/>
          </p:cNvSpPr>
          <p:nvPr>
            <p:ph type="subTitle" idx="1"/>
          </p:nvPr>
        </p:nvSpPr>
        <p:spPr>
          <a:xfrm>
            <a:off x="2750516" y="2571238"/>
            <a:ext cx="6461760" cy="919162"/>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chemeClr val="lt1"/>
              </a:buClr>
              <a:buSzPts val="3200"/>
              <a:buNone/>
            </a:pPr>
            <a:r>
              <a:rPr lang="en-GB" sz="3200" dirty="0">
                <a:solidFill>
                  <a:srgbClr val="00B0F0"/>
                </a:solidFill>
              </a:rPr>
              <a:t>SESSION</a:t>
            </a:r>
            <a:endParaRPr sz="3200" dirty="0">
              <a:solidFill>
                <a:srgbClr val="00B0F0"/>
              </a:solidFill>
            </a:endParaRPr>
          </a:p>
        </p:txBody>
      </p:sp>
      <p:sp>
        <p:nvSpPr>
          <p:cNvPr id="531" name="Google Shape;531;p10"/>
          <p:cNvSpPr txBox="1"/>
          <p:nvPr/>
        </p:nvSpPr>
        <p:spPr>
          <a:xfrm rot="-1591008">
            <a:off x="2980013" y="1499740"/>
            <a:ext cx="755335" cy="156966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9600" b="1" dirty="0">
                <a:solidFill>
                  <a:schemeClr val="lt1"/>
                </a:solidFill>
                <a:latin typeface="Calibri"/>
                <a:ea typeface="Calibri"/>
                <a:cs typeface="Calibri"/>
                <a:sym typeface="Calibri"/>
              </a:rPr>
              <a:t>?</a:t>
            </a:r>
            <a:endParaRPr dirty="0"/>
          </a:p>
        </p:txBody>
      </p:sp>
      <p:pic>
        <p:nvPicPr>
          <p:cNvPr id="532" name="Google Shape;532;p10"/>
          <p:cNvPicPr preferRelativeResize="0"/>
          <p:nvPr/>
        </p:nvPicPr>
        <p:blipFill rotWithShape="1">
          <a:blip r:embed="rId3">
            <a:alphaModFix/>
          </a:blip>
          <a:srcRect r="50934"/>
          <a:stretch/>
        </p:blipFill>
        <p:spPr>
          <a:xfrm>
            <a:off x="9312584" y="1438275"/>
            <a:ext cx="3024890" cy="4049531"/>
          </a:xfrm>
          <a:prstGeom prst="rect">
            <a:avLst/>
          </a:prstGeom>
          <a:noFill/>
          <a:ln>
            <a:noFill/>
          </a:ln>
        </p:spPr>
      </p:pic>
      <p:pic>
        <p:nvPicPr>
          <p:cNvPr id="533" name="Google Shape;533;p10"/>
          <p:cNvPicPr preferRelativeResize="0"/>
          <p:nvPr/>
        </p:nvPicPr>
        <p:blipFill rotWithShape="1">
          <a:blip r:embed="rId3">
            <a:alphaModFix/>
          </a:blip>
          <a:srcRect l="50934"/>
          <a:stretch/>
        </p:blipFill>
        <p:spPr>
          <a:xfrm>
            <a:off x="-158101" y="1532694"/>
            <a:ext cx="2936533" cy="3931244"/>
          </a:xfrm>
          <a:prstGeom prst="rect">
            <a:avLst/>
          </a:prstGeom>
          <a:noFill/>
          <a:ln>
            <a:noFill/>
          </a:ln>
        </p:spPr>
      </p:pic>
      <p:pic>
        <p:nvPicPr>
          <p:cNvPr id="15" name="Рисунок 14"/>
          <p:cNvPicPr>
            <a:picLocks noChangeAspect="1"/>
          </p:cNvPicPr>
          <p:nvPr/>
        </p:nvPicPr>
        <p:blipFill>
          <a:blip r:embed="rId4"/>
          <a:stretch>
            <a:fillRect/>
          </a:stretch>
        </p:blipFill>
        <p:spPr>
          <a:xfrm>
            <a:off x="4778103" y="164798"/>
            <a:ext cx="2364642" cy="704318"/>
          </a:xfrm>
          <a:prstGeom prst="rect">
            <a:avLst/>
          </a:prstGeom>
        </p:spPr>
      </p:pic>
      <p:grpSp>
        <p:nvGrpSpPr>
          <p:cNvPr id="16" name="Группа 15"/>
          <p:cNvGrpSpPr/>
          <p:nvPr/>
        </p:nvGrpSpPr>
        <p:grpSpPr>
          <a:xfrm>
            <a:off x="4228343" y="5796642"/>
            <a:ext cx="3184830" cy="666815"/>
            <a:chOff x="449051" y="4439625"/>
            <a:chExt cx="7086584" cy="1795685"/>
          </a:xfrm>
        </p:grpSpPr>
        <p:grpSp>
          <p:nvGrpSpPr>
            <p:cNvPr id="17" name="Google Shape;83;p1"/>
            <p:cNvGrpSpPr/>
            <p:nvPr/>
          </p:nvGrpSpPr>
          <p:grpSpPr>
            <a:xfrm>
              <a:off x="449051" y="4493317"/>
              <a:ext cx="3900729" cy="1688306"/>
              <a:chOff x="7233715" y="5818095"/>
              <a:chExt cx="1957440" cy="832256"/>
            </a:xfrm>
          </p:grpSpPr>
          <p:pic>
            <p:nvPicPr>
              <p:cNvPr id="20" name="Google Shape;84;p1" descr="A picture containing text&#10;&#10;Description automatically generated"/>
              <p:cNvPicPr preferRelativeResize="0"/>
              <p:nvPr/>
            </p:nvPicPr>
            <p:blipFill rotWithShape="1">
              <a:blip r:embed="rId5">
                <a:alphaModFix/>
              </a:blip>
              <a:srcRect r="79284"/>
              <a:stretch/>
            </p:blipFill>
            <p:spPr>
              <a:xfrm>
                <a:off x="7233715" y="5818095"/>
                <a:ext cx="974499" cy="832256"/>
              </a:xfrm>
              <a:prstGeom prst="rect">
                <a:avLst/>
              </a:prstGeom>
              <a:noFill/>
              <a:ln>
                <a:noFill/>
              </a:ln>
            </p:spPr>
          </p:pic>
          <p:pic>
            <p:nvPicPr>
              <p:cNvPr id="21" name="Google Shape;85;p1" descr="A picture containing text&#10;&#10;Description automatically generated"/>
              <p:cNvPicPr preferRelativeResize="0"/>
              <p:nvPr/>
            </p:nvPicPr>
            <p:blipFill rotWithShape="1">
              <a:blip r:embed="rId5">
                <a:alphaModFix/>
              </a:blip>
              <a:srcRect l="83642" t="14744" b="25283"/>
              <a:stretch/>
            </p:blipFill>
            <p:spPr>
              <a:xfrm>
                <a:off x="8170565" y="5898888"/>
                <a:ext cx="1020590" cy="662000"/>
              </a:xfrm>
              <a:prstGeom prst="rect">
                <a:avLst/>
              </a:prstGeom>
              <a:noFill/>
              <a:ln>
                <a:noFill/>
              </a:ln>
            </p:spPr>
          </p:pic>
        </p:grpSp>
        <p:pic>
          <p:nvPicPr>
            <p:cNvPr id="18" name="Google Shape;86;p1"/>
            <p:cNvPicPr preferRelativeResize="0"/>
            <p:nvPr/>
          </p:nvPicPr>
          <p:blipFill rotWithShape="1">
            <a:blip r:embed="rId6">
              <a:alphaModFix/>
            </a:blip>
            <a:srcRect/>
            <a:stretch/>
          </p:blipFill>
          <p:spPr>
            <a:xfrm>
              <a:off x="6539354" y="4830372"/>
              <a:ext cx="996281" cy="1014189"/>
            </a:xfrm>
            <a:prstGeom prst="rect">
              <a:avLst/>
            </a:prstGeom>
            <a:noFill/>
            <a:ln>
              <a:noFill/>
            </a:ln>
          </p:spPr>
        </p:pic>
        <p:pic>
          <p:nvPicPr>
            <p:cNvPr id="19" name="Picture 2" descr="Rusal логотип"/>
            <p:cNvPicPr>
              <a:picLocks noChangeAspect="1" noChangeArrowheads="1"/>
            </p:cNvPicPr>
            <p:nvPr/>
          </p:nvPicPr>
          <p:blipFill>
            <a:blip r:embed="rId7">
              <a:biLevel thresh="50000"/>
              <a:extLst>
                <a:ext uri="{28A0092B-C50C-407E-A947-70E740481C1C}">
                  <a14:useLocalDpi xmlns:a14="http://schemas.microsoft.com/office/drawing/2010/main" val="0"/>
                </a:ext>
              </a:extLst>
            </a:blip>
            <a:srcRect/>
            <a:stretch>
              <a:fillRect/>
            </a:stretch>
          </p:blipFill>
          <p:spPr bwMode="auto">
            <a:xfrm>
              <a:off x="4390983" y="4439625"/>
              <a:ext cx="1795685" cy="1795685"/>
            </a:xfrm>
            <a:prstGeom prst="rect">
              <a:avLst/>
            </a:prstGeom>
            <a:noFill/>
            <a:extLst>
              <a:ext uri="{909E8E84-426E-40DD-AFC4-6F175D3DCCD1}">
                <a14:hiddenFill xmlns:a14="http://schemas.microsoft.com/office/drawing/2010/main">
                  <a:solidFill>
                    <a:srgbClr val="FFFFFF"/>
                  </a:solidFill>
                </a14:hiddenFill>
              </a:ext>
            </a:extLst>
          </p:spPr>
        </p:pic>
      </p:grpSp>
      <p:sp>
        <p:nvSpPr>
          <p:cNvPr id="23" name="Google Shape;528;p10"/>
          <p:cNvSpPr txBox="1">
            <a:spLocks/>
          </p:cNvSpPr>
          <p:nvPr/>
        </p:nvSpPr>
        <p:spPr>
          <a:xfrm>
            <a:off x="2669346" y="3521953"/>
            <a:ext cx="6461760" cy="919162"/>
          </a:xfrm>
          <a:prstGeom prst="rect">
            <a:avLst/>
          </a:prstGeom>
          <a:noFill/>
          <a:ln>
            <a:noFill/>
          </a:ln>
        </p:spPr>
        <p:txBody>
          <a:bodyPr spcFirstLastPara="1" wrap="square" lIns="91425" tIns="45700" rIns="91425" bIns="45700" anchor="ctr" anchorCtr="0">
            <a:noAutofit/>
          </a:bodyPr>
          <a:lstStyle>
            <a:defPPr marR="0" lvl="0" algn="l" rtl="0">
              <a:lnSpc>
                <a:spcPct val="100000"/>
              </a:lnSpc>
              <a:spcBef>
                <a:spcPts val="0"/>
              </a:spcBef>
              <a:spcAft>
                <a:spcPts val="0"/>
              </a:spcAft>
            </a:defPPr>
            <a:lvl1pPr marR="0" lvl="0" algn="ctr" rtl="0">
              <a:lnSpc>
                <a:spcPct val="90000"/>
              </a:lnSpc>
              <a:spcBef>
                <a:spcPts val="1000"/>
              </a:spcBef>
              <a:spcAft>
                <a:spcPts val="0"/>
              </a:spcAft>
              <a:buClr>
                <a:schemeClr val="lt1"/>
              </a:buClr>
              <a:buSzPts val="2400"/>
              <a:buFont typeface="Arial"/>
              <a:buNone/>
              <a:defRPr sz="2400" b="1" i="0" u="none" strike="noStrike" cap="none">
                <a:solidFill>
                  <a:schemeClr val="lt1"/>
                </a:solidFill>
                <a:latin typeface="Calibri"/>
                <a:ea typeface="Calibri"/>
                <a:cs typeface="Calibri"/>
                <a:sym typeface="Calibri"/>
              </a:defRPr>
            </a:lvl1pPr>
            <a:lvl2pPr marR="0" lvl="1"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2pPr>
            <a:lvl3pPr marR="0" lvl="2"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R="0" lvl="3"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4pPr>
            <a:lvl5pPr marR="0" lvl="4"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5pPr>
            <a:lvl6pPr marR="0" lvl="5"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6pPr>
            <a:lvl7pPr marR="0" lvl="6"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7pPr>
            <a:lvl8pPr marR="0" lvl="7"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8pPr>
            <a:lvl9pPr marR="0" lvl="8"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9pPr>
          </a:lstStyle>
          <a:p>
            <a:pPr>
              <a:spcBef>
                <a:spcPct val="0"/>
              </a:spcBef>
              <a:spcAft>
                <a:spcPct val="0"/>
              </a:spcAft>
              <a:buSzPts val="3200"/>
            </a:pPr>
            <a:r>
              <a:rPr lang="ru-RU" sz="3200" dirty="0" smtClean="0">
                <a:highlight>
                  <a:srgbClr val="000000">
                    <a:alpha val="0"/>
                  </a:srgbClr>
                </a:highlight>
              </a:rPr>
              <a:t>ВОПРОСЫ И ОТВЕТЫ</a:t>
            </a:r>
            <a:endParaRPr lang="ru-RU" sz="32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Тема Office">
  <a:themeElements>
    <a:clrScheme name="Стандартная">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12801</TotalTime>
  <Words>1792</Words>
  <Application>Microsoft Office PowerPoint</Application>
  <PresentationFormat>Широкоэкранный</PresentationFormat>
  <Paragraphs>236</Paragraphs>
  <Slides>17</Slides>
  <Notes>17</Notes>
  <HiddenSlides>0</HiddenSlides>
  <MMClips>0</MMClips>
  <ScaleCrop>false</ScaleCrop>
  <HeadingPairs>
    <vt:vector size="6" baseType="variant">
      <vt:variant>
        <vt:lpstr>Использованные шрифты</vt:lpstr>
      </vt:variant>
      <vt:variant>
        <vt:i4>3</vt:i4>
      </vt:variant>
      <vt:variant>
        <vt:lpstr>Тема</vt:lpstr>
      </vt:variant>
      <vt:variant>
        <vt:i4>2</vt:i4>
      </vt:variant>
      <vt:variant>
        <vt:lpstr>Заголовки слайдов</vt:lpstr>
      </vt:variant>
      <vt:variant>
        <vt:i4>17</vt:i4>
      </vt:variant>
    </vt:vector>
  </HeadingPairs>
  <TitlesOfParts>
    <vt:vector size="22" baseType="lpstr">
      <vt:lpstr>Arial</vt:lpstr>
      <vt:lpstr>Calibri</vt:lpstr>
      <vt:lpstr>Times New Roman</vt:lpstr>
      <vt:lpstr>Office Theme</vt:lpstr>
      <vt:lpstr>1_Office Theme</vt:lpstr>
      <vt:lpstr>Презентация PowerPoint</vt:lpstr>
      <vt:lpstr>Презентация PowerPoint</vt:lpstr>
      <vt:lpstr>INNOVATING THROUGH EXPERIENCE</vt:lpstr>
      <vt:lpstr>INNOVATING THROUGH EXPERIENCE</vt:lpstr>
      <vt:lpstr>INNOVATING THROUGH EXPERIENCE</vt:lpstr>
      <vt:lpstr>INNOVATING THROUGH EXPERIENCE</vt:lpstr>
      <vt:lpstr>INNOVATING THROUGH EXPERIENCE</vt:lpstr>
      <vt:lpstr>DIRECTING IT INNOVATIONS</vt:lpstr>
      <vt:lpstr>DIRECTING IT INNOVATIONS</vt:lpstr>
      <vt:lpstr>DIRECTING IT INNOVATIONS</vt:lpstr>
      <vt:lpstr>COLLABORATING EFFORTS</vt:lpstr>
      <vt:lpstr>COLLABORATING EFFORTS</vt:lpstr>
      <vt:lpstr>GETTING FUN</vt:lpstr>
      <vt:lpstr>GETTING FUN</vt:lpstr>
      <vt:lpstr>GETTING FUN</vt:lpstr>
      <vt:lpstr>Презентация PowerPoint</vt:lpstr>
      <vt:lpstr>Q&amp;A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Mikita Zakharkou</dc:creator>
  <cp:lastModifiedBy>user</cp:lastModifiedBy>
  <cp:revision>110</cp:revision>
  <dcterms:created xsi:type="dcterms:W3CDTF">2020-07-20T10:05:14Z</dcterms:created>
  <dcterms:modified xsi:type="dcterms:W3CDTF">2023-10-14T08:20:06Z</dcterms:modified>
</cp:coreProperties>
</file>